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343" r:id="rId2"/>
    <p:sldId id="256" r:id="rId3"/>
    <p:sldId id="345" r:id="rId4"/>
    <p:sldId id="278" r:id="rId5"/>
    <p:sldId id="269" r:id="rId6"/>
    <p:sldId id="279" r:id="rId7"/>
    <p:sldId id="266" r:id="rId8"/>
    <p:sldId id="267" r:id="rId9"/>
    <p:sldId id="264" r:id="rId10"/>
    <p:sldId id="261" r:id="rId11"/>
    <p:sldId id="275" r:id="rId12"/>
    <p:sldId id="262" r:id="rId13"/>
    <p:sldId id="268" r:id="rId14"/>
    <p:sldId id="265" r:id="rId15"/>
    <p:sldId id="263" r:id="rId16"/>
    <p:sldId id="273" r:id="rId17"/>
    <p:sldId id="281" r:id="rId18"/>
    <p:sldId id="280" r:id="rId19"/>
    <p:sldId id="348" r:id="rId20"/>
    <p:sldId id="347" r:id="rId21"/>
    <p:sldId id="27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etayo Akintunde" initials="AA" lastIdx="17" clrIdx="0">
    <p:extLst>
      <p:ext uri="{19B8F6BF-5375-455C-9EA6-DF929625EA0E}">
        <p15:presenceInfo xmlns:p15="http://schemas.microsoft.com/office/powerpoint/2012/main" userId="b2ce9d0314d62ea8" providerId="Windows Live"/>
      </p:ext>
    </p:extLst>
  </p:cmAuthor>
  <p:cmAuthor id="2" name="samuel nweze" initials="sn" lastIdx="11" clrIdx="1">
    <p:extLst>
      <p:ext uri="{19B8F6BF-5375-455C-9EA6-DF929625EA0E}">
        <p15:presenceInfo xmlns:p15="http://schemas.microsoft.com/office/powerpoint/2012/main" userId="bb0097ae7762371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9" d="100"/>
          <a:sy n="89" d="100"/>
        </p:scale>
        <p:origin x="46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4D88C-D6DC-1915-428D-37971236EB6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64A8402-CEBC-1195-8FC2-F5D571FA73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6C40B57-2485-5EEE-730C-1D6D77C708BD}"/>
              </a:ext>
            </a:extLst>
          </p:cNvPr>
          <p:cNvSpPr>
            <a:spLocks noGrp="1"/>
          </p:cNvSpPr>
          <p:nvPr>
            <p:ph type="dt" sz="half" idx="10"/>
          </p:nvPr>
        </p:nvSpPr>
        <p:spPr/>
        <p:txBody>
          <a:bodyPr/>
          <a:lstStyle/>
          <a:p>
            <a:fld id="{C2905B86-3682-40E1-9A4D-E7644E58C3B1}" type="datetimeFigureOut">
              <a:rPr lang="en-NG" smtClean="0"/>
              <a:t>30/04/2024</a:t>
            </a:fld>
            <a:endParaRPr lang="en-NG"/>
          </a:p>
        </p:txBody>
      </p:sp>
      <p:sp>
        <p:nvSpPr>
          <p:cNvPr id="5" name="Footer Placeholder 4">
            <a:extLst>
              <a:ext uri="{FF2B5EF4-FFF2-40B4-BE49-F238E27FC236}">
                <a16:creationId xmlns:a16="http://schemas.microsoft.com/office/drawing/2014/main" id="{2982B0CB-1735-B9BC-6AE2-CF68337EB235}"/>
              </a:ext>
            </a:extLst>
          </p:cNvPr>
          <p:cNvSpPr>
            <a:spLocks noGrp="1"/>
          </p:cNvSpPr>
          <p:nvPr>
            <p:ph type="ftr" sz="quarter" idx="11"/>
          </p:nvPr>
        </p:nvSpPr>
        <p:spPr/>
        <p:txBody>
          <a:bodyPr/>
          <a:lstStyle/>
          <a:p>
            <a:endParaRPr lang="en-NG"/>
          </a:p>
        </p:txBody>
      </p:sp>
      <p:sp>
        <p:nvSpPr>
          <p:cNvPr id="6" name="Slide Number Placeholder 5">
            <a:extLst>
              <a:ext uri="{FF2B5EF4-FFF2-40B4-BE49-F238E27FC236}">
                <a16:creationId xmlns:a16="http://schemas.microsoft.com/office/drawing/2014/main" id="{AF0D48AC-8312-71D3-52CB-28A60D37CDCF}"/>
              </a:ext>
            </a:extLst>
          </p:cNvPr>
          <p:cNvSpPr>
            <a:spLocks noGrp="1"/>
          </p:cNvSpPr>
          <p:nvPr>
            <p:ph type="sldNum" sz="quarter" idx="12"/>
          </p:nvPr>
        </p:nvSpPr>
        <p:spPr/>
        <p:txBody>
          <a:bodyPr/>
          <a:lstStyle/>
          <a:p>
            <a:fld id="{347431D9-4E8D-4866-A002-58B06E81DB6C}" type="slidenum">
              <a:rPr lang="en-NG" smtClean="0"/>
              <a:t>‹#›</a:t>
            </a:fld>
            <a:endParaRPr lang="en-NG"/>
          </a:p>
        </p:txBody>
      </p:sp>
    </p:spTree>
    <p:extLst>
      <p:ext uri="{BB962C8B-B14F-4D97-AF65-F5344CB8AC3E}">
        <p14:creationId xmlns:p14="http://schemas.microsoft.com/office/powerpoint/2010/main" val="1378982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A8205-D79C-094D-0DC0-54B01B8BB06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5D9F2FC-D36C-D193-A913-14E165BFAA4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49952DC-6773-3CB0-504F-4FBDC274FC7D}"/>
              </a:ext>
            </a:extLst>
          </p:cNvPr>
          <p:cNvSpPr>
            <a:spLocks noGrp="1"/>
          </p:cNvSpPr>
          <p:nvPr>
            <p:ph type="dt" sz="half" idx="10"/>
          </p:nvPr>
        </p:nvSpPr>
        <p:spPr/>
        <p:txBody>
          <a:bodyPr/>
          <a:lstStyle/>
          <a:p>
            <a:fld id="{C2905B86-3682-40E1-9A4D-E7644E58C3B1}" type="datetimeFigureOut">
              <a:rPr lang="en-NG" smtClean="0"/>
              <a:t>30/04/2024</a:t>
            </a:fld>
            <a:endParaRPr lang="en-NG"/>
          </a:p>
        </p:txBody>
      </p:sp>
      <p:sp>
        <p:nvSpPr>
          <p:cNvPr id="5" name="Footer Placeholder 4">
            <a:extLst>
              <a:ext uri="{FF2B5EF4-FFF2-40B4-BE49-F238E27FC236}">
                <a16:creationId xmlns:a16="http://schemas.microsoft.com/office/drawing/2014/main" id="{A1C7B813-7380-2D52-E774-05A6371EA7CD}"/>
              </a:ext>
            </a:extLst>
          </p:cNvPr>
          <p:cNvSpPr>
            <a:spLocks noGrp="1"/>
          </p:cNvSpPr>
          <p:nvPr>
            <p:ph type="ftr" sz="quarter" idx="11"/>
          </p:nvPr>
        </p:nvSpPr>
        <p:spPr/>
        <p:txBody>
          <a:bodyPr/>
          <a:lstStyle/>
          <a:p>
            <a:endParaRPr lang="en-NG"/>
          </a:p>
        </p:txBody>
      </p:sp>
      <p:sp>
        <p:nvSpPr>
          <p:cNvPr id="6" name="Slide Number Placeholder 5">
            <a:extLst>
              <a:ext uri="{FF2B5EF4-FFF2-40B4-BE49-F238E27FC236}">
                <a16:creationId xmlns:a16="http://schemas.microsoft.com/office/drawing/2014/main" id="{E0EF9677-5EBD-D401-B78F-1390BE733B04}"/>
              </a:ext>
            </a:extLst>
          </p:cNvPr>
          <p:cNvSpPr>
            <a:spLocks noGrp="1"/>
          </p:cNvSpPr>
          <p:nvPr>
            <p:ph type="sldNum" sz="quarter" idx="12"/>
          </p:nvPr>
        </p:nvSpPr>
        <p:spPr/>
        <p:txBody>
          <a:bodyPr/>
          <a:lstStyle/>
          <a:p>
            <a:fld id="{347431D9-4E8D-4866-A002-58B06E81DB6C}" type="slidenum">
              <a:rPr lang="en-NG" smtClean="0"/>
              <a:t>‹#›</a:t>
            </a:fld>
            <a:endParaRPr lang="en-NG"/>
          </a:p>
        </p:txBody>
      </p:sp>
    </p:spTree>
    <p:extLst>
      <p:ext uri="{BB962C8B-B14F-4D97-AF65-F5344CB8AC3E}">
        <p14:creationId xmlns:p14="http://schemas.microsoft.com/office/powerpoint/2010/main" val="1341687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8C63AE6-AEBC-DAB9-53AE-8C9DA2A39DA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174B04D-FAB3-C17B-FD52-8E10833D5E8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4AA03D-85CA-9984-F958-9A61452A36AF}"/>
              </a:ext>
            </a:extLst>
          </p:cNvPr>
          <p:cNvSpPr>
            <a:spLocks noGrp="1"/>
          </p:cNvSpPr>
          <p:nvPr>
            <p:ph type="dt" sz="half" idx="10"/>
          </p:nvPr>
        </p:nvSpPr>
        <p:spPr/>
        <p:txBody>
          <a:bodyPr/>
          <a:lstStyle/>
          <a:p>
            <a:fld id="{C2905B86-3682-40E1-9A4D-E7644E58C3B1}" type="datetimeFigureOut">
              <a:rPr lang="en-NG" smtClean="0"/>
              <a:t>30/04/2024</a:t>
            </a:fld>
            <a:endParaRPr lang="en-NG"/>
          </a:p>
        </p:txBody>
      </p:sp>
      <p:sp>
        <p:nvSpPr>
          <p:cNvPr id="5" name="Footer Placeholder 4">
            <a:extLst>
              <a:ext uri="{FF2B5EF4-FFF2-40B4-BE49-F238E27FC236}">
                <a16:creationId xmlns:a16="http://schemas.microsoft.com/office/drawing/2014/main" id="{3A029AE6-D4CD-B1A9-35F9-5FB6368E2BF5}"/>
              </a:ext>
            </a:extLst>
          </p:cNvPr>
          <p:cNvSpPr>
            <a:spLocks noGrp="1"/>
          </p:cNvSpPr>
          <p:nvPr>
            <p:ph type="ftr" sz="quarter" idx="11"/>
          </p:nvPr>
        </p:nvSpPr>
        <p:spPr/>
        <p:txBody>
          <a:bodyPr/>
          <a:lstStyle/>
          <a:p>
            <a:endParaRPr lang="en-NG"/>
          </a:p>
        </p:txBody>
      </p:sp>
      <p:sp>
        <p:nvSpPr>
          <p:cNvPr id="6" name="Slide Number Placeholder 5">
            <a:extLst>
              <a:ext uri="{FF2B5EF4-FFF2-40B4-BE49-F238E27FC236}">
                <a16:creationId xmlns:a16="http://schemas.microsoft.com/office/drawing/2014/main" id="{4B791EEF-F202-B90E-C170-1F08F5EFB146}"/>
              </a:ext>
            </a:extLst>
          </p:cNvPr>
          <p:cNvSpPr>
            <a:spLocks noGrp="1"/>
          </p:cNvSpPr>
          <p:nvPr>
            <p:ph type="sldNum" sz="quarter" idx="12"/>
          </p:nvPr>
        </p:nvSpPr>
        <p:spPr/>
        <p:txBody>
          <a:bodyPr/>
          <a:lstStyle/>
          <a:p>
            <a:fld id="{347431D9-4E8D-4866-A002-58B06E81DB6C}" type="slidenum">
              <a:rPr lang="en-NG" smtClean="0"/>
              <a:t>‹#›</a:t>
            </a:fld>
            <a:endParaRPr lang="en-NG"/>
          </a:p>
        </p:txBody>
      </p:sp>
    </p:spTree>
    <p:extLst>
      <p:ext uri="{BB962C8B-B14F-4D97-AF65-F5344CB8AC3E}">
        <p14:creationId xmlns:p14="http://schemas.microsoft.com/office/powerpoint/2010/main" val="1384650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13102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ver slide layout">
    <p:bg>
      <p:bgPr>
        <a:solidFill>
          <a:schemeClr val="bg1">
            <a:alpha val="7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1040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D49E2-C17D-8C47-52BE-9C569DB2DC2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AA817B7-5E23-553E-8474-58DCFF1EE0A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325B393-FEE8-23D5-004E-712A40D13B12}"/>
              </a:ext>
            </a:extLst>
          </p:cNvPr>
          <p:cNvSpPr>
            <a:spLocks noGrp="1"/>
          </p:cNvSpPr>
          <p:nvPr>
            <p:ph type="dt" sz="half" idx="10"/>
          </p:nvPr>
        </p:nvSpPr>
        <p:spPr/>
        <p:txBody>
          <a:bodyPr/>
          <a:lstStyle/>
          <a:p>
            <a:fld id="{C2905B86-3682-40E1-9A4D-E7644E58C3B1}" type="datetimeFigureOut">
              <a:rPr lang="en-NG" smtClean="0"/>
              <a:t>30/04/2024</a:t>
            </a:fld>
            <a:endParaRPr lang="en-NG"/>
          </a:p>
        </p:txBody>
      </p:sp>
      <p:sp>
        <p:nvSpPr>
          <p:cNvPr id="5" name="Footer Placeholder 4">
            <a:extLst>
              <a:ext uri="{FF2B5EF4-FFF2-40B4-BE49-F238E27FC236}">
                <a16:creationId xmlns:a16="http://schemas.microsoft.com/office/drawing/2014/main" id="{576FF4B3-67E7-1A89-F99C-2B9E2B30B0BE}"/>
              </a:ext>
            </a:extLst>
          </p:cNvPr>
          <p:cNvSpPr>
            <a:spLocks noGrp="1"/>
          </p:cNvSpPr>
          <p:nvPr>
            <p:ph type="ftr" sz="quarter" idx="11"/>
          </p:nvPr>
        </p:nvSpPr>
        <p:spPr/>
        <p:txBody>
          <a:bodyPr/>
          <a:lstStyle/>
          <a:p>
            <a:endParaRPr lang="en-NG"/>
          </a:p>
        </p:txBody>
      </p:sp>
      <p:sp>
        <p:nvSpPr>
          <p:cNvPr id="6" name="Slide Number Placeholder 5">
            <a:extLst>
              <a:ext uri="{FF2B5EF4-FFF2-40B4-BE49-F238E27FC236}">
                <a16:creationId xmlns:a16="http://schemas.microsoft.com/office/drawing/2014/main" id="{ACE37FE7-6D7F-30D7-141F-9AEE7F47484B}"/>
              </a:ext>
            </a:extLst>
          </p:cNvPr>
          <p:cNvSpPr>
            <a:spLocks noGrp="1"/>
          </p:cNvSpPr>
          <p:nvPr>
            <p:ph type="sldNum" sz="quarter" idx="12"/>
          </p:nvPr>
        </p:nvSpPr>
        <p:spPr/>
        <p:txBody>
          <a:bodyPr/>
          <a:lstStyle/>
          <a:p>
            <a:fld id="{347431D9-4E8D-4866-A002-58B06E81DB6C}" type="slidenum">
              <a:rPr lang="en-NG" smtClean="0"/>
              <a:t>‹#›</a:t>
            </a:fld>
            <a:endParaRPr lang="en-NG"/>
          </a:p>
        </p:txBody>
      </p:sp>
    </p:spTree>
    <p:extLst>
      <p:ext uri="{BB962C8B-B14F-4D97-AF65-F5344CB8AC3E}">
        <p14:creationId xmlns:p14="http://schemas.microsoft.com/office/powerpoint/2010/main" val="579952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A38A3-3614-C38B-CDB3-60CD436601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5C3555F-2D34-9E62-7F0E-2A0257403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1238F8-047E-F3A2-128B-A71D3F860C39}"/>
              </a:ext>
            </a:extLst>
          </p:cNvPr>
          <p:cNvSpPr>
            <a:spLocks noGrp="1"/>
          </p:cNvSpPr>
          <p:nvPr>
            <p:ph type="dt" sz="half" idx="10"/>
          </p:nvPr>
        </p:nvSpPr>
        <p:spPr/>
        <p:txBody>
          <a:bodyPr/>
          <a:lstStyle/>
          <a:p>
            <a:fld id="{C2905B86-3682-40E1-9A4D-E7644E58C3B1}" type="datetimeFigureOut">
              <a:rPr lang="en-NG" smtClean="0"/>
              <a:t>30/04/2024</a:t>
            </a:fld>
            <a:endParaRPr lang="en-NG"/>
          </a:p>
        </p:txBody>
      </p:sp>
      <p:sp>
        <p:nvSpPr>
          <p:cNvPr id="5" name="Footer Placeholder 4">
            <a:extLst>
              <a:ext uri="{FF2B5EF4-FFF2-40B4-BE49-F238E27FC236}">
                <a16:creationId xmlns:a16="http://schemas.microsoft.com/office/drawing/2014/main" id="{A6E247C4-A93D-DE63-0317-E6B9E4320BAB}"/>
              </a:ext>
            </a:extLst>
          </p:cNvPr>
          <p:cNvSpPr>
            <a:spLocks noGrp="1"/>
          </p:cNvSpPr>
          <p:nvPr>
            <p:ph type="ftr" sz="quarter" idx="11"/>
          </p:nvPr>
        </p:nvSpPr>
        <p:spPr/>
        <p:txBody>
          <a:bodyPr/>
          <a:lstStyle/>
          <a:p>
            <a:endParaRPr lang="en-NG"/>
          </a:p>
        </p:txBody>
      </p:sp>
      <p:sp>
        <p:nvSpPr>
          <p:cNvPr id="6" name="Slide Number Placeholder 5">
            <a:extLst>
              <a:ext uri="{FF2B5EF4-FFF2-40B4-BE49-F238E27FC236}">
                <a16:creationId xmlns:a16="http://schemas.microsoft.com/office/drawing/2014/main" id="{499451EE-5ADE-8D5C-B7E2-5838390F762C}"/>
              </a:ext>
            </a:extLst>
          </p:cNvPr>
          <p:cNvSpPr>
            <a:spLocks noGrp="1"/>
          </p:cNvSpPr>
          <p:nvPr>
            <p:ph type="sldNum" sz="quarter" idx="12"/>
          </p:nvPr>
        </p:nvSpPr>
        <p:spPr/>
        <p:txBody>
          <a:bodyPr/>
          <a:lstStyle/>
          <a:p>
            <a:fld id="{347431D9-4E8D-4866-A002-58B06E81DB6C}" type="slidenum">
              <a:rPr lang="en-NG" smtClean="0"/>
              <a:t>‹#›</a:t>
            </a:fld>
            <a:endParaRPr lang="en-NG"/>
          </a:p>
        </p:txBody>
      </p:sp>
    </p:spTree>
    <p:extLst>
      <p:ext uri="{BB962C8B-B14F-4D97-AF65-F5344CB8AC3E}">
        <p14:creationId xmlns:p14="http://schemas.microsoft.com/office/powerpoint/2010/main" val="1862324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CF112-80E4-A144-A30D-7F12DB5E78C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E5F461C-5C16-5E3F-5875-11465D6E825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63CF1E7-ACC4-07B5-E58A-FA50A43BF38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F2A54E3-6B0C-3B76-8842-9D046306307F}"/>
              </a:ext>
            </a:extLst>
          </p:cNvPr>
          <p:cNvSpPr>
            <a:spLocks noGrp="1"/>
          </p:cNvSpPr>
          <p:nvPr>
            <p:ph type="dt" sz="half" idx="10"/>
          </p:nvPr>
        </p:nvSpPr>
        <p:spPr/>
        <p:txBody>
          <a:bodyPr/>
          <a:lstStyle/>
          <a:p>
            <a:fld id="{C2905B86-3682-40E1-9A4D-E7644E58C3B1}" type="datetimeFigureOut">
              <a:rPr lang="en-NG" smtClean="0"/>
              <a:t>30/04/2024</a:t>
            </a:fld>
            <a:endParaRPr lang="en-NG"/>
          </a:p>
        </p:txBody>
      </p:sp>
      <p:sp>
        <p:nvSpPr>
          <p:cNvPr id="6" name="Footer Placeholder 5">
            <a:extLst>
              <a:ext uri="{FF2B5EF4-FFF2-40B4-BE49-F238E27FC236}">
                <a16:creationId xmlns:a16="http://schemas.microsoft.com/office/drawing/2014/main" id="{B0BC06A7-D340-E533-73AD-C4DE8AF17B8E}"/>
              </a:ext>
            </a:extLst>
          </p:cNvPr>
          <p:cNvSpPr>
            <a:spLocks noGrp="1"/>
          </p:cNvSpPr>
          <p:nvPr>
            <p:ph type="ftr" sz="quarter" idx="11"/>
          </p:nvPr>
        </p:nvSpPr>
        <p:spPr/>
        <p:txBody>
          <a:bodyPr/>
          <a:lstStyle/>
          <a:p>
            <a:endParaRPr lang="en-NG"/>
          </a:p>
        </p:txBody>
      </p:sp>
      <p:sp>
        <p:nvSpPr>
          <p:cNvPr id="7" name="Slide Number Placeholder 6">
            <a:extLst>
              <a:ext uri="{FF2B5EF4-FFF2-40B4-BE49-F238E27FC236}">
                <a16:creationId xmlns:a16="http://schemas.microsoft.com/office/drawing/2014/main" id="{7BFF47E6-3A11-3F68-6933-FEB6D95629F4}"/>
              </a:ext>
            </a:extLst>
          </p:cNvPr>
          <p:cNvSpPr>
            <a:spLocks noGrp="1"/>
          </p:cNvSpPr>
          <p:nvPr>
            <p:ph type="sldNum" sz="quarter" idx="12"/>
          </p:nvPr>
        </p:nvSpPr>
        <p:spPr/>
        <p:txBody>
          <a:bodyPr/>
          <a:lstStyle/>
          <a:p>
            <a:fld id="{347431D9-4E8D-4866-A002-58B06E81DB6C}" type="slidenum">
              <a:rPr lang="en-NG" smtClean="0"/>
              <a:t>‹#›</a:t>
            </a:fld>
            <a:endParaRPr lang="en-NG"/>
          </a:p>
        </p:txBody>
      </p:sp>
    </p:spTree>
    <p:extLst>
      <p:ext uri="{BB962C8B-B14F-4D97-AF65-F5344CB8AC3E}">
        <p14:creationId xmlns:p14="http://schemas.microsoft.com/office/powerpoint/2010/main" val="3890500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75C90-422C-A1A5-2A67-3BF4B706627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7400F23-46B7-0E62-F71A-8764C21B85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99DCDE7-9C5C-4794-7168-63D005AB81D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B4C78F5-C540-89DE-19B5-1A7A08DE54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CC02E45-1B8A-5028-A4FB-69E718200EC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6E057E1-79C6-7C8E-AB30-C67C4B6086E9}"/>
              </a:ext>
            </a:extLst>
          </p:cNvPr>
          <p:cNvSpPr>
            <a:spLocks noGrp="1"/>
          </p:cNvSpPr>
          <p:nvPr>
            <p:ph type="dt" sz="half" idx="10"/>
          </p:nvPr>
        </p:nvSpPr>
        <p:spPr/>
        <p:txBody>
          <a:bodyPr/>
          <a:lstStyle/>
          <a:p>
            <a:fld id="{C2905B86-3682-40E1-9A4D-E7644E58C3B1}" type="datetimeFigureOut">
              <a:rPr lang="en-NG" smtClean="0"/>
              <a:t>30/04/2024</a:t>
            </a:fld>
            <a:endParaRPr lang="en-NG"/>
          </a:p>
        </p:txBody>
      </p:sp>
      <p:sp>
        <p:nvSpPr>
          <p:cNvPr id="8" name="Footer Placeholder 7">
            <a:extLst>
              <a:ext uri="{FF2B5EF4-FFF2-40B4-BE49-F238E27FC236}">
                <a16:creationId xmlns:a16="http://schemas.microsoft.com/office/drawing/2014/main" id="{A3B554FF-517F-233E-0583-DB2B827B7A03}"/>
              </a:ext>
            </a:extLst>
          </p:cNvPr>
          <p:cNvSpPr>
            <a:spLocks noGrp="1"/>
          </p:cNvSpPr>
          <p:nvPr>
            <p:ph type="ftr" sz="quarter" idx="11"/>
          </p:nvPr>
        </p:nvSpPr>
        <p:spPr/>
        <p:txBody>
          <a:bodyPr/>
          <a:lstStyle/>
          <a:p>
            <a:endParaRPr lang="en-NG"/>
          </a:p>
        </p:txBody>
      </p:sp>
      <p:sp>
        <p:nvSpPr>
          <p:cNvPr id="9" name="Slide Number Placeholder 8">
            <a:extLst>
              <a:ext uri="{FF2B5EF4-FFF2-40B4-BE49-F238E27FC236}">
                <a16:creationId xmlns:a16="http://schemas.microsoft.com/office/drawing/2014/main" id="{CCC7D391-33E6-BCF8-9729-6F69DAD0105B}"/>
              </a:ext>
            </a:extLst>
          </p:cNvPr>
          <p:cNvSpPr>
            <a:spLocks noGrp="1"/>
          </p:cNvSpPr>
          <p:nvPr>
            <p:ph type="sldNum" sz="quarter" idx="12"/>
          </p:nvPr>
        </p:nvSpPr>
        <p:spPr/>
        <p:txBody>
          <a:bodyPr/>
          <a:lstStyle/>
          <a:p>
            <a:fld id="{347431D9-4E8D-4866-A002-58B06E81DB6C}" type="slidenum">
              <a:rPr lang="en-NG" smtClean="0"/>
              <a:t>‹#›</a:t>
            </a:fld>
            <a:endParaRPr lang="en-NG"/>
          </a:p>
        </p:txBody>
      </p:sp>
    </p:spTree>
    <p:extLst>
      <p:ext uri="{BB962C8B-B14F-4D97-AF65-F5344CB8AC3E}">
        <p14:creationId xmlns:p14="http://schemas.microsoft.com/office/powerpoint/2010/main" val="2581309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D83F2-722B-AD6F-D06A-B13A33CF4E3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398FF72-D806-3321-16A2-5268ADCFBAE0}"/>
              </a:ext>
            </a:extLst>
          </p:cNvPr>
          <p:cNvSpPr>
            <a:spLocks noGrp="1"/>
          </p:cNvSpPr>
          <p:nvPr>
            <p:ph type="dt" sz="half" idx="10"/>
          </p:nvPr>
        </p:nvSpPr>
        <p:spPr/>
        <p:txBody>
          <a:bodyPr/>
          <a:lstStyle/>
          <a:p>
            <a:fld id="{C2905B86-3682-40E1-9A4D-E7644E58C3B1}" type="datetimeFigureOut">
              <a:rPr lang="en-NG" smtClean="0"/>
              <a:t>30/04/2024</a:t>
            </a:fld>
            <a:endParaRPr lang="en-NG"/>
          </a:p>
        </p:txBody>
      </p:sp>
      <p:sp>
        <p:nvSpPr>
          <p:cNvPr id="4" name="Footer Placeholder 3">
            <a:extLst>
              <a:ext uri="{FF2B5EF4-FFF2-40B4-BE49-F238E27FC236}">
                <a16:creationId xmlns:a16="http://schemas.microsoft.com/office/drawing/2014/main" id="{FEA1790E-E37C-6741-66BE-3E90CBAC70A1}"/>
              </a:ext>
            </a:extLst>
          </p:cNvPr>
          <p:cNvSpPr>
            <a:spLocks noGrp="1"/>
          </p:cNvSpPr>
          <p:nvPr>
            <p:ph type="ftr" sz="quarter" idx="11"/>
          </p:nvPr>
        </p:nvSpPr>
        <p:spPr/>
        <p:txBody>
          <a:bodyPr/>
          <a:lstStyle/>
          <a:p>
            <a:endParaRPr lang="en-NG"/>
          </a:p>
        </p:txBody>
      </p:sp>
      <p:sp>
        <p:nvSpPr>
          <p:cNvPr id="5" name="Slide Number Placeholder 4">
            <a:extLst>
              <a:ext uri="{FF2B5EF4-FFF2-40B4-BE49-F238E27FC236}">
                <a16:creationId xmlns:a16="http://schemas.microsoft.com/office/drawing/2014/main" id="{1BE7EB06-EC80-36A8-319C-BA2B6A57C4A3}"/>
              </a:ext>
            </a:extLst>
          </p:cNvPr>
          <p:cNvSpPr>
            <a:spLocks noGrp="1"/>
          </p:cNvSpPr>
          <p:nvPr>
            <p:ph type="sldNum" sz="quarter" idx="12"/>
          </p:nvPr>
        </p:nvSpPr>
        <p:spPr/>
        <p:txBody>
          <a:bodyPr/>
          <a:lstStyle/>
          <a:p>
            <a:fld id="{347431D9-4E8D-4866-A002-58B06E81DB6C}" type="slidenum">
              <a:rPr lang="en-NG" smtClean="0"/>
              <a:t>‹#›</a:t>
            </a:fld>
            <a:endParaRPr lang="en-NG"/>
          </a:p>
        </p:txBody>
      </p:sp>
    </p:spTree>
    <p:extLst>
      <p:ext uri="{BB962C8B-B14F-4D97-AF65-F5344CB8AC3E}">
        <p14:creationId xmlns:p14="http://schemas.microsoft.com/office/powerpoint/2010/main" val="3075102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7F4D68-8ED3-9E7F-4216-B2D678FE9908}"/>
              </a:ext>
            </a:extLst>
          </p:cNvPr>
          <p:cNvSpPr>
            <a:spLocks noGrp="1"/>
          </p:cNvSpPr>
          <p:nvPr>
            <p:ph type="dt" sz="half" idx="10"/>
          </p:nvPr>
        </p:nvSpPr>
        <p:spPr/>
        <p:txBody>
          <a:bodyPr/>
          <a:lstStyle/>
          <a:p>
            <a:fld id="{C2905B86-3682-40E1-9A4D-E7644E58C3B1}" type="datetimeFigureOut">
              <a:rPr lang="en-NG" smtClean="0"/>
              <a:t>30/04/2024</a:t>
            </a:fld>
            <a:endParaRPr lang="en-NG"/>
          </a:p>
        </p:txBody>
      </p:sp>
      <p:sp>
        <p:nvSpPr>
          <p:cNvPr id="3" name="Footer Placeholder 2">
            <a:extLst>
              <a:ext uri="{FF2B5EF4-FFF2-40B4-BE49-F238E27FC236}">
                <a16:creationId xmlns:a16="http://schemas.microsoft.com/office/drawing/2014/main" id="{BC5902C8-EED8-ACF8-F5FD-731EDA51EF35}"/>
              </a:ext>
            </a:extLst>
          </p:cNvPr>
          <p:cNvSpPr>
            <a:spLocks noGrp="1"/>
          </p:cNvSpPr>
          <p:nvPr>
            <p:ph type="ftr" sz="quarter" idx="11"/>
          </p:nvPr>
        </p:nvSpPr>
        <p:spPr/>
        <p:txBody>
          <a:bodyPr/>
          <a:lstStyle/>
          <a:p>
            <a:endParaRPr lang="en-NG"/>
          </a:p>
        </p:txBody>
      </p:sp>
      <p:sp>
        <p:nvSpPr>
          <p:cNvPr id="4" name="Slide Number Placeholder 3">
            <a:extLst>
              <a:ext uri="{FF2B5EF4-FFF2-40B4-BE49-F238E27FC236}">
                <a16:creationId xmlns:a16="http://schemas.microsoft.com/office/drawing/2014/main" id="{E5BDD3FC-FE7E-AEE9-A199-25E2B568698E}"/>
              </a:ext>
            </a:extLst>
          </p:cNvPr>
          <p:cNvSpPr>
            <a:spLocks noGrp="1"/>
          </p:cNvSpPr>
          <p:nvPr>
            <p:ph type="sldNum" sz="quarter" idx="12"/>
          </p:nvPr>
        </p:nvSpPr>
        <p:spPr/>
        <p:txBody>
          <a:bodyPr/>
          <a:lstStyle/>
          <a:p>
            <a:fld id="{347431D9-4E8D-4866-A002-58B06E81DB6C}" type="slidenum">
              <a:rPr lang="en-NG" smtClean="0"/>
              <a:t>‹#›</a:t>
            </a:fld>
            <a:endParaRPr lang="en-NG"/>
          </a:p>
        </p:txBody>
      </p:sp>
    </p:spTree>
    <p:extLst>
      <p:ext uri="{BB962C8B-B14F-4D97-AF65-F5344CB8AC3E}">
        <p14:creationId xmlns:p14="http://schemas.microsoft.com/office/powerpoint/2010/main" val="1777437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C13EC-B6F5-7461-624C-28A0ED2A69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14E1B36-25DA-90F9-B59C-5F6899405C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70B7549-520F-CEBD-7F45-E2FDA20512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AAF6A5-8E1E-8D55-5D53-CB38CC16FD83}"/>
              </a:ext>
            </a:extLst>
          </p:cNvPr>
          <p:cNvSpPr>
            <a:spLocks noGrp="1"/>
          </p:cNvSpPr>
          <p:nvPr>
            <p:ph type="dt" sz="half" idx="10"/>
          </p:nvPr>
        </p:nvSpPr>
        <p:spPr/>
        <p:txBody>
          <a:bodyPr/>
          <a:lstStyle/>
          <a:p>
            <a:fld id="{C2905B86-3682-40E1-9A4D-E7644E58C3B1}" type="datetimeFigureOut">
              <a:rPr lang="en-NG" smtClean="0"/>
              <a:t>30/04/2024</a:t>
            </a:fld>
            <a:endParaRPr lang="en-NG"/>
          </a:p>
        </p:txBody>
      </p:sp>
      <p:sp>
        <p:nvSpPr>
          <p:cNvPr id="6" name="Footer Placeholder 5">
            <a:extLst>
              <a:ext uri="{FF2B5EF4-FFF2-40B4-BE49-F238E27FC236}">
                <a16:creationId xmlns:a16="http://schemas.microsoft.com/office/drawing/2014/main" id="{67B2B681-D1D9-75A4-6704-01F85732D3EA}"/>
              </a:ext>
            </a:extLst>
          </p:cNvPr>
          <p:cNvSpPr>
            <a:spLocks noGrp="1"/>
          </p:cNvSpPr>
          <p:nvPr>
            <p:ph type="ftr" sz="quarter" idx="11"/>
          </p:nvPr>
        </p:nvSpPr>
        <p:spPr/>
        <p:txBody>
          <a:bodyPr/>
          <a:lstStyle/>
          <a:p>
            <a:endParaRPr lang="en-NG"/>
          </a:p>
        </p:txBody>
      </p:sp>
      <p:sp>
        <p:nvSpPr>
          <p:cNvPr id="7" name="Slide Number Placeholder 6">
            <a:extLst>
              <a:ext uri="{FF2B5EF4-FFF2-40B4-BE49-F238E27FC236}">
                <a16:creationId xmlns:a16="http://schemas.microsoft.com/office/drawing/2014/main" id="{476A68A0-D778-64D7-928B-9304A01C0C80}"/>
              </a:ext>
            </a:extLst>
          </p:cNvPr>
          <p:cNvSpPr>
            <a:spLocks noGrp="1"/>
          </p:cNvSpPr>
          <p:nvPr>
            <p:ph type="sldNum" sz="quarter" idx="12"/>
          </p:nvPr>
        </p:nvSpPr>
        <p:spPr/>
        <p:txBody>
          <a:bodyPr/>
          <a:lstStyle/>
          <a:p>
            <a:fld id="{347431D9-4E8D-4866-A002-58B06E81DB6C}" type="slidenum">
              <a:rPr lang="en-NG" smtClean="0"/>
              <a:t>‹#›</a:t>
            </a:fld>
            <a:endParaRPr lang="en-NG"/>
          </a:p>
        </p:txBody>
      </p:sp>
    </p:spTree>
    <p:extLst>
      <p:ext uri="{BB962C8B-B14F-4D97-AF65-F5344CB8AC3E}">
        <p14:creationId xmlns:p14="http://schemas.microsoft.com/office/powerpoint/2010/main" val="726066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C6453-0F4C-0468-EAD0-4014993688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3D22CE6-2AFC-5563-4F69-9EEF608D85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42224B6-DE25-EDBB-C3AF-022585CFBC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62BD3B-CDD7-2186-ACCD-EBE82ABA1EFB}"/>
              </a:ext>
            </a:extLst>
          </p:cNvPr>
          <p:cNvSpPr>
            <a:spLocks noGrp="1"/>
          </p:cNvSpPr>
          <p:nvPr>
            <p:ph type="dt" sz="half" idx="10"/>
          </p:nvPr>
        </p:nvSpPr>
        <p:spPr/>
        <p:txBody>
          <a:bodyPr/>
          <a:lstStyle/>
          <a:p>
            <a:fld id="{C2905B86-3682-40E1-9A4D-E7644E58C3B1}" type="datetimeFigureOut">
              <a:rPr lang="en-NG" smtClean="0"/>
              <a:t>30/04/2024</a:t>
            </a:fld>
            <a:endParaRPr lang="en-NG"/>
          </a:p>
        </p:txBody>
      </p:sp>
      <p:sp>
        <p:nvSpPr>
          <p:cNvPr id="6" name="Footer Placeholder 5">
            <a:extLst>
              <a:ext uri="{FF2B5EF4-FFF2-40B4-BE49-F238E27FC236}">
                <a16:creationId xmlns:a16="http://schemas.microsoft.com/office/drawing/2014/main" id="{630B34A2-471D-F138-E46E-7554D37F0F5D}"/>
              </a:ext>
            </a:extLst>
          </p:cNvPr>
          <p:cNvSpPr>
            <a:spLocks noGrp="1"/>
          </p:cNvSpPr>
          <p:nvPr>
            <p:ph type="ftr" sz="quarter" idx="11"/>
          </p:nvPr>
        </p:nvSpPr>
        <p:spPr/>
        <p:txBody>
          <a:bodyPr/>
          <a:lstStyle/>
          <a:p>
            <a:endParaRPr lang="en-NG"/>
          </a:p>
        </p:txBody>
      </p:sp>
      <p:sp>
        <p:nvSpPr>
          <p:cNvPr id="7" name="Slide Number Placeholder 6">
            <a:extLst>
              <a:ext uri="{FF2B5EF4-FFF2-40B4-BE49-F238E27FC236}">
                <a16:creationId xmlns:a16="http://schemas.microsoft.com/office/drawing/2014/main" id="{CED28195-8B0A-878A-7159-89E81BD8ED65}"/>
              </a:ext>
            </a:extLst>
          </p:cNvPr>
          <p:cNvSpPr>
            <a:spLocks noGrp="1"/>
          </p:cNvSpPr>
          <p:nvPr>
            <p:ph type="sldNum" sz="quarter" idx="12"/>
          </p:nvPr>
        </p:nvSpPr>
        <p:spPr/>
        <p:txBody>
          <a:bodyPr/>
          <a:lstStyle/>
          <a:p>
            <a:fld id="{347431D9-4E8D-4866-A002-58B06E81DB6C}" type="slidenum">
              <a:rPr lang="en-NG" smtClean="0"/>
              <a:t>‹#›</a:t>
            </a:fld>
            <a:endParaRPr lang="en-NG"/>
          </a:p>
        </p:txBody>
      </p:sp>
    </p:spTree>
    <p:extLst>
      <p:ext uri="{BB962C8B-B14F-4D97-AF65-F5344CB8AC3E}">
        <p14:creationId xmlns:p14="http://schemas.microsoft.com/office/powerpoint/2010/main" val="1334274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83F819-1EA0-F119-F8FA-537BBF36C6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87CB2FB-12B1-6EE4-8A6B-89E25A9CA8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F774C7-0055-DDD2-0118-E7D132A9D5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905B86-3682-40E1-9A4D-E7644E58C3B1}" type="datetimeFigureOut">
              <a:rPr lang="en-NG" smtClean="0"/>
              <a:t>30/04/2024</a:t>
            </a:fld>
            <a:endParaRPr lang="en-NG"/>
          </a:p>
        </p:txBody>
      </p:sp>
      <p:sp>
        <p:nvSpPr>
          <p:cNvPr id="5" name="Footer Placeholder 4">
            <a:extLst>
              <a:ext uri="{FF2B5EF4-FFF2-40B4-BE49-F238E27FC236}">
                <a16:creationId xmlns:a16="http://schemas.microsoft.com/office/drawing/2014/main" id="{31B16CF4-6083-F386-370A-9604E0AC7B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G"/>
          </a:p>
        </p:txBody>
      </p:sp>
      <p:sp>
        <p:nvSpPr>
          <p:cNvPr id="6" name="Slide Number Placeholder 5">
            <a:extLst>
              <a:ext uri="{FF2B5EF4-FFF2-40B4-BE49-F238E27FC236}">
                <a16:creationId xmlns:a16="http://schemas.microsoft.com/office/drawing/2014/main" id="{7E3FD8E6-8EFD-6E20-1B31-DEEEAF050C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7431D9-4E8D-4866-A002-58B06E81DB6C}" type="slidenum">
              <a:rPr lang="en-NG" smtClean="0"/>
              <a:t>‹#›</a:t>
            </a:fld>
            <a:endParaRPr lang="en-NG"/>
          </a:p>
        </p:txBody>
      </p:sp>
    </p:spTree>
    <p:extLst>
      <p:ext uri="{BB962C8B-B14F-4D97-AF65-F5344CB8AC3E}">
        <p14:creationId xmlns:p14="http://schemas.microsoft.com/office/powerpoint/2010/main" val="199605850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13.xml"/><Relationship Id="rId18" Type="http://schemas.openxmlformats.org/officeDocument/2006/relationships/image" Target="../media/image2.jpg"/><Relationship Id="rId3" Type="http://schemas.openxmlformats.org/officeDocument/2006/relationships/slide" Target="slide2.xml"/><Relationship Id="rId7" Type="http://schemas.openxmlformats.org/officeDocument/2006/relationships/slide" Target="slide7.xml"/><Relationship Id="rId12" Type="http://schemas.openxmlformats.org/officeDocument/2006/relationships/slide" Target="slide12.xml"/><Relationship Id="rId17" Type="http://schemas.openxmlformats.org/officeDocument/2006/relationships/slide" Target="slide17.xml"/><Relationship Id="rId2" Type="http://schemas.openxmlformats.org/officeDocument/2006/relationships/image" Target="../media/image1.jpg"/><Relationship Id="rId16" Type="http://schemas.openxmlformats.org/officeDocument/2006/relationships/slide" Target="slide16.xml"/><Relationship Id="rId1" Type="http://schemas.openxmlformats.org/officeDocument/2006/relationships/slideLayout" Target="../slideLayouts/slideLayout13.xml"/><Relationship Id="rId6" Type="http://schemas.openxmlformats.org/officeDocument/2006/relationships/slide" Target="slide6.xml"/><Relationship Id="rId11" Type="http://schemas.openxmlformats.org/officeDocument/2006/relationships/slide" Target="slide11.xml"/><Relationship Id="rId5" Type="http://schemas.openxmlformats.org/officeDocument/2006/relationships/slide" Target="slide5.xml"/><Relationship Id="rId15" Type="http://schemas.openxmlformats.org/officeDocument/2006/relationships/slide" Target="slide15.xml"/><Relationship Id="rId10" Type="http://schemas.openxmlformats.org/officeDocument/2006/relationships/slide" Target="slide10.xml"/><Relationship Id="rId4" Type="http://schemas.openxmlformats.org/officeDocument/2006/relationships/slide" Target="slide4.xml"/><Relationship Id="rId9" Type="http://schemas.openxmlformats.org/officeDocument/2006/relationships/slide" Target="slide9.xml"/><Relationship Id="rId14" Type="http://schemas.openxmlformats.org/officeDocument/2006/relationships/slide" Target="slide14.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7.xml"/><Relationship Id="rId6" Type="http://schemas.openxmlformats.org/officeDocument/2006/relationships/image" Target="../media/image30.jpg"/><Relationship Id="rId5" Type="http://schemas.openxmlformats.org/officeDocument/2006/relationships/image" Target="../media/image2.jpg"/><Relationship Id="rId4" Type="http://schemas.openxmlformats.org/officeDocument/2006/relationships/image" Target="../media/image29.jpg"/></Relationships>
</file>

<file path=ppt/slides/_rels/slide19.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image" Target="../media/image6.jpe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7.xml"/><Relationship Id="rId6" Type="http://schemas.openxmlformats.org/officeDocument/2006/relationships/image" Target="../media/image39.jpg"/><Relationship Id="rId5" Type="http://schemas.openxmlformats.org/officeDocument/2006/relationships/image" Target="../media/image2.jpg"/><Relationship Id="rId4" Type="http://schemas.openxmlformats.org/officeDocument/2006/relationships/image" Target="../media/image38.jpg"/></Relationships>
</file>

<file path=ppt/slides/_rels/slide2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2.jp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image" Target="../media/image9.png"/><Relationship Id="rId5" Type="http://schemas.microsoft.com/office/2007/relationships/hdphoto" Target="../media/hdphoto2.wdp"/><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7ADBDC5-E6F0-88C5-F85B-A372C09D5368}"/>
              </a:ext>
            </a:extLst>
          </p:cNvPr>
          <p:cNvGrpSpPr/>
          <p:nvPr/>
        </p:nvGrpSpPr>
        <p:grpSpPr>
          <a:xfrm>
            <a:off x="233265" y="206535"/>
            <a:ext cx="11914813" cy="6504708"/>
            <a:chOff x="437808" y="528775"/>
            <a:chExt cx="11316384" cy="5839791"/>
          </a:xfrm>
        </p:grpSpPr>
        <p:grpSp>
          <p:nvGrpSpPr>
            <p:cNvPr id="14" name="Group 13">
              <a:extLst>
                <a:ext uri="{FF2B5EF4-FFF2-40B4-BE49-F238E27FC236}">
                  <a16:creationId xmlns:a16="http://schemas.microsoft.com/office/drawing/2014/main" id="{03F40E69-C633-B5B8-D67D-7C85435D4B62}"/>
                </a:ext>
              </a:extLst>
            </p:cNvPr>
            <p:cNvGrpSpPr/>
            <p:nvPr/>
          </p:nvGrpSpPr>
          <p:grpSpPr>
            <a:xfrm>
              <a:off x="437808" y="554881"/>
              <a:ext cx="11316384" cy="5813685"/>
              <a:chOff x="437808" y="554881"/>
              <a:chExt cx="11316384" cy="5813685"/>
            </a:xfrm>
          </p:grpSpPr>
          <p:sp>
            <p:nvSpPr>
              <p:cNvPr id="16" name="Parallelogram 15">
                <a:extLst>
                  <a:ext uri="{FF2B5EF4-FFF2-40B4-BE49-F238E27FC236}">
                    <a16:creationId xmlns:a16="http://schemas.microsoft.com/office/drawing/2014/main" id="{509D8E52-31E0-2562-62A5-1EEE0E49DCDE}"/>
                  </a:ext>
                </a:extLst>
              </p:cNvPr>
              <p:cNvSpPr/>
              <p:nvPr/>
            </p:nvSpPr>
            <p:spPr>
              <a:xfrm flipV="1">
                <a:off x="984592" y="6055728"/>
                <a:ext cx="10769600" cy="312838"/>
              </a:xfrm>
              <a:prstGeom prst="parallelogram">
                <a:avLst>
                  <a:gd name="adj" fmla="val 104813"/>
                </a:avLst>
              </a:prstGeom>
              <a:solidFill>
                <a:srgbClr val="0046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B05EF4A7-EFD1-E429-B061-30AEF761D93A}"/>
                  </a:ext>
                </a:extLst>
              </p:cNvPr>
              <p:cNvSpPr txBox="1"/>
              <p:nvPr/>
            </p:nvSpPr>
            <p:spPr>
              <a:xfrm>
                <a:off x="437808" y="554881"/>
                <a:ext cx="11001294" cy="5722715"/>
              </a:xfrm>
              <a:prstGeom prst="rect">
                <a:avLst/>
              </a:prstGeom>
              <a:solidFill>
                <a:schemeClr val="bg1"/>
              </a:solidFill>
              <a:ln>
                <a:solidFill>
                  <a:schemeClr val="accent1"/>
                </a:solidFill>
              </a:ln>
            </p:spPr>
            <p:txBody>
              <a:bodyPr wrap="square" rtlCol="0">
                <a:spAutoFit/>
              </a:bodyPr>
              <a:lstStyle/>
              <a:p>
                <a:endParaRPr lang="en-US" dirty="0"/>
              </a:p>
            </p:txBody>
          </p:sp>
        </p:grpSp>
        <p:sp>
          <p:nvSpPr>
            <p:cNvPr id="15" name="Arrow: Pentagon 14">
              <a:extLst>
                <a:ext uri="{FF2B5EF4-FFF2-40B4-BE49-F238E27FC236}">
                  <a16:creationId xmlns:a16="http://schemas.microsoft.com/office/drawing/2014/main" id="{86F66BA3-360C-56BA-B1D5-E9773516043A}"/>
                </a:ext>
              </a:extLst>
            </p:cNvPr>
            <p:cNvSpPr/>
            <p:nvPr/>
          </p:nvSpPr>
          <p:spPr>
            <a:xfrm rot="5400000" flipV="1">
              <a:off x="190130" y="776453"/>
              <a:ext cx="636667" cy="141312"/>
            </a:xfrm>
            <a:prstGeom prst="homePlate">
              <a:avLst>
                <a:gd name="adj" fmla="val 46855"/>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0" name="Rectangle 699">
            <a:extLst>
              <a:ext uri="{FF2B5EF4-FFF2-40B4-BE49-F238E27FC236}">
                <a16:creationId xmlns:a16="http://schemas.microsoft.com/office/drawing/2014/main" id="{04487D4F-A732-4EAA-B0B3-D971714664B4}"/>
              </a:ext>
            </a:extLst>
          </p:cNvPr>
          <p:cNvSpPr/>
          <p:nvPr/>
        </p:nvSpPr>
        <p:spPr>
          <a:xfrm>
            <a:off x="233263" y="313046"/>
            <a:ext cx="6116326" cy="6914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IN" sz="4400" b="1" dirty="0">
                <a:solidFill>
                  <a:schemeClr val="tx1"/>
                </a:solidFill>
              </a:rPr>
              <a:t>INDUSTRY </a:t>
            </a:r>
            <a:r>
              <a:rPr lang="en-IN" sz="4400" b="1" dirty="0">
                <a:solidFill>
                  <a:schemeClr val="accent1"/>
                </a:solidFill>
              </a:rPr>
              <a:t>NEWSLETTER</a:t>
            </a:r>
          </a:p>
        </p:txBody>
      </p:sp>
      <p:sp>
        <p:nvSpPr>
          <p:cNvPr id="704" name="Rectangle 703">
            <a:extLst>
              <a:ext uri="{FF2B5EF4-FFF2-40B4-BE49-F238E27FC236}">
                <a16:creationId xmlns:a16="http://schemas.microsoft.com/office/drawing/2014/main" id="{0CC664C4-0C6E-421A-8F67-FC749C99894F}"/>
              </a:ext>
            </a:extLst>
          </p:cNvPr>
          <p:cNvSpPr/>
          <p:nvPr/>
        </p:nvSpPr>
        <p:spPr>
          <a:xfrm>
            <a:off x="238539" y="1417983"/>
            <a:ext cx="11339114" cy="276123"/>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IN" dirty="0">
              <a:solidFill>
                <a:schemeClr val="bg1"/>
              </a:solidFill>
              <a:highlight>
                <a:srgbClr val="000080"/>
              </a:highlight>
            </a:endParaRPr>
          </a:p>
        </p:txBody>
      </p:sp>
      <p:sp>
        <p:nvSpPr>
          <p:cNvPr id="705" name="Rectangle 704">
            <a:extLst>
              <a:ext uri="{FF2B5EF4-FFF2-40B4-BE49-F238E27FC236}">
                <a16:creationId xmlns:a16="http://schemas.microsoft.com/office/drawing/2014/main" id="{4ACA2061-F40B-49ED-95A7-3F62A9A5D784}"/>
              </a:ext>
            </a:extLst>
          </p:cNvPr>
          <p:cNvSpPr/>
          <p:nvPr/>
        </p:nvSpPr>
        <p:spPr>
          <a:xfrm>
            <a:off x="352424" y="1463418"/>
            <a:ext cx="1198559" cy="165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IN" sz="1400" b="1" dirty="0">
                <a:solidFill>
                  <a:schemeClr val="bg1"/>
                </a:solidFill>
              </a:rPr>
              <a:t>MAY 2024</a:t>
            </a:r>
          </a:p>
        </p:txBody>
      </p:sp>
      <p:sp>
        <p:nvSpPr>
          <p:cNvPr id="706" name="Rectangle 705">
            <a:extLst>
              <a:ext uri="{FF2B5EF4-FFF2-40B4-BE49-F238E27FC236}">
                <a16:creationId xmlns:a16="http://schemas.microsoft.com/office/drawing/2014/main" id="{991937B8-1AF4-4AD2-800B-F8E63753AD4D}"/>
              </a:ext>
            </a:extLst>
          </p:cNvPr>
          <p:cNvSpPr/>
          <p:nvPr/>
        </p:nvSpPr>
        <p:spPr>
          <a:xfrm>
            <a:off x="9041364" y="1449748"/>
            <a:ext cx="2323048" cy="165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r>
              <a:rPr lang="en-IN" sz="1400" b="1" dirty="0">
                <a:solidFill>
                  <a:schemeClr val="bg1"/>
                </a:solidFill>
              </a:rPr>
              <a:t>Issue Vol: 04</a:t>
            </a:r>
          </a:p>
        </p:txBody>
      </p:sp>
      <p:sp>
        <p:nvSpPr>
          <p:cNvPr id="711" name="TextBox 710">
            <a:extLst>
              <a:ext uri="{FF2B5EF4-FFF2-40B4-BE49-F238E27FC236}">
                <a16:creationId xmlns:a16="http://schemas.microsoft.com/office/drawing/2014/main" id="{C68B5C16-18CC-47E7-B138-14268F65BB8C}"/>
              </a:ext>
            </a:extLst>
          </p:cNvPr>
          <p:cNvSpPr txBox="1"/>
          <p:nvPr/>
        </p:nvSpPr>
        <p:spPr>
          <a:xfrm>
            <a:off x="853741" y="2626172"/>
            <a:ext cx="10484517" cy="4524315"/>
          </a:xfrm>
          <a:prstGeom prst="rect">
            <a:avLst/>
          </a:prstGeom>
          <a:noFill/>
        </p:spPr>
        <p:txBody>
          <a:bodyPr wrap="square" lIns="0" tIns="0" rIns="0" bIns="0" numCol="2">
            <a:spAutoFit/>
          </a:bodyPr>
          <a:lstStyle/>
          <a:p>
            <a:pPr marL="285750" indent="-285750">
              <a:buBlip>
                <a:blip r:embed="rId2"/>
              </a:buBlip>
            </a:pPr>
            <a:r>
              <a:rPr lang="en-US" sz="1400" b="0" i="0" dirty="0">
                <a:solidFill>
                  <a:schemeClr val="tx1">
                    <a:lumMod val="95000"/>
                    <a:lumOff val="5000"/>
                  </a:schemeClr>
                </a:solidFill>
                <a:effectLst/>
                <a:cs typeface="Arial" panose="020B0604020202020204" pitchFamily="34" charset="0"/>
                <a:hlinkClick r:id="rId3" action="ppaction://hlinksldjump"/>
              </a:rPr>
              <a:t>Foreign Carriers Engage In Price War To Frustrate Air Peace Out Of London.</a:t>
            </a:r>
            <a:endParaRPr lang="en-US" sz="1400" b="0" i="0" dirty="0">
              <a:solidFill>
                <a:schemeClr val="tx1">
                  <a:lumMod val="95000"/>
                  <a:lumOff val="5000"/>
                </a:schemeClr>
              </a:solidFill>
              <a:effectLst/>
              <a:cs typeface="Arial" panose="020B0604020202020204" pitchFamily="34" charset="0"/>
            </a:endParaRPr>
          </a:p>
          <a:p>
            <a:pPr marL="285750" indent="-285750">
              <a:buBlip>
                <a:blip r:embed="rId2"/>
              </a:buBlip>
            </a:pPr>
            <a:r>
              <a:rPr lang="en-US" sz="1400" b="0" i="0" dirty="0">
                <a:solidFill>
                  <a:schemeClr val="tx1">
                    <a:lumMod val="95000"/>
                    <a:lumOff val="5000"/>
                  </a:schemeClr>
                </a:solidFill>
                <a:effectLst/>
                <a:cs typeface="Arial" panose="020B0604020202020204" pitchFamily="34" charset="0"/>
                <a:hlinkClick r:id="rId4" action="ppaction://hlinksldjump"/>
              </a:rPr>
              <a:t>Olusegun Ayo </a:t>
            </a:r>
            <a:r>
              <a:rPr lang="en-US" sz="1400" b="0" i="0" dirty="0" err="1">
                <a:solidFill>
                  <a:schemeClr val="tx1">
                    <a:lumMod val="95000"/>
                    <a:lumOff val="5000"/>
                  </a:schemeClr>
                </a:solidFill>
                <a:effectLst/>
                <a:cs typeface="Arial" panose="020B0604020202020204" pitchFamily="34" charset="0"/>
                <a:hlinkClick r:id="rId4" action="ppaction://hlinksldjump"/>
              </a:rPr>
              <a:t>Omosehin</a:t>
            </a:r>
            <a:r>
              <a:rPr lang="en-US" sz="1400" b="0" i="0" dirty="0">
                <a:solidFill>
                  <a:schemeClr val="tx1">
                    <a:lumMod val="95000"/>
                    <a:lumOff val="5000"/>
                  </a:schemeClr>
                </a:solidFill>
                <a:effectLst/>
                <a:cs typeface="Arial" panose="020B0604020202020204" pitchFamily="34" charset="0"/>
                <a:hlinkClick r:id="rId4" action="ppaction://hlinksldjump"/>
              </a:rPr>
              <a:t> Appointed As Commissioner For Insurance.</a:t>
            </a:r>
            <a:endParaRPr lang="en-US" sz="1400" b="0" i="0" dirty="0">
              <a:solidFill>
                <a:schemeClr val="tx1">
                  <a:lumMod val="95000"/>
                  <a:lumOff val="5000"/>
                </a:schemeClr>
              </a:solidFill>
              <a:effectLst/>
              <a:cs typeface="Arial" panose="020B0604020202020204" pitchFamily="34" charset="0"/>
            </a:endParaRPr>
          </a:p>
          <a:p>
            <a:pPr marL="285750" indent="-285750">
              <a:buBlip>
                <a:blip r:embed="rId2"/>
              </a:buBlip>
            </a:pPr>
            <a:r>
              <a:rPr lang="en-US" sz="1400" b="0" i="0" dirty="0">
                <a:solidFill>
                  <a:schemeClr val="tx1">
                    <a:lumMod val="95000"/>
                    <a:lumOff val="5000"/>
                  </a:schemeClr>
                </a:solidFill>
                <a:effectLst/>
                <a:cs typeface="Arial" panose="020B0604020202020204" pitchFamily="34" charset="0"/>
                <a:hlinkClick r:id="rId5" action="ppaction://hlinksldjump"/>
              </a:rPr>
              <a:t>1.5% Of Nigerian Adults Covered By Insurance – National Insurance Commission (NAICOM).</a:t>
            </a:r>
            <a:endParaRPr lang="en-US" sz="1400" dirty="0">
              <a:solidFill>
                <a:schemeClr val="tx1">
                  <a:lumMod val="95000"/>
                  <a:lumOff val="5000"/>
                </a:schemeClr>
              </a:solidFill>
              <a:cs typeface="Arial" panose="020B0604020202020204" pitchFamily="34" charset="0"/>
            </a:endParaRPr>
          </a:p>
          <a:p>
            <a:pPr marL="285750" indent="-285750">
              <a:buBlip>
                <a:blip r:embed="rId2"/>
              </a:buBlip>
            </a:pPr>
            <a:r>
              <a:rPr lang="en-US" sz="1400" b="0" i="0" dirty="0">
                <a:solidFill>
                  <a:schemeClr val="tx1">
                    <a:lumMod val="95000"/>
                    <a:lumOff val="5000"/>
                  </a:schemeClr>
                </a:solidFill>
                <a:effectLst/>
                <a:cs typeface="Arial" panose="020B0604020202020204" pitchFamily="34" charset="0"/>
                <a:hlinkClick r:id="rId6" action="ppaction://hlinksldjump"/>
              </a:rPr>
              <a:t>National Insurance Commission (NAICOM) To Tackle Incidences Of Third-party Motor Insurance Irregularities.</a:t>
            </a:r>
            <a:endParaRPr lang="en-US" sz="1400" dirty="0">
              <a:solidFill>
                <a:schemeClr val="tx1">
                  <a:lumMod val="95000"/>
                  <a:lumOff val="5000"/>
                </a:schemeClr>
              </a:solidFill>
              <a:cs typeface="Arial" panose="020B0604020202020204" pitchFamily="34" charset="0"/>
            </a:endParaRPr>
          </a:p>
          <a:p>
            <a:pPr marL="285750" indent="-285750">
              <a:buBlip>
                <a:blip r:embed="rId2"/>
              </a:buBlip>
            </a:pPr>
            <a:r>
              <a:rPr lang="en-US" sz="1400" b="0" i="0" dirty="0">
                <a:solidFill>
                  <a:schemeClr val="tx1">
                    <a:lumMod val="95000"/>
                    <a:lumOff val="5000"/>
                  </a:schemeClr>
                </a:solidFill>
                <a:effectLst/>
                <a:cs typeface="Arial" panose="020B0604020202020204" pitchFamily="34" charset="0"/>
                <a:hlinkClick r:id="rId7" action="ppaction://hlinksldjump"/>
              </a:rPr>
              <a:t>Nigerian Insurers Association (NIA) Appoints Mrs. Adebola </a:t>
            </a:r>
            <a:r>
              <a:rPr lang="en-US" sz="1400" b="0" i="0" dirty="0" err="1">
                <a:solidFill>
                  <a:schemeClr val="tx1">
                    <a:lumMod val="95000"/>
                    <a:lumOff val="5000"/>
                  </a:schemeClr>
                </a:solidFill>
                <a:effectLst/>
                <a:cs typeface="Arial" panose="020B0604020202020204" pitchFamily="34" charset="0"/>
                <a:hlinkClick r:id="rId7" action="ppaction://hlinksldjump"/>
              </a:rPr>
              <a:t>Odukale</a:t>
            </a:r>
            <a:r>
              <a:rPr lang="en-US" sz="1400" b="0" i="0" dirty="0">
                <a:solidFill>
                  <a:schemeClr val="tx1">
                    <a:lumMod val="95000"/>
                    <a:lumOff val="5000"/>
                  </a:schemeClr>
                </a:solidFill>
                <a:effectLst/>
                <a:cs typeface="Arial" panose="020B0604020202020204" pitchFamily="34" charset="0"/>
                <a:hlinkClick r:id="rId7" action="ppaction://hlinksldjump"/>
              </a:rPr>
              <a:t> As Director General.</a:t>
            </a:r>
            <a:endParaRPr lang="en-US" sz="1400" dirty="0">
              <a:solidFill>
                <a:schemeClr val="tx1">
                  <a:lumMod val="95000"/>
                  <a:lumOff val="5000"/>
                </a:schemeClr>
              </a:solidFill>
              <a:cs typeface="Arial" panose="020B0604020202020204" pitchFamily="34" charset="0"/>
            </a:endParaRPr>
          </a:p>
          <a:p>
            <a:pPr marL="285750" indent="-285750">
              <a:buBlip>
                <a:blip r:embed="rId2"/>
              </a:buBlip>
            </a:pPr>
            <a:r>
              <a:rPr lang="en-US" sz="1400" b="0" i="0" dirty="0">
                <a:solidFill>
                  <a:schemeClr val="tx1">
                    <a:lumMod val="95000"/>
                    <a:lumOff val="5000"/>
                  </a:schemeClr>
                </a:solidFill>
                <a:effectLst/>
                <a:cs typeface="Arial" panose="020B0604020202020204" pitchFamily="34" charset="0"/>
                <a:hlinkClick r:id="rId8" action="ppaction://hlinksldjump"/>
              </a:rPr>
              <a:t>Old Mutual Nigeria Sells 100% Of Insurance Business To </a:t>
            </a:r>
            <a:r>
              <a:rPr lang="en-US" sz="1400" b="0" i="0" dirty="0" err="1">
                <a:solidFill>
                  <a:schemeClr val="tx1">
                    <a:lumMod val="95000"/>
                    <a:lumOff val="5000"/>
                  </a:schemeClr>
                </a:solidFill>
                <a:effectLst/>
                <a:cs typeface="Arial" panose="020B0604020202020204" pitchFamily="34" charset="0"/>
                <a:hlinkClick r:id="rId8" action="ppaction://hlinksldjump"/>
              </a:rPr>
              <a:t>Emple</a:t>
            </a:r>
            <a:r>
              <a:rPr lang="en-US" sz="1400" b="0" i="0" dirty="0">
                <a:solidFill>
                  <a:schemeClr val="tx1">
                    <a:lumMod val="95000"/>
                    <a:lumOff val="5000"/>
                  </a:schemeClr>
                </a:solidFill>
                <a:effectLst/>
                <a:cs typeface="Arial" panose="020B0604020202020204" pitchFamily="34" charset="0"/>
                <a:hlinkClick r:id="rId8" action="ppaction://hlinksldjump"/>
              </a:rPr>
              <a:t> Group.</a:t>
            </a:r>
            <a:endParaRPr lang="en-US" sz="1400" b="0" i="0" dirty="0">
              <a:solidFill>
                <a:schemeClr val="tx1">
                  <a:lumMod val="95000"/>
                  <a:lumOff val="5000"/>
                </a:schemeClr>
              </a:solidFill>
              <a:effectLst/>
              <a:cs typeface="Arial" panose="020B0604020202020204" pitchFamily="34" charset="0"/>
            </a:endParaRPr>
          </a:p>
          <a:p>
            <a:pPr marL="285750" indent="-285750">
              <a:buBlip>
                <a:blip r:embed="rId2"/>
              </a:buBlip>
            </a:pPr>
            <a:r>
              <a:rPr lang="en-US" sz="1400" b="0" i="0" dirty="0">
                <a:solidFill>
                  <a:schemeClr val="tx1">
                    <a:lumMod val="95000"/>
                    <a:lumOff val="5000"/>
                  </a:schemeClr>
                </a:solidFill>
                <a:effectLst/>
                <a:cs typeface="Arial" panose="020B0604020202020204" pitchFamily="34" charset="0"/>
                <a:hlinkClick r:id="rId9" action="ppaction://hlinksldjump"/>
              </a:rPr>
              <a:t>Nigerian Council Of Registered Insurance Brokers (NCRIB) Decries Virement In Yearly Budgeted Expenditure For Insurance.</a:t>
            </a:r>
            <a:endParaRPr lang="en-US" sz="1400" b="0" i="0" dirty="0">
              <a:solidFill>
                <a:schemeClr val="tx1">
                  <a:lumMod val="95000"/>
                  <a:lumOff val="5000"/>
                </a:schemeClr>
              </a:solidFill>
              <a:effectLst/>
              <a:cs typeface="Arial" panose="020B0604020202020204" pitchFamily="34" charset="0"/>
            </a:endParaRPr>
          </a:p>
          <a:p>
            <a:pPr marL="285750" indent="-285750">
              <a:buBlip>
                <a:blip r:embed="rId2"/>
              </a:buBlip>
            </a:pPr>
            <a:endParaRPr lang="en-US" sz="1400" dirty="0">
              <a:solidFill>
                <a:schemeClr val="tx1">
                  <a:lumMod val="95000"/>
                  <a:lumOff val="5000"/>
                </a:schemeClr>
              </a:solidFill>
              <a:cs typeface="Arial" panose="020B0604020202020204" pitchFamily="34" charset="0"/>
            </a:endParaRPr>
          </a:p>
          <a:p>
            <a:pPr marL="285750" indent="-285750">
              <a:buBlip>
                <a:blip r:embed="rId2"/>
              </a:buBlip>
            </a:pPr>
            <a:endParaRPr lang="en-US" sz="1400" b="0" i="0" dirty="0">
              <a:solidFill>
                <a:schemeClr val="tx1">
                  <a:lumMod val="95000"/>
                  <a:lumOff val="5000"/>
                </a:schemeClr>
              </a:solidFill>
              <a:effectLst/>
              <a:cs typeface="Arial" panose="020B0604020202020204" pitchFamily="34" charset="0"/>
            </a:endParaRPr>
          </a:p>
          <a:p>
            <a:pPr marL="285750" indent="-285750">
              <a:buBlip>
                <a:blip r:embed="rId2"/>
              </a:buBlip>
            </a:pPr>
            <a:endParaRPr lang="en-US" sz="1400" dirty="0">
              <a:solidFill>
                <a:schemeClr val="tx1">
                  <a:lumMod val="95000"/>
                  <a:lumOff val="5000"/>
                </a:schemeClr>
              </a:solidFill>
              <a:cs typeface="Arial" panose="020B0604020202020204" pitchFamily="34" charset="0"/>
            </a:endParaRPr>
          </a:p>
          <a:p>
            <a:pPr marL="285750" indent="-285750">
              <a:buBlip>
                <a:blip r:embed="rId2"/>
              </a:buBlip>
            </a:pPr>
            <a:endParaRPr lang="en-US" sz="1400" b="0" i="0" dirty="0">
              <a:solidFill>
                <a:schemeClr val="tx1">
                  <a:lumMod val="95000"/>
                  <a:lumOff val="5000"/>
                </a:schemeClr>
              </a:solidFill>
              <a:effectLst/>
              <a:cs typeface="Arial" panose="020B0604020202020204" pitchFamily="34" charset="0"/>
            </a:endParaRPr>
          </a:p>
          <a:p>
            <a:pPr marL="285750" indent="-285750">
              <a:buBlip>
                <a:blip r:embed="rId2"/>
              </a:buBlip>
            </a:pPr>
            <a:endParaRPr lang="en-US" sz="1400" dirty="0">
              <a:solidFill>
                <a:schemeClr val="tx1">
                  <a:lumMod val="95000"/>
                  <a:lumOff val="5000"/>
                </a:schemeClr>
              </a:solidFill>
              <a:cs typeface="Arial" panose="020B0604020202020204" pitchFamily="34" charset="0"/>
            </a:endParaRPr>
          </a:p>
          <a:p>
            <a:pPr marL="285750" indent="-285750">
              <a:buBlip>
                <a:blip r:embed="rId2"/>
              </a:buBlip>
            </a:pPr>
            <a:endParaRPr lang="en-US" sz="1400" b="0" i="0" dirty="0">
              <a:solidFill>
                <a:schemeClr val="tx1">
                  <a:lumMod val="95000"/>
                  <a:lumOff val="5000"/>
                </a:schemeClr>
              </a:solidFill>
              <a:effectLst/>
              <a:cs typeface="Arial" panose="020B0604020202020204" pitchFamily="34" charset="0"/>
            </a:endParaRPr>
          </a:p>
          <a:p>
            <a:pPr marL="285750" indent="-285750">
              <a:buBlip>
                <a:blip r:embed="rId2"/>
              </a:buBlip>
            </a:pPr>
            <a:endParaRPr lang="en-US" sz="1400" dirty="0">
              <a:solidFill>
                <a:schemeClr val="tx1">
                  <a:lumMod val="95000"/>
                  <a:lumOff val="5000"/>
                </a:schemeClr>
              </a:solidFill>
              <a:cs typeface="Arial" panose="020B0604020202020204" pitchFamily="34" charset="0"/>
            </a:endParaRPr>
          </a:p>
          <a:p>
            <a:endParaRPr lang="en-US" sz="1400" b="0" i="0" dirty="0">
              <a:solidFill>
                <a:schemeClr val="tx1">
                  <a:lumMod val="95000"/>
                  <a:lumOff val="5000"/>
                </a:schemeClr>
              </a:solidFill>
              <a:effectLst/>
              <a:cs typeface="Arial" panose="020B0604020202020204" pitchFamily="34" charset="0"/>
            </a:endParaRPr>
          </a:p>
          <a:p>
            <a:pPr marL="285750" indent="-285750">
              <a:buBlip>
                <a:blip r:embed="rId2"/>
              </a:buBlip>
            </a:pPr>
            <a:r>
              <a:rPr lang="en-US" sz="1400" b="0" i="0" dirty="0">
                <a:solidFill>
                  <a:schemeClr val="tx1">
                    <a:lumMod val="95000"/>
                    <a:lumOff val="5000"/>
                  </a:schemeClr>
                </a:solidFill>
                <a:effectLst/>
                <a:cs typeface="Arial" panose="020B0604020202020204" pitchFamily="34" charset="0"/>
                <a:hlinkClick r:id="rId10" action="ppaction://hlinksldjump"/>
              </a:rPr>
              <a:t>Nigerian Insurers Association (NIA) Unveils Nigerian Insurance Industry Portal (NIIP) To Revolutionize Third Party Motor Insurance.</a:t>
            </a:r>
            <a:endParaRPr lang="en-US" sz="1400" b="0" i="0" dirty="0">
              <a:solidFill>
                <a:schemeClr val="tx1">
                  <a:lumMod val="95000"/>
                  <a:lumOff val="5000"/>
                </a:schemeClr>
              </a:solidFill>
              <a:effectLst/>
              <a:cs typeface="Arial" panose="020B0604020202020204" pitchFamily="34" charset="0"/>
            </a:endParaRPr>
          </a:p>
          <a:p>
            <a:pPr marL="285750" indent="-285750">
              <a:buBlip>
                <a:blip r:embed="rId2"/>
              </a:buBlip>
            </a:pPr>
            <a:r>
              <a:rPr lang="en-US" sz="1400" b="0" i="0" dirty="0">
                <a:solidFill>
                  <a:schemeClr val="tx1">
                    <a:lumMod val="95000"/>
                    <a:lumOff val="5000"/>
                  </a:schemeClr>
                </a:solidFill>
                <a:effectLst/>
                <a:cs typeface="Arial" panose="020B0604020202020204" pitchFamily="34" charset="0"/>
                <a:hlinkClick r:id="rId11" action="ppaction://hlinksldjump"/>
              </a:rPr>
              <a:t>Dangers Of Acquiring Risk, Failing To Insure It.</a:t>
            </a:r>
            <a:endParaRPr lang="en-US" sz="1400" b="0" i="0" dirty="0">
              <a:solidFill>
                <a:schemeClr val="tx1">
                  <a:lumMod val="95000"/>
                  <a:lumOff val="5000"/>
                </a:schemeClr>
              </a:solidFill>
              <a:effectLst/>
              <a:cs typeface="Arial" panose="020B0604020202020204" pitchFamily="34" charset="0"/>
            </a:endParaRPr>
          </a:p>
          <a:p>
            <a:pPr marL="285750" indent="-285750">
              <a:buBlip>
                <a:blip r:embed="rId2"/>
              </a:buBlip>
            </a:pPr>
            <a:r>
              <a:rPr lang="en-US" sz="1400" b="0" i="0" dirty="0">
                <a:solidFill>
                  <a:schemeClr val="tx1">
                    <a:lumMod val="95000"/>
                    <a:lumOff val="5000"/>
                  </a:schemeClr>
                </a:solidFill>
                <a:effectLst/>
                <a:cs typeface="Arial" panose="020B0604020202020204" pitchFamily="34" charset="0"/>
                <a:hlinkClick r:id="rId12" action="ppaction://hlinksldjump"/>
              </a:rPr>
              <a:t>Nigerian Healthcare Delegation Returns From </a:t>
            </a:r>
            <a:r>
              <a:rPr lang="en-US" sz="1400" b="0" i="0" dirty="0" err="1">
                <a:solidFill>
                  <a:schemeClr val="tx1">
                    <a:lumMod val="95000"/>
                    <a:lumOff val="5000"/>
                  </a:schemeClr>
                </a:solidFill>
                <a:effectLst/>
                <a:cs typeface="Arial" panose="020B0604020202020204" pitchFamily="34" charset="0"/>
                <a:hlinkClick r:id="rId12" action="ppaction://hlinksldjump"/>
              </a:rPr>
              <a:t>WomenLift</a:t>
            </a:r>
            <a:r>
              <a:rPr lang="en-US" sz="1400" b="0" i="0" dirty="0">
                <a:solidFill>
                  <a:schemeClr val="tx1">
                    <a:lumMod val="95000"/>
                    <a:lumOff val="5000"/>
                  </a:schemeClr>
                </a:solidFill>
                <a:effectLst/>
                <a:cs typeface="Arial" panose="020B0604020202020204" pitchFamily="34" charset="0"/>
                <a:hlinkClick r:id="rId12" action="ppaction://hlinksldjump"/>
              </a:rPr>
              <a:t> Health Conference, Equipped To Drive Change In Nigeria.</a:t>
            </a:r>
            <a:endParaRPr lang="en-US" sz="1400" b="0" i="0" dirty="0">
              <a:solidFill>
                <a:schemeClr val="tx1">
                  <a:lumMod val="95000"/>
                  <a:lumOff val="5000"/>
                </a:schemeClr>
              </a:solidFill>
              <a:effectLst/>
              <a:cs typeface="Arial" panose="020B0604020202020204" pitchFamily="34" charset="0"/>
            </a:endParaRPr>
          </a:p>
          <a:p>
            <a:pPr marL="285750" indent="-285750">
              <a:buBlip>
                <a:blip r:embed="rId2"/>
              </a:buBlip>
            </a:pPr>
            <a:r>
              <a:rPr lang="en-US" sz="1400" b="0" i="0" dirty="0">
                <a:solidFill>
                  <a:schemeClr val="tx1">
                    <a:lumMod val="95000"/>
                    <a:lumOff val="5000"/>
                  </a:schemeClr>
                </a:solidFill>
                <a:effectLst/>
                <a:cs typeface="Arial" panose="020B0604020202020204" pitchFamily="34" charset="0"/>
                <a:hlinkClick r:id="rId13" action="ppaction://hlinksldjump"/>
              </a:rPr>
              <a:t>Unitrust Strengthens Information Security System For Sustainable Growth</a:t>
            </a:r>
            <a:endParaRPr lang="en-US" sz="1400" b="0" i="0" dirty="0">
              <a:solidFill>
                <a:schemeClr val="tx1">
                  <a:lumMod val="95000"/>
                  <a:lumOff val="5000"/>
                </a:schemeClr>
              </a:solidFill>
              <a:effectLst/>
              <a:cs typeface="Arial" panose="020B0604020202020204" pitchFamily="34" charset="0"/>
            </a:endParaRPr>
          </a:p>
          <a:p>
            <a:pPr marL="285750" indent="-285750">
              <a:buBlip>
                <a:blip r:embed="rId2"/>
              </a:buBlip>
            </a:pPr>
            <a:r>
              <a:rPr lang="en-US" sz="1400" b="0" i="0" dirty="0">
                <a:solidFill>
                  <a:schemeClr val="tx1">
                    <a:lumMod val="95000"/>
                    <a:lumOff val="5000"/>
                  </a:schemeClr>
                </a:solidFill>
                <a:effectLst/>
                <a:cs typeface="Arial" panose="020B0604020202020204" pitchFamily="34" charset="0"/>
                <a:hlinkClick r:id="rId14" action="ppaction://hlinksldjump"/>
              </a:rPr>
              <a:t>National Pension Commission (PENCOM) Rattles Erring Employers, Recovers N25.45bn, Saves Retirees From Old Age Poverty.</a:t>
            </a:r>
            <a:endParaRPr lang="en-US" sz="1400" b="0" i="0" dirty="0">
              <a:solidFill>
                <a:schemeClr val="tx1">
                  <a:lumMod val="95000"/>
                  <a:lumOff val="5000"/>
                </a:schemeClr>
              </a:solidFill>
              <a:effectLst/>
              <a:cs typeface="Arial" panose="020B0604020202020204" pitchFamily="34" charset="0"/>
            </a:endParaRPr>
          </a:p>
          <a:p>
            <a:pPr marL="285750" indent="-285750">
              <a:buBlip>
                <a:blip r:embed="rId2"/>
              </a:buBlip>
            </a:pPr>
            <a:r>
              <a:rPr lang="en-US" sz="1400" b="0" i="0" dirty="0">
                <a:solidFill>
                  <a:schemeClr val="tx1">
                    <a:lumMod val="95000"/>
                    <a:lumOff val="5000"/>
                  </a:schemeClr>
                </a:solidFill>
                <a:effectLst/>
                <a:cs typeface="Arial" panose="020B0604020202020204" pitchFamily="34" charset="0"/>
                <a:hlinkClick r:id="rId15" action="ppaction://hlinksldjump"/>
              </a:rPr>
              <a:t>National Pension Commission (PENCOM) Drags 61 Employers To Court, Recovers N13.69bn Unpaid Pension Contributions.</a:t>
            </a:r>
            <a:endParaRPr lang="en-US" sz="1400" b="0" i="0" dirty="0">
              <a:solidFill>
                <a:schemeClr val="tx1">
                  <a:lumMod val="95000"/>
                  <a:lumOff val="5000"/>
                </a:schemeClr>
              </a:solidFill>
              <a:effectLst/>
              <a:cs typeface="Arial" panose="020B0604020202020204" pitchFamily="34" charset="0"/>
            </a:endParaRPr>
          </a:p>
          <a:p>
            <a:pPr marL="285750" indent="-285750">
              <a:buBlip>
                <a:blip r:embed="rId2"/>
              </a:buBlip>
            </a:pPr>
            <a:r>
              <a:rPr lang="en-US" sz="1400" b="0" i="0" dirty="0">
                <a:solidFill>
                  <a:schemeClr val="tx1">
                    <a:lumMod val="95000"/>
                    <a:lumOff val="5000"/>
                  </a:schemeClr>
                </a:solidFill>
                <a:effectLst/>
                <a:cs typeface="Arial" panose="020B0604020202020204" pitchFamily="34" charset="0"/>
                <a:hlinkClick r:id="rId16" action="ppaction://hlinksldjump"/>
              </a:rPr>
              <a:t>Marsh Expands Cyber Facility Echo, Offering Up To $125m Of Excess Insurance Capacity.</a:t>
            </a:r>
            <a:endParaRPr lang="en-US" sz="1400" b="0" i="0" dirty="0">
              <a:solidFill>
                <a:schemeClr val="tx1">
                  <a:lumMod val="95000"/>
                  <a:lumOff val="5000"/>
                </a:schemeClr>
              </a:solidFill>
              <a:effectLst/>
              <a:cs typeface="Arial" panose="020B0604020202020204" pitchFamily="34" charset="0"/>
            </a:endParaRPr>
          </a:p>
          <a:p>
            <a:pPr marL="285750" indent="-285750">
              <a:buBlip>
                <a:blip r:embed="rId2"/>
              </a:buBlip>
            </a:pPr>
            <a:r>
              <a:rPr lang="en-US" sz="1400" b="0" i="0" dirty="0">
                <a:solidFill>
                  <a:schemeClr val="tx1">
                    <a:lumMod val="95000"/>
                    <a:lumOff val="5000"/>
                  </a:schemeClr>
                </a:solidFill>
                <a:effectLst/>
                <a:cs typeface="Arial" panose="020B0604020202020204" pitchFamily="34" charset="0"/>
                <a:hlinkClick r:id="rId17" action="ppaction://hlinksldjump"/>
              </a:rPr>
              <a:t>May 2024,</a:t>
            </a:r>
            <a:r>
              <a:rPr lang="en-US" sz="1400" dirty="0">
                <a:solidFill>
                  <a:schemeClr val="tx1">
                    <a:lumMod val="95000"/>
                    <a:lumOff val="5000"/>
                  </a:schemeClr>
                </a:solidFill>
                <a:cs typeface="Arial" panose="020B0604020202020204" pitchFamily="34" charset="0"/>
                <a:hlinkClick r:id="rId17" action="ppaction://hlinksldjump"/>
              </a:rPr>
              <a:t> Gallery.</a:t>
            </a:r>
            <a:endParaRPr lang="en-US" sz="1400" b="0" i="0" dirty="0">
              <a:solidFill>
                <a:schemeClr val="tx1">
                  <a:lumMod val="95000"/>
                  <a:lumOff val="5000"/>
                </a:schemeClr>
              </a:solidFill>
              <a:effectLst/>
              <a:cs typeface="Arial" panose="020B0604020202020204" pitchFamily="34" charset="0"/>
            </a:endParaRPr>
          </a:p>
          <a:p>
            <a:pPr marL="285750" indent="-285750">
              <a:buFont typeface="Wingdings" panose="05000000000000000000" pitchFamily="2" charset="2"/>
              <a:buChar char="v"/>
            </a:pPr>
            <a:endParaRPr lang="en-US" sz="1400" b="0" i="0" dirty="0">
              <a:solidFill>
                <a:schemeClr val="tx1">
                  <a:lumMod val="95000"/>
                  <a:lumOff val="5000"/>
                </a:schemeClr>
              </a:solidFill>
              <a:effectLst/>
              <a:cs typeface="Arial" panose="020B0604020202020204" pitchFamily="34" charset="0"/>
            </a:endParaRPr>
          </a:p>
        </p:txBody>
      </p:sp>
      <p:sp>
        <p:nvSpPr>
          <p:cNvPr id="11" name="TextBox 10">
            <a:extLst>
              <a:ext uri="{FF2B5EF4-FFF2-40B4-BE49-F238E27FC236}">
                <a16:creationId xmlns:a16="http://schemas.microsoft.com/office/drawing/2014/main" id="{804D661E-5CF9-0005-6C53-9EFFD7F3F493}"/>
              </a:ext>
            </a:extLst>
          </p:cNvPr>
          <p:cNvSpPr txBox="1"/>
          <p:nvPr/>
        </p:nvSpPr>
        <p:spPr>
          <a:xfrm>
            <a:off x="3912386" y="1835482"/>
            <a:ext cx="3187153" cy="246221"/>
          </a:xfrm>
          <a:prstGeom prst="rect">
            <a:avLst/>
          </a:prstGeom>
          <a:noFill/>
        </p:spPr>
        <p:txBody>
          <a:bodyPr wrap="square" lIns="0" tIns="0" rIns="0" bIns="0">
            <a:spAutoFit/>
          </a:bodyPr>
          <a:lstStyle/>
          <a:p>
            <a:pPr algn="ctr"/>
            <a:r>
              <a:rPr lang="en-US" sz="1600" b="1" dirty="0">
                <a:solidFill>
                  <a:schemeClr val="tx1">
                    <a:lumMod val="95000"/>
                    <a:lumOff val="5000"/>
                  </a:schemeClr>
                </a:solidFill>
                <a:cs typeface="Arial" panose="020B0604020202020204" pitchFamily="34" charset="0"/>
              </a:rPr>
              <a:t>NEWS HEADLINES</a:t>
            </a:r>
            <a:endParaRPr lang="en-US" sz="1600" b="1" i="0" dirty="0">
              <a:solidFill>
                <a:schemeClr val="tx1">
                  <a:lumMod val="95000"/>
                  <a:lumOff val="5000"/>
                </a:schemeClr>
              </a:solidFill>
              <a:effectLst/>
              <a:cs typeface="Arial" panose="020B0604020202020204" pitchFamily="34" charset="0"/>
            </a:endParaRPr>
          </a:p>
        </p:txBody>
      </p:sp>
      <p:pic>
        <p:nvPicPr>
          <p:cNvPr id="4" name="Picture 3">
            <a:extLst>
              <a:ext uri="{FF2B5EF4-FFF2-40B4-BE49-F238E27FC236}">
                <a16:creationId xmlns:a16="http://schemas.microsoft.com/office/drawing/2014/main" id="{CDBBCC1C-D36A-8506-B14F-45BB36113AA6}"/>
              </a:ext>
            </a:extLst>
          </p:cNvPr>
          <p:cNvPicPr>
            <a:picLocks noChangeAspect="1"/>
          </p:cNvPicPr>
          <p:nvPr/>
        </p:nvPicPr>
        <p:blipFill rotWithShape="1">
          <a:blip r:embed="rId18">
            <a:extLst>
              <a:ext uri="{28A0092B-C50C-407E-A947-70E740481C1C}">
                <a14:useLocalDpi xmlns:a14="http://schemas.microsoft.com/office/drawing/2010/main" val="0"/>
              </a:ext>
            </a:extLst>
          </a:blip>
          <a:srcRect l="6637" t="39903" r="5114" b="34047"/>
          <a:stretch/>
        </p:blipFill>
        <p:spPr>
          <a:xfrm>
            <a:off x="9041364" y="293189"/>
            <a:ext cx="2610008" cy="770460"/>
          </a:xfrm>
          <a:prstGeom prst="rect">
            <a:avLst/>
          </a:prstGeom>
        </p:spPr>
      </p:pic>
      <p:cxnSp>
        <p:nvCxnSpPr>
          <p:cNvPr id="21" name="Connector: Elbow 20">
            <a:extLst>
              <a:ext uri="{FF2B5EF4-FFF2-40B4-BE49-F238E27FC236}">
                <a16:creationId xmlns:a16="http://schemas.microsoft.com/office/drawing/2014/main" id="{1B125619-BE58-AF3D-0E7B-246259CD42D0}"/>
              </a:ext>
            </a:extLst>
          </p:cNvPr>
          <p:cNvCxnSpPr>
            <a:cxnSpLocks/>
          </p:cNvCxnSpPr>
          <p:nvPr/>
        </p:nvCxnSpPr>
        <p:spPr>
          <a:xfrm>
            <a:off x="528847" y="1859741"/>
            <a:ext cx="7799507" cy="237457"/>
          </a:xfrm>
          <a:prstGeom prst="bentConnector3">
            <a:avLst/>
          </a:prstGeom>
          <a:ln w="38100"/>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929667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69288AC-E00E-6B38-2B75-A91D8C3A9004}"/>
              </a:ext>
            </a:extLst>
          </p:cNvPr>
          <p:cNvGrpSpPr/>
          <p:nvPr/>
        </p:nvGrpSpPr>
        <p:grpSpPr>
          <a:xfrm>
            <a:off x="161700" y="154915"/>
            <a:ext cx="11916000" cy="5832000"/>
            <a:chOff x="437808" y="528775"/>
            <a:chExt cx="11316384" cy="5839791"/>
          </a:xfrm>
        </p:grpSpPr>
        <p:grpSp>
          <p:nvGrpSpPr>
            <p:cNvPr id="24" name="Group 23">
              <a:extLst>
                <a:ext uri="{FF2B5EF4-FFF2-40B4-BE49-F238E27FC236}">
                  <a16:creationId xmlns:a16="http://schemas.microsoft.com/office/drawing/2014/main" id="{71AB3581-F81A-0CA2-6079-A44D04BF3776}"/>
                </a:ext>
              </a:extLst>
            </p:cNvPr>
            <p:cNvGrpSpPr/>
            <p:nvPr/>
          </p:nvGrpSpPr>
          <p:grpSpPr>
            <a:xfrm>
              <a:off x="437808" y="554881"/>
              <a:ext cx="11316384" cy="5813685"/>
              <a:chOff x="437808" y="554881"/>
              <a:chExt cx="11316384" cy="5813685"/>
            </a:xfrm>
          </p:grpSpPr>
          <p:sp>
            <p:nvSpPr>
              <p:cNvPr id="26" name="Parallelogram 25">
                <a:extLst>
                  <a:ext uri="{FF2B5EF4-FFF2-40B4-BE49-F238E27FC236}">
                    <a16:creationId xmlns:a16="http://schemas.microsoft.com/office/drawing/2014/main" id="{08C33200-50F6-2C49-1C90-F31363684986}"/>
                  </a:ext>
                </a:extLst>
              </p:cNvPr>
              <p:cNvSpPr/>
              <p:nvPr/>
            </p:nvSpPr>
            <p:spPr>
              <a:xfrm flipV="1">
                <a:off x="984592" y="6055728"/>
                <a:ext cx="10769600" cy="312838"/>
              </a:xfrm>
              <a:prstGeom prst="parallelogram">
                <a:avLst>
                  <a:gd name="adj" fmla="val 104813"/>
                </a:avLst>
              </a:prstGeom>
              <a:solidFill>
                <a:srgbClr val="0046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C59C1D7E-8932-2DAE-CFB2-9ED3A4B63501}"/>
                  </a:ext>
                </a:extLst>
              </p:cNvPr>
              <p:cNvSpPr txBox="1"/>
              <p:nvPr/>
            </p:nvSpPr>
            <p:spPr>
              <a:xfrm>
                <a:off x="437808" y="554881"/>
                <a:ext cx="11001294" cy="5722715"/>
              </a:xfrm>
              <a:prstGeom prst="rect">
                <a:avLst/>
              </a:prstGeom>
              <a:solidFill>
                <a:schemeClr val="bg1"/>
              </a:solidFill>
              <a:ln>
                <a:solidFill>
                  <a:schemeClr val="accent1"/>
                </a:solidFill>
              </a:ln>
            </p:spPr>
            <p:txBody>
              <a:bodyPr wrap="square" rtlCol="0">
                <a:spAutoFit/>
              </a:bodyPr>
              <a:lstStyle/>
              <a:p>
                <a:endParaRPr lang="en-US" dirty="0"/>
              </a:p>
            </p:txBody>
          </p:sp>
        </p:grpSp>
        <p:sp>
          <p:nvSpPr>
            <p:cNvPr id="25" name="Arrow: Pentagon 24">
              <a:extLst>
                <a:ext uri="{FF2B5EF4-FFF2-40B4-BE49-F238E27FC236}">
                  <a16:creationId xmlns:a16="http://schemas.microsoft.com/office/drawing/2014/main" id="{11351AE7-AA06-2C2E-C306-B987EAA86CA0}"/>
                </a:ext>
              </a:extLst>
            </p:cNvPr>
            <p:cNvSpPr/>
            <p:nvPr/>
          </p:nvSpPr>
          <p:spPr>
            <a:xfrm rot="5400000" flipV="1">
              <a:off x="190130" y="776453"/>
              <a:ext cx="636667" cy="141312"/>
            </a:xfrm>
            <a:prstGeom prst="homePlate">
              <a:avLst>
                <a:gd name="adj" fmla="val 46855"/>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8A5236E1-8E86-E9AB-4260-B3F31EB348C9}"/>
              </a:ext>
            </a:extLst>
          </p:cNvPr>
          <p:cNvSpPr txBox="1"/>
          <p:nvPr/>
        </p:nvSpPr>
        <p:spPr>
          <a:xfrm>
            <a:off x="436913" y="249572"/>
            <a:ext cx="8822132" cy="1015663"/>
          </a:xfrm>
          <a:prstGeom prst="rect">
            <a:avLst/>
          </a:prstGeom>
          <a:noFill/>
        </p:spPr>
        <p:txBody>
          <a:bodyPr wrap="square">
            <a:spAutoFit/>
          </a:bodyPr>
          <a:lstStyle/>
          <a:p>
            <a:pPr algn="l"/>
            <a:r>
              <a:rPr lang="en-US" sz="2000" b="1" i="0" dirty="0">
                <a:solidFill>
                  <a:schemeClr val="accent1">
                    <a:lumMod val="75000"/>
                  </a:schemeClr>
                </a:solidFill>
                <a:effectLst/>
                <a:latin typeface="Georgia" panose="02040502050405020303" pitchFamily="18" charset="0"/>
              </a:rPr>
              <a:t>NIGERIAN INSURERS ASSOCIATION (NIA) UNVEILS NIGERIAN INSURANCE INDUSTRY PORTAL (NIIP) TO REVOLUTIONISE THIRD PARTY MOTOR INSURANCE.</a:t>
            </a:r>
          </a:p>
        </p:txBody>
      </p:sp>
      <p:sp>
        <p:nvSpPr>
          <p:cNvPr id="7" name="TextBox 6">
            <a:extLst>
              <a:ext uri="{FF2B5EF4-FFF2-40B4-BE49-F238E27FC236}">
                <a16:creationId xmlns:a16="http://schemas.microsoft.com/office/drawing/2014/main" id="{7BE647E6-428A-AF60-9518-67FFAE304333}"/>
              </a:ext>
            </a:extLst>
          </p:cNvPr>
          <p:cNvSpPr txBox="1"/>
          <p:nvPr/>
        </p:nvSpPr>
        <p:spPr>
          <a:xfrm>
            <a:off x="459655" y="1359956"/>
            <a:ext cx="3531682" cy="4339650"/>
          </a:xfrm>
          <a:prstGeom prst="rect">
            <a:avLst/>
          </a:prstGeom>
          <a:noFill/>
        </p:spPr>
        <p:txBody>
          <a:bodyPr wrap="square">
            <a:spAutoFit/>
          </a:bodyPr>
          <a:lstStyle/>
          <a:p>
            <a:pPr algn="just"/>
            <a:r>
              <a:rPr lang="en-US" sz="1200" b="0" i="0" dirty="0">
                <a:solidFill>
                  <a:srgbClr val="252324"/>
                </a:solidFill>
                <a:effectLst/>
                <a:latin typeface="Georgia" panose="02040502050405020303" pitchFamily="18" charset="0"/>
              </a:rPr>
              <a:t>The Nigerian Insurers Association (NIA), in a landmark move set to revolutionize the insurance landscape, today officially launched the Unified Nigerian Insurance Industry Portal (NIIP).</a:t>
            </a:r>
          </a:p>
          <a:p>
            <a:pPr algn="just"/>
            <a:endParaRPr lang="en-US" sz="1200" b="0" i="0" dirty="0">
              <a:solidFill>
                <a:srgbClr val="252324"/>
              </a:solidFill>
              <a:effectLst/>
              <a:latin typeface="Georgia" panose="02040502050405020303" pitchFamily="18" charset="0"/>
            </a:endParaRPr>
          </a:p>
          <a:p>
            <a:pPr algn="just"/>
            <a:r>
              <a:rPr lang="en-US" sz="1200" b="0" i="0" dirty="0">
                <a:solidFill>
                  <a:srgbClr val="252324"/>
                </a:solidFill>
                <a:effectLst/>
                <a:latin typeface="Georgia" panose="02040502050405020303" pitchFamily="18" charset="0"/>
              </a:rPr>
              <a:t>This innovative digital platform, NIA said is aimed to ease and streamline the process of purchasing Third-Party Motor Insurance cover while also addressing fake insurance certificates issued by unscrupulous elements in the market.</a:t>
            </a:r>
          </a:p>
          <a:p>
            <a:pPr algn="just"/>
            <a:endParaRPr lang="en-US" sz="1200" b="0" i="0" dirty="0">
              <a:solidFill>
                <a:srgbClr val="252324"/>
              </a:solidFill>
              <a:effectLst/>
              <a:latin typeface="Georgia" panose="02040502050405020303" pitchFamily="18" charset="0"/>
            </a:endParaRPr>
          </a:p>
          <a:p>
            <a:pPr algn="just"/>
            <a:r>
              <a:rPr lang="en-US" sz="1200" b="0" i="0" dirty="0">
                <a:solidFill>
                  <a:srgbClr val="252324"/>
                </a:solidFill>
                <a:effectLst/>
                <a:latin typeface="Georgia" panose="02040502050405020303" pitchFamily="18" charset="0"/>
              </a:rPr>
              <a:t>The association submitted that the Unified NIIP is an enhanced version of the existing NIIP, designed to enable members of the public to purchase Third-Party Motor insurance nationwide.</a:t>
            </a:r>
          </a:p>
          <a:p>
            <a:pPr algn="just"/>
            <a:endParaRPr lang="en-US" sz="1200" b="0" i="0" dirty="0">
              <a:solidFill>
                <a:srgbClr val="252324"/>
              </a:solidFill>
              <a:effectLst/>
              <a:latin typeface="Georgia" panose="02040502050405020303" pitchFamily="18" charset="0"/>
            </a:endParaRPr>
          </a:p>
          <a:p>
            <a:pPr algn="just"/>
            <a:r>
              <a:rPr lang="en-US" sz="1200" b="0" i="0" dirty="0">
                <a:solidFill>
                  <a:srgbClr val="252324"/>
                </a:solidFill>
                <a:effectLst/>
                <a:latin typeface="Georgia" panose="02040502050405020303" pitchFamily="18" charset="0"/>
              </a:rPr>
              <a:t>It offers unparalleled convenience and security to both insurers and the insuring public, with a myriad of benefits poised to reshape the industry.</a:t>
            </a:r>
          </a:p>
          <a:p>
            <a:pPr algn="just"/>
            <a:endParaRPr lang="en-US" sz="1200" b="0" i="0" dirty="0">
              <a:solidFill>
                <a:srgbClr val="252324"/>
              </a:solidFill>
              <a:effectLst/>
              <a:latin typeface="Georgia" panose="02040502050405020303" pitchFamily="18" charset="0"/>
            </a:endParaRPr>
          </a:p>
          <a:p>
            <a:pPr algn="just"/>
            <a:r>
              <a:rPr lang="en-US" sz="1200" b="0" i="0" dirty="0">
                <a:solidFill>
                  <a:srgbClr val="252324"/>
                </a:solidFill>
                <a:effectLst/>
                <a:latin typeface="Georgia" panose="02040502050405020303" pitchFamily="18" charset="0"/>
              </a:rPr>
              <a:t>One of the key advantages of the Unified NIIP is its ability to empower individuals to buy, </a:t>
            </a:r>
          </a:p>
        </p:txBody>
      </p:sp>
      <p:sp>
        <p:nvSpPr>
          <p:cNvPr id="14" name="TextBox 13">
            <a:extLst>
              <a:ext uri="{FF2B5EF4-FFF2-40B4-BE49-F238E27FC236}">
                <a16:creationId xmlns:a16="http://schemas.microsoft.com/office/drawing/2014/main" id="{DDCBA058-1D73-8F06-0747-E8ECACF5342C}"/>
              </a:ext>
            </a:extLst>
          </p:cNvPr>
          <p:cNvSpPr txBox="1"/>
          <p:nvPr/>
        </p:nvSpPr>
        <p:spPr>
          <a:xfrm>
            <a:off x="3958091" y="1378584"/>
            <a:ext cx="3857089" cy="3231654"/>
          </a:xfrm>
          <a:prstGeom prst="rect">
            <a:avLst/>
          </a:prstGeom>
          <a:noFill/>
        </p:spPr>
        <p:txBody>
          <a:bodyPr wrap="square">
            <a:spAutoFit/>
          </a:bodyPr>
          <a:lstStyle/>
          <a:p>
            <a:pPr algn="just"/>
            <a:r>
              <a:rPr lang="en-US" sz="1200" b="0" i="0" dirty="0">
                <a:solidFill>
                  <a:srgbClr val="252324"/>
                </a:solidFill>
                <a:effectLst/>
                <a:latin typeface="Georgia" panose="02040502050405020303" pitchFamily="18" charset="0"/>
              </a:rPr>
              <a:t>renew and report claims on their respective Third-Party Motor Insurance policies from the comfort of their homes, offices, or any other location 24/7 using the internet.</a:t>
            </a:r>
            <a:endParaRPr lang="en-US" sz="1200" dirty="0">
              <a:solidFill>
                <a:srgbClr val="252324"/>
              </a:solidFill>
              <a:latin typeface="Georgia" panose="02040502050405020303" pitchFamily="18" charset="0"/>
            </a:endParaRPr>
          </a:p>
          <a:p>
            <a:pPr algn="just"/>
            <a:endParaRPr lang="en-US" sz="1200" dirty="0">
              <a:solidFill>
                <a:srgbClr val="252324"/>
              </a:solidFill>
              <a:latin typeface="Georgia" panose="02040502050405020303" pitchFamily="18" charset="0"/>
            </a:endParaRPr>
          </a:p>
          <a:p>
            <a:pPr algn="just"/>
            <a:r>
              <a:rPr lang="en-US" sz="1200" b="0" i="0" dirty="0">
                <a:solidFill>
                  <a:srgbClr val="252324"/>
                </a:solidFill>
                <a:effectLst/>
                <a:latin typeface="Georgia" panose="02040502050405020303" pitchFamily="18" charset="0"/>
              </a:rPr>
              <a:t>Insurance brokers and agents duly registered and licensed by the National Insurance Commission (NAICOM) can also use this portal to sell insurance to their clients.</a:t>
            </a:r>
          </a:p>
          <a:p>
            <a:pPr algn="just"/>
            <a:endParaRPr lang="en-US" sz="1200" b="0" i="0" dirty="0">
              <a:solidFill>
                <a:srgbClr val="252324"/>
              </a:solidFill>
              <a:effectLst/>
              <a:latin typeface="Georgia" panose="02040502050405020303" pitchFamily="18" charset="0"/>
            </a:endParaRPr>
          </a:p>
          <a:p>
            <a:pPr algn="just"/>
            <a:r>
              <a:rPr lang="en-US" sz="1200" b="0" i="0" dirty="0">
                <a:solidFill>
                  <a:srgbClr val="252324"/>
                </a:solidFill>
                <a:effectLst/>
                <a:latin typeface="Georgia" panose="02040502050405020303" pitchFamily="18" charset="0"/>
              </a:rPr>
              <a:t>Premium payments on the NIIP platform are seamless, offering multiple payment options, including mobile banking apps, fund transfer platforms, ATM cards, and </a:t>
            </a:r>
            <a:r>
              <a:rPr lang="en-US" sz="1200" b="0" i="0" dirty="0" err="1">
                <a:solidFill>
                  <a:srgbClr val="252324"/>
                </a:solidFill>
                <a:effectLst/>
                <a:latin typeface="Georgia" panose="02040502050405020303" pitchFamily="18" charset="0"/>
              </a:rPr>
              <a:t>Quickteller</a:t>
            </a:r>
            <a:r>
              <a:rPr lang="en-US" sz="1200" b="0" i="0" dirty="0">
                <a:solidFill>
                  <a:srgbClr val="252324"/>
                </a:solidFill>
                <a:effectLst/>
                <a:latin typeface="Georgia" panose="02040502050405020303" pitchFamily="18" charset="0"/>
              </a:rPr>
              <a:t>. Once payment is made, users can conveniently print or download their certificates directly from the platform, ensuring hassle-free access to essential documentation.</a:t>
            </a:r>
          </a:p>
        </p:txBody>
      </p:sp>
      <p:sp>
        <p:nvSpPr>
          <p:cNvPr id="6" name="TextBox 5">
            <a:extLst>
              <a:ext uri="{FF2B5EF4-FFF2-40B4-BE49-F238E27FC236}">
                <a16:creationId xmlns:a16="http://schemas.microsoft.com/office/drawing/2014/main" id="{9A18C678-E3A5-6B71-A9C6-6191AEA4F991}"/>
              </a:ext>
            </a:extLst>
          </p:cNvPr>
          <p:cNvSpPr txBox="1"/>
          <p:nvPr/>
        </p:nvSpPr>
        <p:spPr>
          <a:xfrm>
            <a:off x="3812430" y="4492279"/>
            <a:ext cx="3745009" cy="1446550"/>
          </a:xfrm>
          <a:prstGeom prst="rect">
            <a:avLst/>
          </a:prstGeom>
          <a:noFill/>
        </p:spPr>
        <p:txBody>
          <a:bodyPr wrap="square">
            <a:spAutoFit/>
          </a:bodyPr>
          <a:lstStyle/>
          <a:p>
            <a:pPr algn="ctr"/>
            <a:r>
              <a:rPr lang="en-US" sz="2200" b="0" i="1" dirty="0">
                <a:solidFill>
                  <a:srgbClr val="FF0000"/>
                </a:solidFill>
                <a:effectLst/>
                <a:latin typeface="Georgia" panose="02040502050405020303" pitchFamily="18" charset="0"/>
              </a:rPr>
              <a:t>DID YOU KNOW?</a:t>
            </a:r>
          </a:p>
          <a:p>
            <a:pPr algn="ctr"/>
            <a:r>
              <a:rPr lang="en-US" sz="2200" b="0" i="1" dirty="0">
                <a:solidFill>
                  <a:schemeClr val="accent5">
                    <a:lumMod val="75000"/>
                  </a:schemeClr>
                </a:solidFill>
                <a:effectLst/>
                <a:latin typeface="Georgia" panose="02040502050405020303" pitchFamily="18" charset="0"/>
              </a:rPr>
              <a:t>You can get N30,000 medical </a:t>
            </a:r>
            <a:r>
              <a:rPr lang="en-US" sz="2200" i="1" dirty="0">
                <a:solidFill>
                  <a:schemeClr val="accent5">
                    <a:lumMod val="75000"/>
                  </a:schemeClr>
                </a:solidFill>
                <a:latin typeface="Georgia" panose="02040502050405020303" pitchFamily="18" charset="0"/>
              </a:rPr>
              <a:t>benefit</a:t>
            </a:r>
            <a:r>
              <a:rPr lang="en-US" sz="2200" b="0" i="1" dirty="0">
                <a:solidFill>
                  <a:schemeClr val="accent5">
                    <a:lumMod val="75000"/>
                  </a:schemeClr>
                </a:solidFill>
                <a:effectLst/>
                <a:latin typeface="Georgia" panose="02040502050405020303" pitchFamily="18" charset="0"/>
              </a:rPr>
              <a:t> with N100 local insurance travel cover.</a:t>
            </a:r>
          </a:p>
        </p:txBody>
      </p:sp>
      <p:sp>
        <p:nvSpPr>
          <p:cNvPr id="33" name="TextBox 32">
            <a:extLst>
              <a:ext uri="{FF2B5EF4-FFF2-40B4-BE49-F238E27FC236}">
                <a16:creationId xmlns:a16="http://schemas.microsoft.com/office/drawing/2014/main" id="{39D0C442-45D3-1433-FCD5-387F5454EE25}"/>
              </a:ext>
            </a:extLst>
          </p:cNvPr>
          <p:cNvSpPr txBox="1"/>
          <p:nvPr/>
        </p:nvSpPr>
        <p:spPr>
          <a:xfrm>
            <a:off x="7813654" y="1376752"/>
            <a:ext cx="3040927" cy="2308324"/>
          </a:xfrm>
          <a:prstGeom prst="rect">
            <a:avLst/>
          </a:prstGeom>
          <a:noFill/>
        </p:spPr>
        <p:txBody>
          <a:bodyPr wrap="square">
            <a:spAutoFit/>
          </a:bodyPr>
          <a:lstStyle/>
          <a:p>
            <a:pPr algn="just"/>
            <a:r>
              <a:rPr lang="en-US" sz="1200" b="0" i="0" dirty="0">
                <a:solidFill>
                  <a:srgbClr val="252324"/>
                </a:solidFill>
                <a:effectLst/>
                <a:latin typeface="Georgia" panose="02040502050405020303" pitchFamily="18" charset="0"/>
              </a:rPr>
              <a:t>As the Nigerian Insurers Association unveils the Unified NIIP to the public, the Association and its members are of the opinion that the portal will have a highly transformative impact on the insurance market.</a:t>
            </a:r>
          </a:p>
          <a:p>
            <a:pPr algn="just"/>
            <a:endParaRPr lang="en-US" sz="1200" b="0" i="0" dirty="0">
              <a:solidFill>
                <a:srgbClr val="252324"/>
              </a:solidFill>
              <a:effectLst/>
              <a:latin typeface="Georgia" panose="02040502050405020303" pitchFamily="18" charset="0"/>
            </a:endParaRPr>
          </a:p>
          <a:p>
            <a:pPr algn="just"/>
            <a:r>
              <a:rPr lang="en-US" sz="1200" b="0" i="0" dirty="0">
                <a:solidFill>
                  <a:srgbClr val="252324"/>
                </a:solidFill>
                <a:effectLst/>
                <a:latin typeface="Georgia" panose="02040502050405020303" pitchFamily="18" charset="0"/>
              </a:rPr>
              <a:t>With its innovative features, the Unified NIIP is poised to enhance customer experience and usher in a new era of efficiency in the Nigerian insurance landscape, NIA posited.</a:t>
            </a:r>
          </a:p>
        </p:txBody>
      </p:sp>
      <p:pic>
        <p:nvPicPr>
          <p:cNvPr id="1026" name="Picture 2" descr="Think Insurance :: Services">
            <a:extLst>
              <a:ext uri="{FF2B5EF4-FFF2-40B4-BE49-F238E27FC236}">
                <a16:creationId xmlns:a16="http://schemas.microsoft.com/office/drawing/2014/main" id="{D16D5B34-859E-5403-C7A1-460707A6DF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7794" y="4163057"/>
            <a:ext cx="3823843" cy="1546851"/>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2C5F9E2B-03B5-8DA6-D4ED-94FF8A034DA4}"/>
              </a:ext>
            </a:extLst>
          </p:cNvPr>
          <p:cNvGrpSpPr/>
          <p:nvPr/>
        </p:nvGrpSpPr>
        <p:grpSpPr>
          <a:xfrm>
            <a:off x="4492934" y="6560210"/>
            <a:ext cx="7603816" cy="297790"/>
            <a:chOff x="-47316" y="10223500"/>
            <a:chExt cx="7603816" cy="297790"/>
          </a:xfrm>
        </p:grpSpPr>
        <p:grpSp>
          <p:nvGrpSpPr>
            <p:cNvPr id="13" name="Group 12">
              <a:extLst>
                <a:ext uri="{FF2B5EF4-FFF2-40B4-BE49-F238E27FC236}">
                  <a16:creationId xmlns:a16="http://schemas.microsoft.com/office/drawing/2014/main" id="{D13DC02B-48EF-8975-C73F-D2D12EAA8560}"/>
                </a:ext>
              </a:extLst>
            </p:cNvPr>
            <p:cNvGrpSpPr/>
            <p:nvPr/>
          </p:nvGrpSpPr>
          <p:grpSpPr>
            <a:xfrm>
              <a:off x="273050" y="10223500"/>
              <a:ext cx="7283450" cy="226108"/>
              <a:chOff x="273050" y="10223500"/>
              <a:chExt cx="7283450" cy="226108"/>
            </a:xfrm>
          </p:grpSpPr>
          <p:grpSp>
            <p:nvGrpSpPr>
              <p:cNvPr id="16" name="Group 15">
                <a:extLst>
                  <a:ext uri="{FF2B5EF4-FFF2-40B4-BE49-F238E27FC236}">
                    <a16:creationId xmlns:a16="http://schemas.microsoft.com/office/drawing/2014/main" id="{722900D8-74F7-450C-9D1D-6D5D03CEFCD6}"/>
                  </a:ext>
                </a:extLst>
              </p:cNvPr>
              <p:cNvGrpSpPr/>
              <p:nvPr/>
            </p:nvGrpSpPr>
            <p:grpSpPr>
              <a:xfrm>
                <a:off x="5148087" y="10294886"/>
                <a:ext cx="2265512" cy="154722"/>
                <a:chOff x="4538488" y="10142486"/>
                <a:chExt cx="2265512" cy="154722"/>
              </a:xfrm>
            </p:grpSpPr>
            <p:grpSp>
              <p:nvGrpSpPr>
                <p:cNvPr id="18" name="Group 14">
                  <a:extLst>
                    <a:ext uri="{FF2B5EF4-FFF2-40B4-BE49-F238E27FC236}">
                      <a16:creationId xmlns:a16="http://schemas.microsoft.com/office/drawing/2014/main" id="{1C4D1603-2103-C43E-DBD2-62AE1ED255F9}"/>
                    </a:ext>
                  </a:extLst>
                </p:cNvPr>
                <p:cNvGrpSpPr/>
                <p:nvPr/>
              </p:nvGrpSpPr>
              <p:grpSpPr>
                <a:xfrm>
                  <a:off x="6689100" y="10169157"/>
                  <a:ext cx="114900" cy="114900"/>
                  <a:chOff x="0" y="0"/>
                  <a:chExt cx="812800" cy="812800"/>
                </a:xfrm>
              </p:grpSpPr>
              <p:sp>
                <p:nvSpPr>
                  <p:cNvPr id="20" name="Freeform 15">
                    <a:extLst>
                      <a:ext uri="{FF2B5EF4-FFF2-40B4-BE49-F238E27FC236}">
                        <a16:creationId xmlns:a16="http://schemas.microsoft.com/office/drawing/2014/main" id="{881B92C9-3A5E-F806-7B35-C8BC2D270379}"/>
                      </a:ext>
                    </a:extLst>
                  </p:cNvPr>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chemeClr val="accent1">
                      <a:lumMod val="75000"/>
                    </a:schemeClr>
                  </a:solidFill>
                </p:spPr>
                <p:txBody>
                  <a:bodyPr/>
                  <a:lstStyle/>
                  <a:p>
                    <a:endParaRPr lang="en-NG"/>
                  </a:p>
                </p:txBody>
              </p:sp>
              <p:sp>
                <p:nvSpPr>
                  <p:cNvPr id="27" name="TextBox 16">
                    <a:extLst>
                      <a:ext uri="{FF2B5EF4-FFF2-40B4-BE49-F238E27FC236}">
                        <a16:creationId xmlns:a16="http://schemas.microsoft.com/office/drawing/2014/main" id="{87B3E358-4EF6-30DB-8BE3-23A904CAF76B}"/>
                      </a:ext>
                    </a:extLst>
                  </p:cNvPr>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sp>
              <p:nvSpPr>
                <p:cNvPr id="19" name="TextBox 33">
                  <a:extLst>
                    <a:ext uri="{FF2B5EF4-FFF2-40B4-BE49-F238E27FC236}">
                      <a16:creationId xmlns:a16="http://schemas.microsoft.com/office/drawing/2014/main" id="{7BD98F23-B84B-0DF5-1254-75C690FBBE0C}"/>
                    </a:ext>
                  </a:extLst>
                </p:cNvPr>
                <p:cNvSpPr txBox="1"/>
                <p:nvPr/>
              </p:nvSpPr>
              <p:spPr>
                <a:xfrm>
                  <a:off x="4538488" y="10142486"/>
                  <a:ext cx="2024322" cy="154722"/>
                </a:xfrm>
                <a:prstGeom prst="rect">
                  <a:avLst/>
                </a:prstGeom>
              </p:spPr>
              <p:txBody>
                <a:bodyPr lIns="0" tIns="0" rIns="0" bIns="0" rtlCol="0" anchor="t">
                  <a:spAutoFit/>
                </a:bodyPr>
                <a:lstStyle/>
                <a:p>
                  <a:pPr algn="r">
                    <a:lnSpc>
                      <a:spcPts val="1299"/>
                    </a:lnSpc>
                  </a:pPr>
                  <a:r>
                    <a:rPr lang="en-US" sz="999" dirty="0">
                      <a:solidFill>
                        <a:srgbClr val="000000"/>
                      </a:solidFill>
                      <a:latin typeface="Georgia" panose="02040502050405020303" pitchFamily="18" charset="0"/>
                    </a:rPr>
                    <a:t>Volume 2024 – May Edition </a:t>
                  </a:r>
                </a:p>
              </p:txBody>
            </p:sp>
          </p:grpSp>
          <p:cxnSp>
            <p:nvCxnSpPr>
              <p:cNvPr id="17" name="Straight Connector 16">
                <a:extLst>
                  <a:ext uri="{FF2B5EF4-FFF2-40B4-BE49-F238E27FC236}">
                    <a16:creationId xmlns:a16="http://schemas.microsoft.com/office/drawing/2014/main" id="{E4E768FD-6E31-272B-3290-44257E2DAE2C}"/>
                  </a:ext>
                </a:extLst>
              </p:cNvPr>
              <p:cNvCxnSpPr/>
              <p:nvPr/>
            </p:nvCxnSpPr>
            <p:spPr>
              <a:xfrm>
                <a:off x="273050" y="10223500"/>
                <a:ext cx="7283450" cy="0"/>
              </a:xfrm>
              <a:prstGeom prst="line">
                <a:avLst/>
              </a:prstGeom>
            </p:spPr>
            <p:style>
              <a:lnRef idx="2">
                <a:schemeClr val="dk1"/>
              </a:lnRef>
              <a:fillRef idx="0">
                <a:schemeClr val="dk1"/>
              </a:fillRef>
              <a:effectRef idx="1">
                <a:schemeClr val="dk1"/>
              </a:effectRef>
              <a:fontRef idx="minor">
                <a:schemeClr val="tx1"/>
              </a:fontRef>
            </p:style>
          </p:cxnSp>
        </p:grpSp>
        <p:sp>
          <p:nvSpPr>
            <p:cNvPr id="15" name="TextBox 14">
              <a:extLst>
                <a:ext uri="{FF2B5EF4-FFF2-40B4-BE49-F238E27FC236}">
                  <a16:creationId xmlns:a16="http://schemas.microsoft.com/office/drawing/2014/main" id="{AE171C55-FD25-5AD3-740D-93545752D139}"/>
                </a:ext>
              </a:extLst>
            </p:cNvPr>
            <p:cNvSpPr txBox="1"/>
            <p:nvPr/>
          </p:nvSpPr>
          <p:spPr>
            <a:xfrm>
              <a:off x="-47316" y="10275069"/>
              <a:ext cx="3733800" cy="246221"/>
            </a:xfrm>
            <a:prstGeom prst="rect">
              <a:avLst/>
            </a:prstGeom>
            <a:noFill/>
          </p:spPr>
          <p:txBody>
            <a:bodyPr wrap="square" rtlCol="0">
              <a:spAutoFit/>
            </a:bodyPr>
            <a:lstStyle/>
            <a:p>
              <a:r>
                <a:rPr lang="en-US" sz="1000" i="1" dirty="0">
                  <a:latin typeface="Georgia" panose="02040502050405020303" pitchFamily="18" charset="0"/>
                </a:rPr>
                <a:t>A monthly publication of FSIB</a:t>
              </a:r>
              <a:endParaRPr lang="en-NG" sz="1000" i="1" dirty="0">
                <a:latin typeface="Georgia" panose="02040502050405020303" pitchFamily="18" charset="0"/>
              </a:endParaRPr>
            </a:p>
          </p:txBody>
        </p:sp>
      </p:grpSp>
      <p:pic>
        <p:nvPicPr>
          <p:cNvPr id="31" name="Picture 30">
            <a:extLst>
              <a:ext uri="{FF2B5EF4-FFF2-40B4-BE49-F238E27FC236}">
                <a16:creationId xmlns:a16="http://schemas.microsoft.com/office/drawing/2014/main" id="{AC5C7C75-3ED2-BE28-ACE9-90575EF23A81}"/>
              </a:ext>
            </a:extLst>
          </p:cNvPr>
          <p:cNvPicPr>
            <a:picLocks noChangeAspect="1"/>
          </p:cNvPicPr>
          <p:nvPr/>
        </p:nvPicPr>
        <p:blipFill rotWithShape="1">
          <a:blip r:embed="rId3">
            <a:extLst>
              <a:ext uri="{28A0092B-C50C-407E-A947-70E740481C1C}">
                <a14:useLocalDpi xmlns:a14="http://schemas.microsoft.com/office/drawing/2010/main" val="0"/>
              </a:ext>
            </a:extLst>
          </a:blip>
          <a:srcRect l="6637" t="39903" r="5114" b="34047"/>
          <a:stretch/>
        </p:blipFill>
        <p:spPr>
          <a:xfrm>
            <a:off x="9880193" y="297789"/>
            <a:ext cx="1844078" cy="544361"/>
          </a:xfrm>
          <a:prstGeom prst="rect">
            <a:avLst/>
          </a:prstGeom>
        </p:spPr>
      </p:pic>
    </p:spTree>
    <p:extLst>
      <p:ext uri="{BB962C8B-B14F-4D97-AF65-F5344CB8AC3E}">
        <p14:creationId xmlns:p14="http://schemas.microsoft.com/office/powerpoint/2010/main" val="13895853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322A4D-A38D-30DF-9AC2-F8C902E4866F}"/>
            </a:ext>
          </a:extLst>
        </p:cNvPr>
        <p:cNvGrpSpPr/>
        <p:nvPr/>
      </p:nvGrpSpPr>
      <p:grpSpPr>
        <a:xfrm>
          <a:off x="0" y="0"/>
          <a:ext cx="0" cy="0"/>
          <a:chOff x="0" y="0"/>
          <a:chExt cx="0" cy="0"/>
        </a:xfrm>
      </p:grpSpPr>
      <p:grpSp>
        <p:nvGrpSpPr>
          <p:cNvPr id="16" name="Group 15">
            <a:extLst>
              <a:ext uri="{FF2B5EF4-FFF2-40B4-BE49-F238E27FC236}">
                <a16:creationId xmlns:a16="http://schemas.microsoft.com/office/drawing/2014/main" id="{6F39C311-46AF-B13A-B93D-0F2E11347E9E}"/>
              </a:ext>
            </a:extLst>
          </p:cNvPr>
          <p:cNvGrpSpPr/>
          <p:nvPr/>
        </p:nvGrpSpPr>
        <p:grpSpPr>
          <a:xfrm>
            <a:off x="185625" y="171645"/>
            <a:ext cx="11916000" cy="5832000"/>
            <a:chOff x="437808" y="528775"/>
            <a:chExt cx="11316384" cy="5839791"/>
          </a:xfrm>
        </p:grpSpPr>
        <p:grpSp>
          <p:nvGrpSpPr>
            <p:cNvPr id="17" name="Group 16">
              <a:extLst>
                <a:ext uri="{FF2B5EF4-FFF2-40B4-BE49-F238E27FC236}">
                  <a16:creationId xmlns:a16="http://schemas.microsoft.com/office/drawing/2014/main" id="{A32F26E2-86B9-31A4-A088-8CCADAAB170C}"/>
                </a:ext>
              </a:extLst>
            </p:cNvPr>
            <p:cNvGrpSpPr/>
            <p:nvPr/>
          </p:nvGrpSpPr>
          <p:grpSpPr>
            <a:xfrm>
              <a:off x="437808" y="554881"/>
              <a:ext cx="11316384" cy="5813685"/>
              <a:chOff x="437808" y="554881"/>
              <a:chExt cx="11316384" cy="5813685"/>
            </a:xfrm>
          </p:grpSpPr>
          <p:sp>
            <p:nvSpPr>
              <p:cNvPr id="29" name="Parallelogram 28">
                <a:extLst>
                  <a:ext uri="{FF2B5EF4-FFF2-40B4-BE49-F238E27FC236}">
                    <a16:creationId xmlns:a16="http://schemas.microsoft.com/office/drawing/2014/main" id="{71948A20-285F-4D66-A321-2337CA6EA6E2}"/>
                  </a:ext>
                </a:extLst>
              </p:cNvPr>
              <p:cNvSpPr/>
              <p:nvPr/>
            </p:nvSpPr>
            <p:spPr>
              <a:xfrm flipV="1">
                <a:off x="984592" y="6055728"/>
                <a:ext cx="10769600" cy="312838"/>
              </a:xfrm>
              <a:prstGeom prst="parallelogram">
                <a:avLst>
                  <a:gd name="adj" fmla="val 104813"/>
                </a:avLst>
              </a:prstGeom>
              <a:solidFill>
                <a:srgbClr val="0046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D9E2A258-6209-73D7-938B-09966E32E72B}"/>
                  </a:ext>
                </a:extLst>
              </p:cNvPr>
              <p:cNvSpPr txBox="1"/>
              <p:nvPr/>
            </p:nvSpPr>
            <p:spPr>
              <a:xfrm>
                <a:off x="437808" y="554881"/>
                <a:ext cx="11001294" cy="5722715"/>
              </a:xfrm>
              <a:prstGeom prst="rect">
                <a:avLst/>
              </a:prstGeom>
              <a:solidFill>
                <a:schemeClr val="bg1"/>
              </a:solidFill>
              <a:ln>
                <a:solidFill>
                  <a:schemeClr val="accent1"/>
                </a:solidFill>
              </a:ln>
            </p:spPr>
            <p:txBody>
              <a:bodyPr wrap="square" rtlCol="0">
                <a:spAutoFit/>
              </a:bodyPr>
              <a:lstStyle/>
              <a:p>
                <a:endParaRPr lang="en-US" dirty="0"/>
              </a:p>
            </p:txBody>
          </p:sp>
        </p:grpSp>
        <p:sp>
          <p:nvSpPr>
            <p:cNvPr id="28" name="Arrow: Pentagon 27">
              <a:extLst>
                <a:ext uri="{FF2B5EF4-FFF2-40B4-BE49-F238E27FC236}">
                  <a16:creationId xmlns:a16="http://schemas.microsoft.com/office/drawing/2014/main" id="{E0095249-F6AB-AD83-6C6F-53D7D30BF2C1}"/>
                </a:ext>
              </a:extLst>
            </p:cNvPr>
            <p:cNvSpPr/>
            <p:nvPr/>
          </p:nvSpPr>
          <p:spPr>
            <a:xfrm rot="5400000" flipV="1">
              <a:off x="190130" y="776453"/>
              <a:ext cx="636667" cy="141312"/>
            </a:xfrm>
            <a:prstGeom prst="homePlate">
              <a:avLst>
                <a:gd name="adj" fmla="val 46855"/>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Picture 2" descr="BeemaMarg">
            <a:extLst>
              <a:ext uri="{FF2B5EF4-FFF2-40B4-BE49-F238E27FC236}">
                <a16:creationId xmlns:a16="http://schemas.microsoft.com/office/drawing/2014/main" id="{DCF91124-DBC5-6FE5-0B2C-2435F65DD6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0266" y="2661677"/>
            <a:ext cx="3991408" cy="2978666"/>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E8E2E7F-3A4A-0D43-85BC-E4A36E0785B5}"/>
              </a:ext>
            </a:extLst>
          </p:cNvPr>
          <p:cNvSpPr txBox="1"/>
          <p:nvPr/>
        </p:nvSpPr>
        <p:spPr>
          <a:xfrm>
            <a:off x="511527" y="273592"/>
            <a:ext cx="8522532" cy="400110"/>
          </a:xfrm>
          <a:prstGeom prst="rect">
            <a:avLst/>
          </a:prstGeom>
          <a:noFill/>
        </p:spPr>
        <p:txBody>
          <a:bodyPr wrap="square">
            <a:spAutoFit/>
          </a:bodyPr>
          <a:lstStyle/>
          <a:p>
            <a:pPr algn="l"/>
            <a:r>
              <a:rPr lang="en-US" sz="2000" b="1" dirty="0">
                <a:solidFill>
                  <a:schemeClr val="accent1">
                    <a:lumMod val="75000"/>
                  </a:schemeClr>
                </a:solidFill>
                <a:latin typeface="Georgia" panose="02040502050405020303" pitchFamily="18" charset="0"/>
              </a:rPr>
              <a:t>DANGERS OF ACQUIRING RISK, FAILING TO INSURE IT.</a:t>
            </a:r>
            <a:endParaRPr lang="en-US" sz="2000" b="1" i="0" dirty="0">
              <a:solidFill>
                <a:schemeClr val="accent1">
                  <a:lumMod val="75000"/>
                </a:schemeClr>
              </a:solidFill>
              <a:effectLst/>
              <a:latin typeface="Georgia" panose="02040502050405020303" pitchFamily="18" charset="0"/>
            </a:endParaRPr>
          </a:p>
        </p:txBody>
      </p:sp>
      <p:sp>
        <p:nvSpPr>
          <p:cNvPr id="7" name="TextBox 6">
            <a:extLst>
              <a:ext uri="{FF2B5EF4-FFF2-40B4-BE49-F238E27FC236}">
                <a16:creationId xmlns:a16="http://schemas.microsoft.com/office/drawing/2014/main" id="{8148B407-62C0-7616-49D5-F387A9AFC4A8}"/>
              </a:ext>
            </a:extLst>
          </p:cNvPr>
          <p:cNvSpPr txBox="1"/>
          <p:nvPr/>
        </p:nvSpPr>
        <p:spPr>
          <a:xfrm>
            <a:off x="488379" y="764798"/>
            <a:ext cx="3201918" cy="5078313"/>
          </a:xfrm>
          <a:prstGeom prst="rect">
            <a:avLst/>
          </a:prstGeom>
          <a:noFill/>
        </p:spPr>
        <p:txBody>
          <a:bodyPr wrap="square">
            <a:spAutoFit/>
          </a:bodyPr>
          <a:lstStyle/>
          <a:p>
            <a:pPr algn="just"/>
            <a:r>
              <a:rPr lang="en-US" sz="1200" dirty="0">
                <a:latin typeface="Georgia" panose="02040502050405020303" pitchFamily="18" charset="0"/>
              </a:rPr>
              <a:t>Do you know that there is an elements of risk attached to almost everything on earth. So, when you acquiring a thing, it comes with risk which should be identified and a measure taking to mitigate it.</a:t>
            </a:r>
          </a:p>
          <a:p>
            <a:pPr algn="just"/>
            <a:endParaRPr lang="en-US" sz="1200" dirty="0">
              <a:latin typeface="Georgia" panose="02040502050405020303" pitchFamily="18" charset="0"/>
            </a:endParaRPr>
          </a:p>
          <a:p>
            <a:pPr algn="just"/>
            <a:r>
              <a:rPr lang="en-US" sz="1200" dirty="0">
                <a:latin typeface="Georgia" panose="02040502050405020303" pitchFamily="18" charset="0"/>
              </a:rPr>
              <a:t>Having an understanding that risk is attached to all things around us, would help us seek measures to manage the risk.</a:t>
            </a:r>
          </a:p>
          <a:p>
            <a:pPr algn="just"/>
            <a:endParaRPr lang="en-US" sz="1200" dirty="0">
              <a:latin typeface="Georgia" panose="02040502050405020303" pitchFamily="18" charset="0"/>
            </a:endParaRPr>
          </a:p>
          <a:p>
            <a:pPr algn="just"/>
            <a:r>
              <a:rPr lang="en-US" sz="1200" dirty="0">
                <a:latin typeface="Georgia" panose="02040502050405020303" pitchFamily="18" charset="0"/>
              </a:rPr>
              <a:t>As risk cannot be determined by us, it means we acquire it whenever we acquire loved items</a:t>
            </a:r>
          </a:p>
          <a:p>
            <a:pPr algn="just"/>
            <a:endParaRPr lang="en-US" sz="1200" dirty="0">
              <a:latin typeface="Georgia" panose="02040502050405020303" pitchFamily="18" charset="0"/>
            </a:endParaRPr>
          </a:p>
          <a:p>
            <a:pPr algn="just"/>
            <a:r>
              <a:rPr lang="en-US" sz="1200" dirty="0">
                <a:latin typeface="Georgia" panose="02040502050405020303" pitchFamily="18" charset="0"/>
              </a:rPr>
              <a:t>As risks come with what we treasure, we should make provisions to mitigate them.</a:t>
            </a:r>
          </a:p>
          <a:p>
            <a:pPr algn="just"/>
            <a:endParaRPr lang="en-US" sz="1200" dirty="0">
              <a:latin typeface="Georgia" panose="02040502050405020303" pitchFamily="18" charset="0"/>
            </a:endParaRPr>
          </a:p>
          <a:p>
            <a:pPr algn="just"/>
            <a:r>
              <a:rPr lang="en-US" sz="1200" dirty="0">
                <a:latin typeface="Georgia" panose="02040502050405020303" pitchFamily="18" charset="0"/>
              </a:rPr>
              <a:t>An individual who buys a vehicle, gets the vehicle with risks of accident, lost, fire disaster and more. Having bought the vehicle, these associated risks, should be identified and be planned for, to retain the vehicle.</a:t>
            </a:r>
          </a:p>
          <a:p>
            <a:pPr algn="just"/>
            <a:endParaRPr lang="en-US" sz="1200" dirty="0">
              <a:latin typeface="Georgia" panose="02040502050405020303" pitchFamily="18" charset="0"/>
            </a:endParaRPr>
          </a:p>
          <a:p>
            <a:pPr algn="just"/>
            <a:r>
              <a:rPr lang="en-US" sz="1200" dirty="0">
                <a:latin typeface="Georgia" panose="02040502050405020303" pitchFamily="18" charset="0"/>
              </a:rPr>
              <a:t>Acquiring a house comes with risk of fire, flood, burglary. These risks have to be effectively managed to keep the house.</a:t>
            </a:r>
          </a:p>
        </p:txBody>
      </p:sp>
      <p:sp>
        <p:nvSpPr>
          <p:cNvPr id="9" name="TextBox 8">
            <a:extLst>
              <a:ext uri="{FF2B5EF4-FFF2-40B4-BE49-F238E27FC236}">
                <a16:creationId xmlns:a16="http://schemas.microsoft.com/office/drawing/2014/main" id="{E5859EA6-9AAB-86B7-F531-C4187F67A133}"/>
              </a:ext>
            </a:extLst>
          </p:cNvPr>
          <p:cNvSpPr txBox="1"/>
          <p:nvPr/>
        </p:nvSpPr>
        <p:spPr>
          <a:xfrm>
            <a:off x="3690297" y="798884"/>
            <a:ext cx="3465295" cy="4524315"/>
          </a:xfrm>
          <a:prstGeom prst="rect">
            <a:avLst/>
          </a:prstGeom>
          <a:noFill/>
        </p:spPr>
        <p:txBody>
          <a:bodyPr wrap="square">
            <a:spAutoFit/>
          </a:bodyPr>
          <a:lstStyle/>
          <a:p>
            <a:pPr algn="just"/>
            <a:r>
              <a:rPr lang="en-US" sz="1200" dirty="0">
                <a:latin typeface="Georgia" panose="02040502050405020303" pitchFamily="18" charset="0"/>
              </a:rPr>
              <a:t>Getting a business comes with the risk of fire, burglary, flood, fraud and more.</a:t>
            </a:r>
          </a:p>
          <a:p>
            <a:pPr algn="just"/>
            <a:endParaRPr lang="en-US" sz="1200" dirty="0">
              <a:latin typeface="Georgia" panose="02040502050405020303" pitchFamily="18" charset="0"/>
            </a:endParaRPr>
          </a:p>
          <a:p>
            <a:pPr algn="just"/>
            <a:r>
              <a:rPr lang="en-US" sz="1200" dirty="0">
                <a:latin typeface="Georgia" panose="02040502050405020303" pitchFamily="18" charset="0"/>
              </a:rPr>
              <a:t>Securing a job, comes with risks such as accident, sack, professional negligence amongst others.</a:t>
            </a:r>
          </a:p>
          <a:p>
            <a:pPr algn="just"/>
            <a:endParaRPr lang="en-US" sz="1200" dirty="0">
              <a:latin typeface="Georgia" panose="02040502050405020303" pitchFamily="18" charset="0"/>
            </a:endParaRPr>
          </a:p>
          <a:p>
            <a:pPr algn="just"/>
            <a:r>
              <a:rPr lang="en-US" sz="1200" dirty="0">
                <a:latin typeface="Georgia" panose="02040502050405020303" pitchFamily="18" charset="0"/>
              </a:rPr>
              <a:t>Getting digital devices such as phone, computer, tablet, camera, comes with risk like damage, lost, theft.</a:t>
            </a:r>
          </a:p>
          <a:p>
            <a:pPr algn="just"/>
            <a:endParaRPr lang="en-US" sz="1200" dirty="0">
              <a:latin typeface="Georgia" panose="02040502050405020303" pitchFamily="18" charset="0"/>
            </a:endParaRPr>
          </a:p>
          <a:p>
            <a:pPr algn="just"/>
            <a:r>
              <a:rPr lang="en-US" sz="1200" dirty="0">
                <a:latin typeface="Georgia" panose="02040502050405020303" pitchFamily="18" charset="0"/>
              </a:rPr>
              <a:t>Dangers of failing to insure against risks:</a:t>
            </a:r>
          </a:p>
          <a:p>
            <a:pPr algn="just"/>
            <a:endParaRPr lang="en-US" sz="1200" dirty="0">
              <a:latin typeface="Georgia" panose="02040502050405020303" pitchFamily="18" charset="0"/>
            </a:endParaRPr>
          </a:p>
          <a:p>
            <a:pPr algn="just"/>
            <a:r>
              <a:rPr lang="en-US" sz="1200" b="1" dirty="0">
                <a:latin typeface="Georgia" panose="02040502050405020303" pitchFamily="18" charset="0"/>
              </a:rPr>
              <a:t>*Total lost</a:t>
            </a:r>
          </a:p>
          <a:p>
            <a:pPr algn="just"/>
            <a:r>
              <a:rPr lang="en-US" sz="1200" b="1" dirty="0">
                <a:latin typeface="Georgia" panose="02040502050405020303" pitchFamily="18" charset="0"/>
              </a:rPr>
              <a:t>*Inconvenience</a:t>
            </a:r>
          </a:p>
          <a:p>
            <a:pPr algn="just"/>
            <a:r>
              <a:rPr lang="en-US" sz="1200" b="1" dirty="0">
                <a:latin typeface="Georgia" panose="02040502050405020303" pitchFamily="18" charset="0"/>
              </a:rPr>
              <a:t>*Financial drain</a:t>
            </a:r>
          </a:p>
          <a:p>
            <a:pPr algn="just"/>
            <a:r>
              <a:rPr lang="en-US" sz="1200" b="1" dirty="0">
                <a:latin typeface="Georgia" panose="02040502050405020303" pitchFamily="18" charset="0"/>
              </a:rPr>
              <a:t>*Erosion of status</a:t>
            </a:r>
          </a:p>
          <a:p>
            <a:pPr algn="just"/>
            <a:r>
              <a:rPr lang="en-US" sz="1200" b="1" dirty="0">
                <a:latin typeface="Georgia" panose="02040502050405020303" pitchFamily="18" charset="0"/>
              </a:rPr>
              <a:t>*Poverty</a:t>
            </a:r>
          </a:p>
          <a:p>
            <a:pPr algn="just"/>
            <a:endParaRPr lang="en-US" sz="1200" dirty="0">
              <a:latin typeface="Georgia" panose="02040502050405020303" pitchFamily="18" charset="0"/>
            </a:endParaRPr>
          </a:p>
          <a:p>
            <a:pPr algn="just"/>
            <a:r>
              <a:rPr lang="en-US" sz="1200" dirty="0">
                <a:latin typeface="Georgia" panose="02040502050405020303" pitchFamily="18" charset="0"/>
              </a:rPr>
              <a:t>Loosing an uninsured business to fire or burglary, can drag an individual into poverty if there is no measure to rebound. Insurance remains one of the best means to rebound, hence, insure what is keeping you out of poverty.</a:t>
            </a:r>
          </a:p>
        </p:txBody>
      </p:sp>
      <p:sp>
        <p:nvSpPr>
          <p:cNvPr id="8" name="TextBox 7">
            <a:extLst>
              <a:ext uri="{FF2B5EF4-FFF2-40B4-BE49-F238E27FC236}">
                <a16:creationId xmlns:a16="http://schemas.microsoft.com/office/drawing/2014/main" id="{C0520F2B-A75F-5EAB-839E-0B9E5765B444}"/>
              </a:ext>
            </a:extLst>
          </p:cNvPr>
          <p:cNvSpPr txBox="1"/>
          <p:nvPr/>
        </p:nvSpPr>
        <p:spPr>
          <a:xfrm>
            <a:off x="7123117" y="790672"/>
            <a:ext cx="3298419" cy="1569660"/>
          </a:xfrm>
          <a:prstGeom prst="rect">
            <a:avLst/>
          </a:prstGeom>
          <a:noFill/>
        </p:spPr>
        <p:txBody>
          <a:bodyPr wrap="square">
            <a:spAutoFit/>
          </a:bodyPr>
          <a:lstStyle/>
          <a:p>
            <a:pPr algn="just"/>
            <a:r>
              <a:rPr lang="en-US" sz="1200" dirty="0">
                <a:latin typeface="Georgia" panose="02040502050405020303" pitchFamily="18" charset="0"/>
              </a:rPr>
              <a:t>It is good to acquire valuables, but better to manage their associated risks through insurance.</a:t>
            </a:r>
          </a:p>
          <a:p>
            <a:pPr algn="just"/>
            <a:endParaRPr lang="en-US" sz="1200" dirty="0">
              <a:latin typeface="Georgia" panose="02040502050405020303" pitchFamily="18" charset="0"/>
            </a:endParaRPr>
          </a:p>
          <a:p>
            <a:pPr algn="just"/>
            <a:r>
              <a:rPr lang="en-US" sz="1200" dirty="0">
                <a:latin typeface="Georgia" panose="02040502050405020303" pitchFamily="18" charset="0"/>
              </a:rPr>
              <a:t>Buy insurance now to secure those loved values, for you wouldn’t get anybody to sell to you when you need it to recovery from a mishap.</a:t>
            </a:r>
          </a:p>
        </p:txBody>
      </p:sp>
      <p:grpSp>
        <p:nvGrpSpPr>
          <p:cNvPr id="18" name="Group 17">
            <a:extLst>
              <a:ext uri="{FF2B5EF4-FFF2-40B4-BE49-F238E27FC236}">
                <a16:creationId xmlns:a16="http://schemas.microsoft.com/office/drawing/2014/main" id="{FED619D0-CC1A-315B-3E4E-4A1F2C8329B4}"/>
              </a:ext>
            </a:extLst>
          </p:cNvPr>
          <p:cNvGrpSpPr/>
          <p:nvPr/>
        </p:nvGrpSpPr>
        <p:grpSpPr>
          <a:xfrm>
            <a:off x="4492934" y="6560210"/>
            <a:ext cx="7603816" cy="297790"/>
            <a:chOff x="-47316" y="10223500"/>
            <a:chExt cx="7603816" cy="297790"/>
          </a:xfrm>
        </p:grpSpPr>
        <p:grpSp>
          <p:nvGrpSpPr>
            <p:cNvPr id="19" name="Group 18">
              <a:extLst>
                <a:ext uri="{FF2B5EF4-FFF2-40B4-BE49-F238E27FC236}">
                  <a16:creationId xmlns:a16="http://schemas.microsoft.com/office/drawing/2014/main" id="{02F950B6-02F1-BD9E-3441-35A8C15FDD85}"/>
                </a:ext>
              </a:extLst>
            </p:cNvPr>
            <p:cNvGrpSpPr/>
            <p:nvPr/>
          </p:nvGrpSpPr>
          <p:grpSpPr>
            <a:xfrm>
              <a:off x="273050" y="10223500"/>
              <a:ext cx="7283450" cy="226108"/>
              <a:chOff x="273050" y="10223500"/>
              <a:chExt cx="7283450" cy="226108"/>
            </a:xfrm>
          </p:grpSpPr>
          <p:grpSp>
            <p:nvGrpSpPr>
              <p:cNvPr id="21" name="Group 20">
                <a:extLst>
                  <a:ext uri="{FF2B5EF4-FFF2-40B4-BE49-F238E27FC236}">
                    <a16:creationId xmlns:a16="http://schemas.microsoft.com/office/drawing/2014/main" id="{D4BB1BB7-6072-1058-3064-218DA8EA6CB4}"/>
                  </a:ext>
                </a:extLst>
              </p:cNvPr>
              <p:cNvGrpSpPr/>
              <p:nvPr/>
            </p:nvGrpSpPr>
            <p:grpSpPr>
              <a:xfrm>
                <a:off x="5148087" y="10294886"/>
                <a:ext cx="2265512" cy="154722"/>
                <a:chOff x="4538488" y="10142486"/>
                <a:chExt cx="2265512" cy="154722"/>
              </a:xfrm>
            </p:grpSpPr>
            <p:grpSp>
              <p:nvGrpSpPr>
                <p:cNvPr id="23" name="Group 14">
                  <a:extLst>
                    <a:ext uri="{FF2B5EF4-FFF2-40B4-BE49-F238E27FC236}">
                      <a16:creationId xmlns:a16="http://schemas.microsoft.com/office/drawing/2014/main" id="{E302857F-49F3-8A9A-CC06-6B7E664ADD22}"/>
                    </a:ext>
                  </a:extLst>
                </p:cNvPr>
                <p:cNvGrpSpPr/>
                <p:nvPr/>
              </p:nvGrpSpPr>
              <p:grpSpPr>
                <a:xfrm>
                  <a:off x="6689100" y="10169157"/>
                  <a:ext cx="114900" cy="114900"/>
                  <a:chOff x="0" y="0"/>
                  <a:chExt cx="812800" cy="812800"/>
                </a:xfrm>
              </p:grpSpPr>
              <p:sp>
                <p:nvSpPr>
                  <p:cNvPr id="25" name="Freeform 15">
                    <a:extLst>
                      <a:ext uri="{FF2B5EF4-FFF2-40B4-BE49-F238E27FC236}">
                        <a16:creationId xmlns:a16="http://schemas.microsoft.com/office/drawing/2014/main" id="{CA6782A7-A869-DF53-011F-4E93030B9C75}"/>
                      </a:ext>
                    </a:extLst>
                  </p:cNvPr>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chemeClr val="accent1">
                      <a:lumMod val="75000"/>
                    </a:schemeClr>
                  </a:solidFill>
                </p:spPr>
                <p:txBody>
                  <a:bodyPr/>
                  <a:lstStyle/>
                  <a:p>
                    <a:endParaRPr lang="en-NG"/>
                  </a:p>
                </p:txBody>
              </p:sp>
              <p:sp>
                <p:nvSpPr>
                  <p:cNvPr id="26" name="TextBox 16">
                    <a:extLst>
                      <a:ext uri="{FF2B5EF4-FFF2-40B4-BE49-F238E27FC236}">
                        <a16:creationId xmlns:a16="http://schemas.microsoft.com/office/drawing/2014/main" id="{72492252-1A48-E0B6-4F90-1FFA74834E96}"/>
                      </a:ext>
                    </a:extLst>
                  </p:cNvPr>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sp>
              <p:nvSpPr>
                <p:cNvPr id="24" name="TextBox 33">
                  <a:extLst>
                    <a:ext uri="{FF2B5EF4-FFF2-40B4-BE49-F238E27FC236}">
                      <a16:creationId xmlns:a16="http://schemas.microsoft.com/office/drawing/2014/main" id="{DAC509A4-3137-D25B-4128-7AE623652A8C}"/>
                    </a:ext>
                  </a:extLst>
                </p:cNvPr>
                <p:cNvSpPr txBox="1"/>
                <p:nvPr/>
              </p:nvSpPr>
              <p:spPr>
                <a:xfrm>
                  <a:off x="4538488" y="10142486"/>
                  <a:ext cx="2024322" cy="154722"/>
                </a:xfrm>
                <a:prstGeom prst="rect">
                  <a:avLst/>
                </a:prstGeom>
              </p:spPr>
              <p:txBody>
                <a:bodyPr lIns="0" tIns="0" rIns="0" bIns="0" rtlCol="0" anchor="t">
                  <a:spAutoFit/>
                </a:bodyPr>
                <a:lstStyle/>
                <a:p>
                  <a:pPr algn="r">
                    <a:lnSpc>
                      <a:spcPts val="1299"/>
                    </a:lnSpc>
                  </a:pPr>
                  <a:r>
                    <a:rPr lang="en-US" sz="999" dirty="0">
                      <a:solidFill>
                        <a:srgbClr val="000000"/>
                      </a:solidFill>
                      <a:latin typeface="Georgia" panose="02040502050405020303" pitchFamily="18" charset="0"/>
                    </a:rPr>
                    <a:t>Volume 2024 – May Edition </a:t>
                  </a:r>
                </a:p>
              </p:txBody>
            </p:sp>
          </p:grpSp>
          <p:cxnSp>
            <p:nvCxnSpPr>
              <p:cNvPr id="22" name="Straight Connector 21">
                <a:extLst>
                  <a:ext uri="{FF2B5EF4-FFF2-40B4-BE49-F238E27FC236}">
                    <a16:creationId xmlns:a16="http://schemas.microsoft.com/office/drawing/2014/main" id="{EC779BFC-971C-4FF4-AE9A-369E1DF49B4F}"/>
                  </a:ext>
                </a:extLst>
              </p:cNvPr>
              <p:cNvCxnSpPr/>
              <p:nvPr/>
            </p:nvCxnSpPr>
            <p:spPr>
              <a:xfrm>
                <a:off x="273050" y="10223500"/>
                <a:ext cx="7283450" cy="0"/>
              </a:xfrm>
              <a:prstGeom prst="line">
                <a:avLst/>
              </a:prstGeom>
            </p:spPr>
            <p:style>
              <a:lnRef idx="2">
                <a:schemeClr val="dk1"/>
              </a:lnRef>
              <a:fillRef idx="0">
                <a:schemeClr val="dk1"/>
              </a:fillRef>
              <a:effectRef idx="1">
                <a:schemeClr val="dk1"/>
              </a:effectRef>
              <a:fontRef idx="minor">
                <a:schemeClr val="tx1"/>
              </a:fontRef>
            </p:style>
          </p:cxnSp>
        </p:grpSp>
        <p:sp>
          <p:nvSpPr>
            <p:cNvPr id="20" name="TextBox 19">
              <a:extLst>
                <a:ext uri="{FF2B5EF4-FFF2-40B4-BE49-F238E27FC236}">
                  <a16:creationId xmlns:a16="http://schemas.microsoft.com/office/drawing/2014/main" id="{1AEB3A2C-6204-B8F1-F030-F15F16EA5D12}"/>
                </a:ext>
              </a:extLst>
            </p:cNvPr>
            <p:cNvSpPr txBox="1"/>
            <p:nvPr/>
          </p:nvSpPr>
          <p:spPr>
            <a:xfrm>
              <a:off x="-47316" y="10275069"/>
              <a:ext cx="3733800" cy="246221"/>
            </a:xfrm>
            <a:prstGeom prst="rect">
              <a:avLst/>
            </a:prstGeom>
            <a:noFill/>
          </p:spPr>
          <p:txBody>
            <a:bodyPr wrap="square" rtlCol="0">
              <a:spAutoFit/>
            </a:bodyPr>
            <a:lstStyle/>
            <a:p>
              <a:r>
                <a:rPr lang="en-US" sz="1000" i="1" dirty="0">
                  <a:latin typeface="Georgia" panose="02040502050405020303" pitchFamily="18" charset="0"/>
                </a:rPr>
                <a:t>A monthly publication of FSIB</a:t>
              </a:r>
              <a:endParaRPr lang="en-NG" sz="1000" i="1" dirty="0">
                <a:latin typeface="Georgia" panose="02040502050405020303" pitchFamily="18" charset="0"/>
              </a:endParaRPr>
            </a:p>
          </p:txBody>
        </p:sp>
      </p:grpSp>
      <p:pic>
        <p:nvPicPr>
          <p:cNvPr id="32" name="Picture 31">
            <a:extLst>
              <a:ext uri="{FF2B5EF4-FFF2-40B4-BE49-F238E27FC236}">
                <a16:creationId xmlns:a16="http://schemas.microsoft.com/office/drawing/2014/main" id="{C0F9DE57-1652-4686-705F-E4F43035944A}"/>
              </a:ext>
            </a:extLst>
          </p:cNvPr>
          <p:cNvPicPr>
            <a:picLocks noChangeAspect="1"/>
          </p:cNvPicPr>
          <p:nvPr/>
        </p:nvPicPr>
        <p:blipFill rotWithShape="1">
          <a:blip r:embed="rId3">
            <a:extLst>
              <a:ext uri="{28A0092B-C50C-407E-A947-70E740481C1C}">
                <a14:useLocalDpi xmlns:a14="http://schemas.microsoft.com/office/drawing/2010/main" val="0"/>
              </a:ext>
            </a:extLst>
          </a:blip>
          <a:srcRect l="6637" t="39903" r="5114" b="34047"/>
          <a:stretch/>
        </p:blipFill>
        <p:spPr>
          <a:xfrm>
            <a:off x="9880193" y="297789"/>
            <a:ext cx="1844078" cy="544361"/>
          </a:xfrm>
          <a:prstGeom prst="rect">
            <a:avLst/>
          </a:prstGeom>
        </p:spPr>
      </p:pic>
    </p:spTree>
    <p:extLst>
      <p:ext uri="{BB962C8B-B14F-4D97-AF65-F5344CB8AC3E}">
        <p14:creationId xmlns:p14="http://schemas.microsoft.com/office/powerpoint/2010/main" val="2781204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5933D0-3F2B-A58B-585F-7BC9CEA018D1}"/>
            </a:ext>
          </a:extLst>
        </p:cNvPr>
        <p:cNvGrpSpPr/>
        <p:nvPr/>
      </p:nvGrpSpPr>
      <p:grpSpPr>
        <a:xfrm>
          <a:off x="0" y="0"/>
          <a:ext cx="0" cy="0"/>
          <a:chOff x="0" y="0"/>
          <a:chExt cx="0" cy="0"/>
        </a:xfrm>
      </p:grpSpPr>
      <p:grpSp>
        <p:nvGrpSpPr>
          <p:cNvPr id="18" name="Group 17">
            <a:extLst>
              <a:ext uri="{FF2B5EF4-FFF2-40B4-BE49-F238E27FC236}">
                <a16:creationId xmlns:a16="http://schemas.microsoft.com/office/drawing/2014/main" id="{5757D733-0B0F-F0F1-8A4B-E2863847B6AE}"/>
              </a:ext>
            </a:extLst>
          </p:cNvPr>
          <p:cNvGrpSpPr/>
          <p:nvPr/>
        </p:nvGrpSpPr>
        <p:grpSpPr>
          <a:xfrm>
            <a:off x="180973" y="174852"/>
            <a:ext cx="11916000" cy="5832000"/>
            <a:chOff x="437808" y="528775"/>
            <a:chExt cx="11316384" cy="5839791"/>
          </a:xfrm>
        </p:grpSpPr>
        <p:grpSp>
          <p:nvGrpSpPr>
            <p:cNvPr id="19" name="Group 18">
              <a:extLst>
                <a:ext uri="{FF2B5EF4-FFF2-40B4-BE49-F238E27FC236}">
                  <a16:creationId xmlns:a16="http://schemas.microsoft.com/office/drawing/2014/main" id="{14B53D07-2FBA-D3FB-8DB8-03C7A7CFE42D}"/>
                </a:ext>
              </a:extLst>
            </p:cNvPr>
            <p:cNvGrpSpPr/>
            <p:nvPr/>
          </p:nvGrpSpPr>
          <p:grpSpPr>
            <a:xfrm>
              <a:off x="437808" y="554881"/>
              <a:ext cx="11316384" cy="5813685"/>
              <a:chOff x="437808" y="554881"/>
              <a:chExt cx="11316384" cy="5813685"/>
            </a:xfrm>
          </p:grpSpPr>
          <p:sp>
            <p:nvSpPr>
              <p:cNvPr id="22" name="Parallelogram 21">
                <a:extLst>
                  <a:ext uri="{FF2B5EF4-FFF2-40B4-BE49-F238E27FC236}">
                    <a16:creationId xmlns:a16="http://schemas.microsoft.com/office/drawing/2014/main" id="{7020677A-F532-F785-4EB1-B3208934823A}"/>
                  </a:ext>
                </a:extLst>
              </p:cNvPr>
              <p:cNvSpPr/>
              <p:nvPr/>
            </p:nvSpPr>
            <p:spPr>
              <a:xfrm flipV="1">
                <a:off x="984592" y="6055728"/>
                <a:ext cx="10769600" cy="312838"/>
              </a:xfrm>
              <a:prstGeom prst="parallelogram">
                <a:avLst>
                  <a:gd name="adj" fmla="val 104813"/>
                </a:avLst>
              </a:prstGeom>
              <a:solidFill>
                <a:srgbClr val="0046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EA4DBB9-DE9F-963A-7411-26807F4B6A0F}"/>
                  </a:ext>
                </a:extLst>
              </p:cNvPr>
              <p:cNvSpPr txBox="1"/>
              <p:nvPr/>
            </p:nvSpPr>
            <p:spPr>
              <a:xfrm>
                <a:off x="437808" y="554881"/>
                <a:ext cx="11001294" cy="5722715"/>
              </a:xfrm>
              <a:prstGeom prst="rect">
                <a:avLst/>
              </a:prstGeom>
              <a:solidFill>
                <a:schemeClr val="bg1"/>
              </a:solidFill>
              <a:ln>
                <a:solidFill>
                  <a:schemeClr val="accent1"/>
                </a:solidFill>
              </a:ln>
            </p:spPr>
            <p:txBody>
              <a:bodyPr wrap="square" rtlCol="0">
                <a:spAutoFit/>
              </a:bodyPr>
              <a:lstStyle/>
              <a:p>
                <a:endParaRPr lang="en-US" dirty="0"/>
              </a:p>
            </p:txBody>
          </p:sp>
        </p:grpSp>
        <p:sp>
          <p:nvSpPr>
            <p:cNvPr id="20" name="Arrow: Pentagon 19">
              <a:extLst>
                <a:ext uri="{FF2B5EF4-FFF2-40B4-BE49-F238E27FC236}">
                  <a16:creationId xmlns:a16="http://schemas.microsoft.com/office/drawing/2014/main" id="{B59266DB-F1C3-C479-4F6C-3C7C39D30294}"/>
                </a:ext>
              </a:extLst>
            </p:cNvPr>
            <p:cNvSpPr/>
            <p:nvPr/>
          </p:nvSpPr>
          <p:spPr>
            <a:xfrm rot="5400000" flipV="1">
              <a:off x="190130" y="776453"/>
              <a:ext cx="636667" cy="141312"/>
            </a:xfrm>
            <a:prstGeom prst="homePlate">
              <a:avLst>
                <a:gd name="adj" fmla="val 46855"/>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a:extLst>
              <a:ext uri="{FF2B5EF4-FFF2-40B4-BE49-F238E27FC236}">
                <a16:creationId xmlns:a16="http://schemas.microsoft.com/office/drawing/2014/main" id="{E645FA62-751E-E63F-4560-E9E5B3716167}"/>
              </a:ext>
            </a:extLst>
          </p:cNvPr>
          <p:cNvSpPr txBox="1"/>
          <p:nvPr/>
        </p:nvSpPr>
        <p:spPr>
          <a:xfrm>
            <a:off x="480133" y="226930"/>
            <a:ext cx="9094825" cy="1015663"/>
          </a:xfrm>
          <a:prstGeom prst="rect">
            <a:avLst/>
          </a:prstGeom>
          <a:noFill/>
        </p:spPr>
        <p:txBody>
          <a:bodyPr wrap="square">
            <a:spAutoFit/>
          </a:bodyPr>
          <a:lstStyle/>
          <a:p>
            <a:pPr algn="l"/>
            <a:r>
              <a:rPr lang="en-US" sz="2000" b="1" i="0" dirty="0">
                <a:solidFill>
                  <a:schemeClr val="accent1">
                    <a:lumMod val="75000"/>
                  </a:schemeClr>
                </a:solidFill>
                <a:effectLst/>
                <a:latin typeface="Georgia" panose="02040502050405020303" pitchFamily="18" charset="0"/>
              </a:rPr>
              <a:t>NIGERIAN HEALTHCARE DELEGATION RETURNS FROM WOMENLIFT HEALTH CONFERENCE, EQUIPPED TO DRIVE CHANGE IN NIGERIA.</a:t>
            </a:r>
          </a:p>
        </p:txBody>
      </p:sp>
      <p:sp>
        <p:nvSpPr>
          <p:cNvPr id="15" name="TextBox 14">
            <a:extLst>
              <a:ext uri="{FF2B5EF4-FFF2-40B4-BE49-F238E27FC236}">
                <a16:creationId xmlns:a16="http://schemas.microsoft.com/office/drawing/2014/main" id="{CE3748AD-2749-FB99-CE84-A8E08BC54DE0}"/>
              </a:ext>
            </a:extLst>
          </p:cNvPr>
          <p:cNvSpPr txBox="1"/>
          <p:nvPr/>
        </p:nvSpPr>
        <p:spPr>
          <a:xfrm>
            <a:off x="429650" y="1232357"/>
            <a:ext cx="3535494" cy="4524315"/>
          </a:xfrm>
          <a:prstGeom prst="rect">
            <a:avLst/>
          </a:prstGeom>
          <a:noFill/>
        </p:spPr>
        <p:txBody>
          <a:bodyPr wrap="square">
            <a:spAutoFit/>
          </a:bodyPr>
          <a:lstStyle/>
          <a:p>
            <a:pPr algn="just"/>
            <a:r>
              <a:rPr lang="en-US" sz="1200" dirty="0">
                <a:latin typeface="Georgia" panose="02040502050405020303" pitchFamily="18" charset="0"/>
              </a:rPr>
              <a:t>A high-powered Nigerian delegation, facilitated by the gender-balanced leadership champion WILAN Global, recently returned from the Women Lift Health Global Conference in Tanzania.</a:t>
            </a:r>
          </a:p>
          <a:p>
            <a:pPr algn="just"/>
            <a:endParaRPr lang="en-US" sz="1200" dirty="0">
              <a:latin typeface="Georgia" panose="02040502050405020303" pitchFamily="18" charset="0"/>
            </a:endParaRPr>
          </a:p>
          <a:p>
            <a:pPr algn="just"/>
            <a:r>
              <a:rPr lang="en-US" sz="1200" dirty="0">
                <a:latin typeface="Georgia" panose="02040502050405020303" pitchFamily="18" charset="0"/>
              </a:rPr>
              <a:t>This delegation, composed of the Salma Ibrahim Anas, Special Adviser to the President on Health; </a:t>
            </a:r>
            <a:r>
              <a:rPr lang="en-US" sz="1200" dirty="0" err="1">
                <a:latin typeface="Georgia" panose="02040502050405020303" pitchFamily="18" charset="0"/>
              </a:rPr>
              <a:t>Hajiyya</a:t>
            </a:r>
            <a:r>
              <a:rPr lang="en-US" sz="1200" dirty="0">
                <a:latin typeface="Georgia" panose="02040502050405020303" pitchFamily="18" charset="0"/>
              </a:rPr>
              <a:t> Umma Ahmed, Health Commissioners for Kaduna State, Ogun State Tomi Coker, Sokoto State, </a:t>
            </a:r>
            <a:r>
              <a:rPr lang="en-US" sz="1200" dirty="0" err="1">
                <a:latin typeface="Georgia" panose="02040502050405020303" pitchFamily="18" charset="0"/>
              </a:rPr>
              <a:t>Hajiya</a:t>
            </a:r>
            <a:r>
              <a:rPr lang="en-US" sz="1200" dirty="0">
                <a:latin typeface="Georgia" panose="02040502050405020303" pitchFamily="18" charset="0"/>
              </a:rPr>
              <a:t> </a:t>
            </a:r>
            <a:r>
              <a:rPr lang="en-US" sz="1200" dirty="0" err="1">
                <a:latin typeface="Georgia" panose="02040502050405020303" pitchFamily="18" charset="0"/>
              </a:rPr>
              <a:t>Asabe</a:t>
            </a:r>
            <a:r>
              <a:rPr lang="en-US" sz="1200" dirty="0">
                <a:latin typeface="Georgia" panose="02040502050405020303" pitchFamily="18" charset="0"/>
              </a:rPr>
              <a:t> </a:t>
            </a:r>
            <a:r>
              <a:rPr lang="en-US" sz="1200" dirty="0" err="1">
                <a:latin typeface="Georgia" panose="02040502050405020303" pitchFamily="18" charset="0"/>
              </a:rPr>
              <a:t>Balarabe</a:t>
            </a:r>
            <a:r>
              <a:rPr lang="en-US" sz="1200" dirty="0">
                <a:latin typeface="Georgia" panose="02040502050405020303" pitchFamily="18" charset="0"/>
              </a:rPr>
              <a:t>, </a:t>
            </a:r>
            <a:r>
              <a:rPr lang="en-US" sz="1200" dirty="0" err="1">
                <a:latin typeface="Georgia" panose="02040502050405020303" pitchFamily="18" charset="0"/>
              </a:rPr>
              <a:t>Kwara</a:t>
            </a:r>
            <a:r>
              <a:rPr lang="en-US" sz="1200" dirty="0">
                <a:latin typeface="Georgia" panose="02040502050405020303" pitchFamily="18" charset="0"/>
              </a:rPr>
              <a:t> State, Amina El-Imam, Oyo State </a:t>
            </a:r>
            <a:r>
              <a:rPr lang="en-US" sz="1200" dirty="0" err="1">
                <a:latin typeface="Georgia" panose="02040502050405020303" pitchFamily="18" charset="0"/>
              </a:rPr>
              <a:t>Oluwaseresimi</a:t>
            </a:r>
            <a:r>
              <a:rPr lang="en-US" sz="1200" dirty="0">
                <a:latin typeface="Georgia" panose="02040502050405020303" pitchFamily="18" charset="0"/>
              </a:rPr>
              <a:t> </a:t>
            </a:r>
            <a:r>
              <a:rPr lang="en-US" sz="1200" dirty="0" err="1">
                <a:latin typeface="Georgia" panose="02040502050405020303" pitchFamily="18" charset="0"/>
              </a:rPr>
              <a:t>Ajetunmobi</a:t>
            </a:r>
            <a:r>
              <a:rPr lang="en-US" sz="1200" dirty="0">
                <a:latin typeface="Georgia" panose="02040502050405020303" pitchFamily="18" charset="0"/>
              </a:rPr>
              <a:t>, Zamfara State Aisha Mohammed Anka alongside WILAN Global representatives participated in workshops and sessions focused on dismantling barriers for women in healthcare leadership.</a:t>
            </a:r>
          </a:p>
          <a:p>
            <a:pPr algn="just"/>
            <a:endParaRPr lang="en-US" sz="1200" dirty="0">
              <a:latin typeface="Georgia" panose="02040502050405020303" pitchFamily="18" charset="0"/>
            </a:endParaRPr>
          </a:p>
          <a:p>
            <a:pPr algn="just"/>
            <a:r>
              <a:rPr lang="en-US" sz="1200" dirty="0">
                <a:latin typeface="Georgia" panose="02040502050405020303" pitchFamily="18" charset="0"/>
              </a:rPr>
              <a:t>The delegation’s primary objective was to amplify the voices of senior female healthcare policy leaders on the global stage; by showcasing their invaluable contributions, they aim to inspire future generations of female leaders in healthcare.</a:t>
            </a:r>
          </a:p>
          <a:p>
            <a:pPr algn="just"/>
            <a:endParaRPr lang="en-US" sz="1200" dirty="0">
              <a:latin typeface="Georgia" panose="02040502050405020303" pitchFamily="18" charset="0"/>
            </a:endParaRPr>
          </a:p>
        </p:txBody>
      </p:sp>
      <p:sp>
        <p:nvSpPr>
          <p:cNvPr id="16" name="TextBox 15">
            <a:extLst>
              <a:ext uri="{FF2B5EF4-FFF2-40B4-BE49-F238E27FC236}">
                <a16:creationId xmlns:a16="http://schemas.microsoft.com/office/drawing/2014/main" id="{7BCED86B-378E-AFDA-74F1-35ABEB91FF11}"/>
              </a:ext>
            </a:extLst>
          </p:cNvPr>
          <p:cNvSpPr txBox="1"/>
          <p:nvPr/>
        </p:nvSpPr>
        <p:spPr>
          <a:xfrm>
            <a:off x="3965144" y="1246618"/>
            <a:ext cx="3628686" cy="2677656"/>
          </a:xfrm>
          <a:prstGeom prst="rect">
            <a:avLst/>
          </a:prstGeom>
          <a:noFill/>
        </p:spPr>
        <p:txBody>
          <a:bodyPr wrap="square">
            <a:spAutoFit/>
          </a:bodyPr>
          <a:lstStyle/>
          <a:p>
            <a:pPr algn="just"/>
            <a:r>
              <a:rPr lang="en-US" sz="1200" dirty="0">
                <a:latin typeface="Georgia" panose="02040502050405020303" pitchFamily="18" charset="0"/>
              </a:rPr>
              <a:t>Additionally, the delegation provided unique insights into the intricacies of the Nigerian healthcare system, enriching conference discussions and fostering a more holistic understanding of global healthcare challenges.</a:t>
            </a:r>
          </a:p>
          <a:p>
            <a:pPr algn="just"/>
            <a:endParaRPr lang="en-US" sz="1200" dirty="0">
              <a:latin typeface="Georgia" panose="02040502050405020303" pitchFamily="18" charset="0"/>
            </a:endParaRPr>
          </a:p>
          <a:p>
            <a:pPr algn="just"/>
            <a:r>
              <a:rPr lang="en-US" sz="1200" dirty="0">
                <a:latin typeface="Georgia" panose="02040502050405020303" pitchFamily="18" charset="0"/>
              </a:rPr>
              <a:t>The conference served as a valuable learning experience for the delegation, strengthening their leadership capacity through networking opportunities and skill-building workshops. This newfound knowledge and connections will be instrumental in their efforts to create a more equitable and inclusive healthcare landscape in Nigeria.</a:t>
            </a:r>
            <a:endParaRPr lang="en-NG" sz="1200" dirty="0">
              <a:latin typeface="Georgia" panose="02040502050405020303" pitchFamily="18" charset="0"/>
            </a:endParaRPr>
          </a:p>
        </p:txBody>
      </p:sp>
      <p:sp>
        <p:nvSpPr>
          <p:cNvPr id="17" name="TextBox 16">
            <a:extLst>
              <a:ext uri="{FF2B5EF4-FFF2-40B4-BE49-F238E27FC236}">
                <a16:creationId xmlns:a16="http://schemas.microsoft.com/office/drawing/2014/main" id="{5B41CE58-0816-29BB-FFA4-6B3086CB69CE}"/>
              </a:ext>
            </a:extLst>
          </p:cNvPr>
          <p:cNvSpPr txBox="1"/>
          <p:nvPr/>
        </p:nvSpPr>
        <p:spPr>
          <a:xfrm>
            <a:off x="4213820" y="3825943"/>
            <a:ext cx="3535494" cy="1631216"/>
          </a:xfrm>
          <a:prstGeom prst="rect">
            <a:avLst/>
          </a:prstGeom>
          <a:noFill/>
        </p:spPr>
        <p:txBody>
          <a:bodyPr wrap="square">
            <a:spAutoFit/>
          </a:bodyPr>
          <a:lstStyle/>
          <a:p>
            <a:pPr algn="ctr"/>
            <a:r>
              <a:rPr lang="en-US" sz="2000" b="0" i="1" dirty="0">
                <a:solidFill>
                  <a:srgbClr val="FF0000"/>
                </a:solidFill>
                <a:effectLst/>
                <a:latin typeface="Georgia" panose="02040502050405020303" pitchFamily="18" charset="0"/>
              </a:rPr>
              <a:t>DID YOU KNOW?</a:t>
            </a:r>
          </a:p>
          <a:p>
            <a:pPr algn="ctr"/>
            <a:r>
              <a:rPr lang="en-US" sz="2000" b="0" i="1" dirty="0">
                <a:solidFill>
                  <a:schemeClr val="accent5">
                    <a:lumMod val="75000"/>
                  </a:schemeClr>
                </a:solidFill>
                <a:effectLst/>
                <a:latin typeface="Georgia" panose="02040502050405020303" pitchFamily="18" charset="0"/>
              </a:rPr>
              <a:t>You can get N200,000 in </a:t>
            </a:r>
            <a:r>
              <a:rPr lang="en-US" sz="2000" i="1" dirty="0">
                <a:solidFill>
                  <a:schemeClr val="accent5">
                    <a:lumMod val="75000"/>
                  </a:schemeClr>
                </a:solidFill>
                <a:latin typeface="Georgia" panose="02040502050405020303" pitchFamily="18" charset="0"/>
              </a:rPr>
              <a:t>benefit </a:t>
            </a:r>
            <a:r>
              <a:rPr lang="en-US" sz="2000" b="0" i="1" dirty="0">
                <a:solidFill>
                  <a:schemeClr val="accent5">
                    <a:lumMod val="75000"/>
                  </a:schemeClr>
                </a:solidFill>
                <a:effectLst/>
                <a:latin typeface="Georgia" panose="02040502050405020303" pitchFamily="18" charset="0"/>
              </a:rPr>
              <a:t>for your shop incase </a:t>
            </a:r>
            <a:r>
              <a:rPr lang="en-US" sz="2000" i="1" dirty="0">
                <a:solidFill>
                  <a:schemeClr val="accent5">
                    <a:lumMod val="75000"/>
                  </a:schemeClr>
                </a:solidFill>
                <a:latin typeface="Georgia" panose="02040502050405020303" pitchFamily="18" charset="0"/>
              </a:rPr>
              <a:t>of burglary </a:t>
            </a:r>
            <a:r>
              <a:rPr lang="en-US" sz="2000" b="0" i="1" dirty="0">
                <a:solidFill>
                  <a:schemeClr val="accent5">
                    <a:lumMod val="75000"/>
                  </a:schemeClr>
                </a:solidFill>
                <a:effectLst/>
                <a:latin typeface="Georgia" panose="02040502050405020303" pitchFamily="18" charset="0"/>
              </a:rPr>
              <a:t>with just N2000 yearly subscription.</a:t>
            </a:r>
          </a:p>
        </p:txBody>
      </p:sp>
      <p:pic>
        <p:nvPicPr>
          <p:cNvPr id="3074" name="Picture 2">
            <a:extLst>
              <a:ext uri="{FF2B5EF4-FFF2-40B4-BE49-F238E27FC236}">
                <a16:creationId xmlns:a16="http://schemas.microsoft.com/office/drawing/2014/main" id="{F277F187-9E3A-C646-074E-289DE6A5DA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8769" y="1312807"/>
            <a:ext cx="3299782" cy="2474836"/>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F2E5A5D1-F815-C652-DFC7-878560F8D768}"/>
              </a:ext>
            </a:extLst>
          </p:cNvPr>
          <p:cNvGrpSpPr/>
          <p:nvPr/>
        </p:nvGrpSpPr>
        <p:grpSpPr>
          <a:xfrm>
            <a:off x="4492934" y="6560210"/>
            <a:ext cx="7603816" cy="297790"/>
            <a:chOff x="-47316" y="10223500"/>
            <a:chExt cx="7603816" cy="297790"/>
          </a:xfrm>
        </p:grpSpPr>
        <p:grpSp>
          <p:nvGrpSpPr>
            <p:cNvPr id="12" name="Group 11">
              <a:extLst>
                <a:ext uri="{FF2B5EF4-FFF2-40B4-BE49-F238E27FC236}">
                  <a16:creationId xmlns:a16="http://schemas.microsoft.com/office/drawing/2014/main" id="{D7602221-653F-F69B-2271-60E024FF6BD8}"/>
                </a:ext>
              </a:extLst>
            </p:cNvPr>
            <p:cNvGrpSpPr/>
            <p:nvPr/>
          </p:nvGrpSpPr>
          <p:grpSpPr>
            <a:xfrm>
              <a:off x="273050" y="10223500"/>
              <a:ext cx="7283450" cy="226108"/>
              <a:chOff x="273050" y="10223500"/>
              <a:chExt cx="7283450" cy="226108"/>
            </a:xfrm>
          </p:grpSpPr>
          <p:grpSp>
            <p:nvGrpSpPr>
              <p:cNvPr id="21" name="Group 20">
                <a:extLst>
                  <a:ext uri="{FF2B5EF4-FFF2-40B4-BE49-F238E27FC236}">
                    <a16:creationId xmlns:a16="http://schemas.microsoft.com/office/drawing/2014/main" id="{90CC21F9-4154-483F-1783-70D6D24B1F9C}"/>
                  </a:ext>
                </a:extLst>
              </p:cNvPr>
              <p:cNvGrpSpPr/>
              <p:nvPr/>
            </p:nvGrpSpPr>
            <p:grpSpPr>
              <a:xfrm>
                <a:off x="5148087" y="10294886"/>
                <a:ext cx="2265512" cy="154722"/>
                <a:chOff x="4538488" y="10142486"/>
                <a:chExt cx="2265512" cy="154722"/>
              </a:xfrm>
            </p:grpSpPr>
            <p:grpSp>
              <p:nvGrpSpPr>
                <p:cNvPr id="25" name="Group 14">
                  <a:extLst>
                    <a:ext uri="{FF2B5EF4-FFF2-40B4-BE49-F238E27FC236}">
                      <a16:creationId xmlns:a16="http://schemas.microsoft.com/office/drawing/2014/main" id="{4E1767DE-4B12-D43A-FEDC-FBD5C3826C31}"/>
                    </a:ext>
                  </a:extLst>
                </p:cNvPr>
                <p:cNvGrpSpPr/>
                <p:nvPr/>
              </p:nvGrpSpPr>
              <p:grpSpPr>
                <a:xfrm>
                  <a:off x="6689100" y="10169157"/>
                  <a:ext cx="114900" cy="114900"/>
                  <a:chOff x="0" y="0"/>
                  <a:chExt cx="812800" cy="812800"/>
                </a:xfrm>
              </p:grpSpPr>
              <p:sp>
                <p:nvSpPr>
                  <p:cNvPr id="27" name="Freeform 15">
                    <a:extLst>
                      <a:ext uri="{FF2B5EF4-FFF2-40B4-BE49-F238E27FC236}">
                        <a16:creationId xmlns:a16="http://schemas.microsoft.com/office/drawing/2014/main" id="{09166B27-497A-127D-6AB5-650A2A693D98}"/>
                      </a:ext>
                    </a:extLst>
                  </p:cNvPr>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chemeClr val="accent1">
                      <a:lumMod val="75000"/>
                    </a:schemeClr>
                  </a:solidFill>
                </p:spPr>
                <p:txBody>
                  <a:bodyPr/>
                  <a:lstStyle/>
                  <a:p>
                    <a:endParaRPr lang="en-NG"/>
                  </a:p>
                </p:txBody>
              </p:sp>
              <p:sp>
                <p:nvSpPr>
                  <p:cNvPr id="28" name="TextBox 16">
                    <a:extLst>
                      <a:ext uri="{FF2B5EF4-FFF2-40B4-BE49-F238E27FC236}">
                        <a16:creationId xmlns:a16="http://schemas.microsoft.com/office/drawing/2014/main" id="{8B4A6F88-B3F9-2D6F-20C4-7B3B5E1C812D}"/>
                      </a:ext>
                    </a:extLst>
                  </p:cNvPr>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sp>
              <p:nvSpPr>
                <p:cNvPr id="26" name="TextBox 33">
                  <a:extLst>
                    <a:ext uri="{FF2B5EF4-FFF2-40B4-BE49-F238E27FC236}">
                      <a16:creationId xmlns:a16="http://schemas.microsoft.com/office/drawing/2014/main" id="{37336B9B-333E-6B26-C93D-CEACE66A0C68}"/>
                    </a:ext>
                  </a:extLst>
                </p:cNvPr>
                <p:cNvSpPr txBox="1"/>
                <p:nvPr/>
              </p:nvSpPr>
              <p:spPr>
                <a:xfrm>
                  <a:off x="4538488" y="10142486"/>
                  <a:ext cx="2024322" cy="154722"/>
                </a:xfrm>
                <a:prstGeom prst="rect">
                  <a:avLst/>
                </a:prstGeom>
              </p:spPr>
              <p:txBody>
                <a:bodyPr lIns="0" tIns="0" rIns="0" bIns="0" rtlCol="0" anchor="t">
                  <a:spAutoFit/>
                </a:bodyPr>
                <a:lstStyle/>
                <a:p>
                  <a:pPr algn="r">
                    <a:lnSpc>
                      <a:spcPts val="1299"/>
                    </a:lnSpc>
                  </a:pPr>
                  <a:r>
                    <a:rPr lang="en-US" sz="999" dirty="0">
                      <a:solidFill>
                        <a:srgbClr val="000000"/>
                      </a:solidFill>
                      <a:latin typeface="Georgia" panose="02040502050405020303" pitchFamily="18" charset="0"/>
                    </a:rPr>
                    <a:t>Volume 2024 – May Edition </a:t>
                  </a:r>
                </a:p>
              </p:txBody>
            </p:sp>
          </p:grpSp>
          <p:cxnSp>
            <p:nvCxnSpPr>
              <p:cNvPr id="24" name="Straight Connector 23">
                <a:extLst>
                  <a:ext uri="{FF2B5EF4-FFF2-40B4-BE49-F238E27FC236}">
                    <a16:creationId xmlns:a16="http://schemas.microsoft.com/office/drawing/2014/main" id="{DDFA480E-D198-C2AA-5B25-3B51A5F8024B}"/>
                  </a:ext>
                </a:extLst>
              </p:cNvPr>
              <p:cNvCxnSpPr/>
              <p:nvPr/>
            </p:nvCxnSpPr>
            <p:spPr>
              <a:xfrm>
                <a:off x="273050" y="10223500"/>
                <a:ext cx="7283450" cy="0"/>
              </a:xfrm>
              <a:prstGeom prst="line">
                <a:avLst/>
              </a:prstGeom>
            </p:spPr>
            <p:style>
              <a:lnRef idx="2">
                <a:schemeClr val="dk1"/>
              </a:lnRef>
              <a:fillRef idx="0">
                <a:schemeClr val="dk1"/>
              </a:fillRef>
              <a:effectRef idx="1">
                <a:schemeClr val="dk1"/>
              </a:effectRef>
              <a:fontRef idx="minor">
                <a:schemeClr val="tx1"/>
              </a:fontRef>
            </p:style>
          </p:cxnSp>
        </p:grpSp>
        <p:sp>
          <p:nvSpPr>
            <p:cNvPr id="13" name="TextBox 12">
              <a:extLst>
                <a:ext uri="{FF2B5EF4-FFF2-40B4-BE49-F238E27FC236}">
                  <a16:creationId xmlns:a16="http://schemas.microsoft.com/office/drawing/2014/main" id="{42EC514C-C4DE-3B50-D540-AA3BC51F6699}"/>
                </a:ext>
              </a:extLst>
            </p:cNvPr>
            <p:cNvSpPr txBox="1"/>
            <p:nvPr/>
          </p:nvSpPr>
          <p:spPr>
            <a:xfrm>
              <a:off x="-47316" y="10275069"/>
              <a:ext cx="3733800" cy="246221"/>
            </a:xfrm>
            <a:prstGeom prst="rect">
              <a:avLst/>
            </a:prstGeom>
            <a:noFill/>
          </p:spPr>
          <p:txBody>
            <a:bodyPr wrap="square" rtlCol="0">
              <a:spAutoFit/>
            </a:bodyPr>
            <a:lstStyle/>
            <a:p>
              <a:r>
                <a:rPr lang="en-US" sz="1000" i="1" dirty="0">
                  <a:latin typeface="Georgia" panose="02040502050405020303" pitchFamily="18" charset="0"/>
                </a:rPr>
                <a:t>A monthly publication of FSIB</a:t>
              </a:r>
              <a:endParaRPr lang="en-NG" sz="1000" i="1" dirty="0">
                <a:latin typeface="Georgia" panose="02040502050405020303" pitchFamily="18" charset="0"/>
              </a:endParaRPr>
            </a:p>
          </p:txBody>
        </p:sp>
      </p:grpSp>
      <p:pic>
        <p:nvPicPr>
          <p:cNvPr id="29" name="Picture 28">
            <a:extLst>
              <a:ext uri="{FF2B5EF4-FFF2-40B4-BE49-F238E27FC236}">
                <a16:creationId xmlns:a16="http://schemas.microsoft.com/office/drawing/2014/main" id="{917A834C-6CB4-1BFE-B071-BC152198AA86}"/>
              </a:ext>
            </a:extLst>
          </p:cNvPr>
          <p:cNvPicPr>
            <a:picLocks noChangeAspect="1"/>
          </p:cNvPicPr>
          <p:nvPr/>
        </p:nvPicPr>
        <p:blipFill rotWithShape="1">
          <a:blip r:embed="rId3">
            <a:extLst>
              <a:ext uri="{28A0092B-C50C-407E-A947-70E740481C1C}">
                <a14:useLocalDpi xmlns:a14="http://schemas.microsoft.com/office/drawing/2010/main" val="0"/>
              </a:ext>
            </a:extLst>
          </a:blip>
          <a:srcRect l="6637" t="39903" r="5114" b="34047"/>
          <a:stretch/>
        </p:blipFill>
        <p:spPr>
          <a:xfrm>
            <a:off x="9880193" y="297789"/>
            <a:ext cx="1844078" cy="544361"/>
          </a:xfrm>
          <a:prstGeom prst="rect">
            <a:avLst/>
          </a:prstGeom>
        </p:spPr>
      </p:pic>
    </p:spTree>
    <p:extLst>
      <p:ext uri="{BB962C8B-B14F-4D97-AF65-F5344CB8AC3E}">
        <p14:creationId xmlns:p14="http://schemas.microsoft.com/office/powerpoint/2010/main" val="13110916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0E33DC69-9B88-510A-C0CD-1F29AD9D2E20}"/>
              </a:ext>
            </a:extLst>
          </p:cNvPr>
          <p:cNvGrpSpPr/>
          <p:nvPr/>
        </p:nvGrpSpPr>
        <p:grpSpPr>
          <a:xfrm>
            <a:off x="157050" y="174852"/>
            <a:ext cx="11916000" cy="5832000"/>
            <a:chOff x="437808" y="528775"/>
            <a:chExt cx="11316384" cy="5839791"/>
          </a:xfrm>
        </p:grpSpPr>
        <p:grpSp>
          <p:nvGrpSpPr>
            <p:cNvPr id="15" name="Group 14">
              <a:extLst>
                <a:ext uri="{FF2B5EF4-FFF2-40B4-BE49-F238E27FC236}">
                  <a16:creationId xmlns:a16="http://schemas.microsoft.com/office/drawing/2014/main" id="{237097BA-ACFE-7DF0-FA89-D2A10E8CED61}"/>
                </a:ext>
              </a:extLst>
            </p:cNvPr>
            <p:cNvGrpSpPr/>
            <p:nvPr/>
          </p:nvGrpSpPr>
          <p:grpSpPr>
            <a:xfrm>
              <a:off x="437808" y="554881"/>
              <a:ext cx="11316384" cy="5813685"/>
              <a:chOff x="437808" y="554881"/>
              <a:chExt cx="11316384" cy="5813685"/>
            </a:xfrm>
          </p:grpSpPr>
          <p:sp>
            <p:nvSpPr>
              <p:cNvPr id="28" name="Parallelogram 27">
                <a:extLst>
                  <a:ext uri="{FF2B5EF4-FFF2-40B4-BE49-F238E27FC236}">
                    <a16:creationId xmlns:a16="http://schemas.microsoft.com/office/drawing/2014/main" id="{E9F4CFFA-7A7F-1883-AEF9-35F518609CE7}"/>
                  </a:ext>
                </a:extLst>
              </p:cNvPr>
              <p:cNvSpPr/>
              <p:nvPr/>
            </p:nvSpPr>
            <p:spPr>
              <a:xfrm flipV="1">
                <a:off x="984592" y="6055728"/>
                <a:ext cx="10769600" cy="312838"/>
              </a:xfrm>
              <a:prstGeom prst="parallelogram">
                <a:avLst>
                  <a:gd name="adj" fmla="val 104813"/>
                </a:avLst>
              </a:prstGeom>
              <a:solidFill>
                <a:srgbClr val="0046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C8DD2216-24CF-F91D-13CF-92AF14051672}"/>
                  </a:ext>
                </a:extLst>
              </p:cNvPr>
              <p:cNvSpPr txBox="1"/>
              <p:nvPr/>
            </p:nvSpPr>
            <p:spPr>
              <a:xfrm>
                <a:off x="437808" y="554881"/>
                <a:ext cx="11001294" cy="5722715"/>
              </a:xfrm>
              <a:prstGeom prst="rect">
                <a:avLst/>
              </a:prstGeom>
              <a:solidFill>
                <a:schemeClr val="bg1"/>
              </a:solidFill>
              <a:ln>
                <a:solidFill>
                  <a:schemeClr val="accent1"/>
                </a:solidFill>
              </a:ln>
            </p:spPr>
            <p:txBody>
              <a:bodyPr wrap="square" rtlCol="0">
                <a:spAutoFit/>
              </a:bodyPr>
              <a:lstStyle/>
              <a:p>
                <a:endParaRPr lang="en-US" dirty="0"/>
              </a:p>
            </p:txBody>
          </p:sp>
        </p:grpSp>
        <p:sp>
          <p:nvSpPr>
            <p:cNvPr id="20" name="Arrow: Pentagon 19">
              <a:extLst>
                <a:ext uri="{FF2B5EF4-FFF2-40B4-BE49-F238E27FC236}">
                  <a16:creationId xmlns:a16="http://schemas.microsoft.com/office/drawing/2014/main" id="{AF015AEB-F643-2521-2CEE-63A70F4871EA}"/>
                </a:ext>
              </a:extLst>
            </p:cNvPr>
            <p:cNvSpPr/>
            <p:nvPr/>
          </p:nvSpPr>
          <p:spPr>
            <a:xfrm rot="5400000" flipV="1">
              <a:off x="190130" y="776453"/>
              <a:ext cx="636667" cy="141312"/>
            </a:xfrm>
            <a:prstGeom prst="homePlate">
              <a:avLst>
                <a:gd name="adj" fmla="val 46855"/>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5B39798A-4D6D-7807-9961-048E393443CC}"/>
              </a:ext>
            </a:extLst>
          </p:cNvPr>
          <p:cNvSpPr txBox="1"/>
          <p:nvPr/>
        </p:nvSpPr>
        <p:spPr>
          <a:xfrm>
            <a:off x="420151" y="266708"/>
            <a:ext cx="8306292" cy="707886"/>
          </a:xfrm>
          <a:prstGeom prst="rect">
            <a:avLst/>
          </a:prstGeom>
          <a:noFill/>
        </p:spPr>
        <p:txBody>
          <a:bodyPr wrap="square">
            <a:spAutoFit/>
          </a:bodyPr>
          <a:lstStyle/>
          <a:p>
            <a:pPr algn="l"/>
            <a:r>
              <a:rPr lang="en-US" sz="2000" b="1" i="0" dirty="0">
                <a:solidFill>
                  <a:schemeClr val="accent1">
                    <a:lumMod val="75000"/>
                  </a:schemeClr>
                </a:solidFill>
                <a:effectLst/>
                <a:latin typeface="Georgia" panose="02040502050405020303" pitchFamily="18" charset="0"/>
              </a:rPr>
              <a:t>UNITRUST STRENGTHENS INFORMATION SECURITY SYSTEM FOR SUSTAINABLE GROWTH.</a:t>
            </a:r>
          </a:p>
        </p:txBody>
      </p:sp>
      <p:sp>
        <p:nvSpPr>
          <p:cNvPr id="7" name="TextBox 6">
            <a:extLst>
              <a:ext uri="{FF2B5EF4-FFF2-40B4-BE49-F238E27FC236}">
                <a16:creationId xmlns:a16="http://schemas.microsoft.com/office/drawing/2014/main" id="{87269260-37FF-B0C2-22C2-3B0ADCBAE5AF}"/>
              </a:ext>
            </a:extLst>
          </p:cNvPr>
          <p:cNvSpPr txBox="1"/>
          <p:nvPr/>
        </p:nvSpPr>
        <p:spPr>
          <a:xfrm>
            <a:off x="353556" y="1059077"/>
            <a:ext cx="3212547" cy="4524315"/>
          </a:xfrm>
          <a:prstGeom prst="rect">
            <a:avLst/>
          </a:prstGeom>
          <a:noFill/>
        </p:spPr>
        <p:txBody>
          <a:bodyPr wrap="square">
            <a:spAutoFit/>
          </a:bodyPr>
          <a:lstStyle/>
          <a:p>
            <a:pPr algn="just"/>
            <a:r>
              <a:rPr lang="en-US" sz="1200" dirty="0">
                <a:latin typeface="Georgia" panose="02040502050405020303" pitchFamily="18" charset="0"/>
              </a:rPr>
              <a:t>Underwriting firm, Unitrust Insurance Company Limited has strengthened its information security system with the receipt of International Standard Organization (ISO) certification that not only equips it for sustainable future growth but also for global standard practice.</a:t>
            </a:r>
          </a:p>
          <a:p>
            <a:pPr algn="just"/>
            <a:endParaRPr lang="en-US" sz="1200" dirty="0">
              <a:latin typeface="Georgia" panose="02040502050405020303" pitchFamily="18" charset="0"/>
            </a:endParaRPr>
          </a:p>
          <a:p>
            <a:pPr algn="just"/>
            <a:r>
              <a:rPr lang="en-US" sz="1200" dirty="0">
                <a:latin typeface="Georgia" panose="02040502050405020303" pitchFamily="18" charset="0"/>
              </a:rPr>
              <a:t>The ISO/ IEC 27001:2022 issued by Digital Jewel Africa, the only ISO27001: 9001 consulting firm in Africa looked at the insurers’ operational process, people, compliance, cost and pricing and certified that Unitrust Insurance is benchmarked to global standards.</a:t>
            </a:r>
          </a:p>
          <a:p>
            <a:pPr algn="just"/>
            <a:endParaRPr lang="en-US" sz="1200" dirty="0">
              <a:latin typeface="Georgia" panose="02040502050405020303" pitchFamily="18" charset="0"/>
            </a:endParaRPr>
          </a:p>
          <a:p>
            <a:pPr algn="just"/>
            <a:r>
              <a:rPr lang="en-US" sz="1200" dirty="0">
                <a:latin typeface="Georgia" panose="02040502050405020303" pitchFamily="18" charset="0"/>
              </a:rPr>
              <a:t>Achieving ISO/IEC 27001:2022 certification requires a rigorous and thorough assessment of an </a:t>
            </a:r>
            <a:r>
              <a:rPr lang="en-US" sz="1200" dirty="0" err="1">
                <a:latin typeface="Georgia" panose="02040502050405020303" pitchFamily="18" charset="0"/>
              </a:rPr>
              <a:t>organisation’s</a:t>
            </a:r>
            <a:r>
              <a:rPr lang="en-US" sz="1200" dirty="0">
                <a:latin typeface="Georgia" panose="02040502050405020303" pitchFamily="18" charset="0"/>
              </a:rPr>
              <a:t> information security management processes, underscoring the insurer’s commitment to protecting its customers’ information and setting a benchmark for excellence in the Nigerian Insurance industry.</a:t>
            </a:r>
          </a:p>
        </p:txBody>
      </p:sp>
      <p:sp>
        <p:nvSpPr>
          <p:cNvPr id="19" name="TextBox 18">
            <a:extLst>
              <a:ext uri="{FF2B5EF4-FFF2-40B4-BE49-F238E27FC236}">
                <a16:creationId xmlns:a16="http://schemas.microsoft.com/office/drawing/2014/main" id="{A7A03335-924B-0102-EC7B-0BE957F8DB4E}"/>
              </a:ext>
            </a:extLst>
          </p:cNvPr>
          <p:cNvSpPr txBox="1"/>
          <p:nvPr/>
        </p:nvSpPr>
        <p:spPr>
          <a:xfrm>
            <a:off x="3589047" y="1112630"/>
            <a:ext cx="3690256" cy="3970318"/>
          </a:xfrm>
          <a:prstGeom prst="rect">
            <a:avLst/>
          </a:prstGeom>
          <a:noFill/>
        </p:spPr>
        <p:txBody>
          <a:bodyPr wrap="square">
            <a:spAutoFit/>
          </a:bodyPr>
          <a:lstStyle/>
          <a:p>
            <a:pPr algn="just"/>
            <a:r>
              <a:rPr lang="en-US" sz="1200" dirty="0">
                <a:latin typeface="Georgia" panose="02040502050405020303" pitchFamily="18" charset="0"/>
              </a:rPr>
              <a:t>“This will ensure that these entities enjoy the benefits of risk management including operational efficiency, reduced financial losses, and reputational damage amongst others.”</a:t>
            </a:r>
          </a:p>
          <a:p>
            <a:pPr algn="just"/>
            <a:endParaRPr lang="en-US" sz="1200" dirty="0">
              <a:latin typeface="Georgia" panose="02040502050405020303" pitchFamily="18" charset="0"/>
            </a:endParaRPr>
          </a:p>
          <a:p>
            <a:pPr algn="just"/>
            <a:r>
              <a:rPr lang="en-US" sz="1200" dirty="0">
                <a:latin typeface="Georgia" panose="02040502050405020303" pitchFamily="18" charset="0"/>
              </a:rPr>
              <a:t>He however advised that one of the low-hanging fruits to consider immediately to conserve the nation’s foreign exchange should be aggressive and purposeful advocacy for the replacement of the average Nigerian’s preference and taste for foreign goods and services that can be sourced or produced locally in the country.</a:t>
            </a:r>
          </a:p>
          <a:p>
            <a:pPr algn="just"/>
            <a:endParaRPr lang="en-US" sz="1200" dirty="0">
              <a:latin typeface="Georgia" panose="02040502050405020303" pitchFamily="18" charset="0"/>
            </a:endParaRPr>
          </a:p>
          <a:p>
            <a:pPr algn="just"/>
            <a:r>
              <a:rPr lang="en-US" sz="1200" dirty="0">
                <a:latin typeface="Georgia" panose="02040502050405020303" pitchFamily="18" charset="0"/>
              </a:rPr>
              <a:t>This requires a reorientation at all levels whether it be at the family, community, or organizational levels. This change of direction must be evident in the decisions being made and implemented at all levels of the economy whether it is at the constituency, sub-national, national level, or in the private or public sectors.</a:t>
            </a:r>
          </a:p>
          <a:p>
            <a:pPr algn="just"/>
            <a:endParaRPr lang="en-US" sz="1200" dirty="0">
              <a:latin typeface="Georgia" panose="02040502050405020303" pitchFamily="18" charset="0"/>
            </a:endParaRPr>
          </a:p>
        </p:txBody>
      </p:sp>
      <p:pic>
        <p:nvPicPr>
          <p:cNvPr id="9" name="Picture 8">
            <a:extLst>
              <a:ext uri="{FF2B5EF4-FFF2-40B4-BE49-F238E27FC236}">
                <a16:creationId xmlns:a16="http://schemas.microsoft.com/office/drawing/2014/main" id="{73202848-EBBA-6808-8201-C8E5E26FAD7F}"/>
              </a:ext>
            </a:extLst>
          </p:cNvPr>
          <p:cNvPicPr>
            <a:picLocks noChangeAspect="1"/>
          </p:cNvPicPr>
          <p:nvPr/>
        </p:nvPicPr>
        <p:blipFill>
          <a:blip r:embed="rId2"/>
          <a:stretch>
            <a:fillRect/>
          </a:stretch>
        </p:blipFill>
        <p:spPr>
          <a:xfrm>
            <a:off x="7210986" y="1637009"/>
            <a:ext cx="3787571" cy="2887754"/>
          </a:xfrm>
          <a:prstGeom prst="rect">
            <a:avLst/>
          </a:prstGeom>
        </p:spPr>
      </p:pic>
      <p:grpSp>
        <p:nvGrpSpPr>
          <p:cNvPr id="16" name="Group 15">
            <a:extLst>
              <a:ext uri="{FF2B5EF4-FFF2-40B4-BE49-F238E27FC236}">
                <a16:creationId xmlns:a16="http://schemas.microsoft.com/office/drawing/2014/main" id="{86BC2E12-DC4A-9147-D4B4-4B811876CC0F}"/>
              </a:ext>
            </a:extLst>
          </p:cNvPr>
          <p:cNvGrpSpPr/>
          <p:nvPr/>
        </p:nvGrpSpPr>
        <p:grpSpPr>
          <a:xfrm>
            <a:off x="4492934" y="6560210"/>
            <a:ext cx="7603816" cy="297790"/>
            <a:chOff x="-47316" y="10223500"/>
            <a:chExt cx="7603816" cy="297790"/>
          </a:xfrm>
        </p:grpSpPr>
        <p:grpSp>
          <p:nvGrpSpPr>
            <p:cNvPr id="17" name="Group 16">
              <a:extLst>
                <a:ext uri="{FF2B5EF4-FFF2-40B4-BE49-F238E27FC236}">
                  <a16:creationId xmlns:a16="http://schemas.microsoft.com/office/drawing/2014/main" id="{162EB2E2-D189-9DAA-3F33-D5C70CF5E7E1}"/>
                </a:ext>
              </a:extLst>
            </p:cNvPr>
            <p:cNvGrpSpPr/>
            <p:nvPr/>
          </p:nvGrpSpPr>
          <p:grpSpPr>
            <a:xfrm>
              <a:off x="273050" y="10223500"/>
              <a:ext cx="7283450" cy="226108"/>
              <a:chOff x="273050" y="10223500"/>
              <a:chExt cx="7283450" cy="226108"/>
            </a:xfrm>
          </p:grpSpPr>
          <p:grpSp>
            <p:nvGrpSpPr>
              <p:cNvPr id="21" name="Group 20">
                <a:extLst>
                  <a:ext uri="{FF2B5EF4-FFF2-40B4-BE49-F238E27FC236}">
                    <a16:creationId xmlns:a16="http://schemas.microsoft.com/office/drawing/2014/main" id="{032F8F21-E2CE-1647-1774-BC91387CC78F}"/>
                  </a:ext>
                </a:extLst>
              </p:cNvPr>
              <p:cNvGrpSpPr/>
              <p:nvPr/>
            </p:nvGrpSpPr>
            <p:grpSpPr>
              <a:xfrm>
                <a:off x="5148087" y="10294886"/>
                <a:ext cx="2265512" cy="154722"/>
                <a:chOff x="4538488" y="10142486"/>
                <a:chExt cx="2265512" cy="154722"/>
              </a:xfrm>
            </p:grpSpPr>
            <p:grpSp>
              <p:nvGrpSpPr>
                <p:cNvPr id="23" name="Group 14">
                  <a:extLst>
                    <a:ext uri="{FF2B5EF4-FFF2-40B4-BE49-F238E27FC236}">
                      <a16:creationId xmlns:a16="http://schemas.microsoft.com/office/drawing/2014/main" id="{6E9ED4E7-B030-9B86-8D4A-3EDC97ED02F3}"/>
                    </a:ext>
                  </a:extLst>
                </p:cNvPr>
                <p:cNvGrpSpPr/>
                <p:nvPr/>
              </p:nvGrpSpPr>
              <p:grpSpPr>
                <a:xfrm>
                  <a:off x="6689100" y="10169157"/>
                  <a:ext cx="114900" cy="114900"/>
                  <a:chOff x="0" y="0"/>
                  <a:chExt cx="812800" cy="812800"/>
                </a:xfrm>
              </p:grpSpPr>
              <p:sp>
                <p:nvSpPr>
                  <p:cNvPr id="25" name="Freeform 15">
                    <a:extLst>
                      <a:ext uri="{FF2B5EF4-FFF2-40B4-BE49-F238E27FC236}">
                        <a16:creationId xmlns:a16="http://schemas.microsoft.com/office/drawing/2014/main" id="{BFC18571-F304-9024-B2EF-C2F187FAC266}"/>
                      </a:ext>
                    </a:extLst>
                  </p:cNvPr>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chemeClr val="accent1">
                      <a:lumMod val="75000"/>
                    </a:schemeClr>
                  </a:solidFill>
                </p:spPr>
                <p:txBody>
                  <a:bodyPr/>
                  <a:lstStyle/>
                  <a:p>
                    <a:endParaRPr lang="en-NG"/>
                  </a:p>
                </p:txBody>
              </p:sp>
              <p:sp>
                <p:nvSpPr>
                  <p:cNvPr id="26" name="TextBox 16">
                    <a:extLst>
                      <a:ext uri="{FF2B5EF4-FFF2-40B4-BE49-F238E27FC236}">
                        <a16:creationId xmlns:a16="http://schemas.microsoft.com/office/drawing/2014/main" id="{9C7AB2BB-6C63-486C-3A4B-996600666A6B}"/>
                      </a:ext>
                    </a:extLst>
                  </p:cNvPr>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sp>
              <p:nvSpPr>
                <p:cNvPr id="24" name="TextBox 33">
                  <a:extLst>
                    <a:ext uri="{FF2B5EF4-FFF2-40B4-BE49-F238E27FC236}">
                      <a16:creationId xmlns:a16="http://schemas.microsoft.com/office/drawing/2014/main" id="{F88DC345-0C44-EDDF-625F-B430B3519FCD}"/>
                    </a:ext>
                  </a:extLst>
                </p:cNvPr>
                <p:cNvSpPr txBox="1"/>
                <p:nvPr/>
              </p:nvSpPr>
              <p:spPr>
                <a:xfrm>
                  <a:off x="4538488" y="10142486"/>
                  <a:ext cx="2024322" cy="154722"/>
                </a:xfrm>
                <a:prstGeom prst="rect">
                  <a:avLst/>
                </a:prstGeom>
              </p:spPr>
              <p:txBody>
                <a:bodyPr lIns="0" tIns="0" rIns="0" bIns="0" rtlCol="0" anchor="t">
                  <a:spAutoFit/>
                </a:bodyPr>
                <a:lstStyle/>
                <a:p>
                  <a:pPr algn="r">
                    <a:lnSpc>
                      <a:spcPts val="1299"/>
                    </a:lnSpc>
                  </a:pPr>
                  <a:r>
                    <a:rPr lang="en-US" sz="999" dirty="0">
                      <a:solidFill>
                        <a:srgbClr val="000000"/>
                      </a:solidFill>
                      <a:latin typeface="Georgia" panose="02040502050405020303" pitchFamily="18" charset="0"/>
                    </a:rPr>
                    <a:t>Volume 2024 – May Edition </a:t>
                  </a:r>
                </a:p>
              </p:txBody>
            </p:sp>
          </p:grpSp>
          <p:cxnSp>
            <p:nvCxnSpPr>
              <p:cNvPr id="22" name="Straight Connector 21">
                <a:extLst>
                  <a:ext uri="{FF2B5EF4-FFF2-40B4-BE49-F238E27FC236}">
                    <a16:creationId xmlns:a16="http://schemas.microsoft.com/office/drawing/2014/main" id="{44D35E92-2646-F7D6-F65D-2F6E81D4A11A}"/>
                  </a:ext>
                </a:extLst>
              </p:cNvPr>
              <p:cNvCxnSpPr/>
              <p:nvPr/>
            </p:nvCxnSpPr>
            <p:spPr>
              <a:xfrm>
                <a:off x="273050" y="10223500"/>
                <a:ext cx="7283450" cy="0"/>
              </a:xfrm>
              <a:prstGeom prst="line">
                <a:avLst/>
              </a:prstGeom>
            </p:spPr>
            <p:style>
              <a:lnRef idx="2">
                <a:schemeClr val="dk1"/>
              </a:lnRef>
              <a:fillRef idx="0">
                <a:schemeClr val="dk1"/>
              </a:fillRef>
              <a:effectRef idx="1">
                <a:schemeClr val="dk1"/>
              </a:effectRef>
              <a:fontRef idx="minor">
                <a:schemeClr val="tx1"/>
              </a:fontRef>
            </p:style>
          </p:cxnSp>
        </p:grpSp>
        <p:sp>
          <p:nvSpPr>
            <p:cNvPr id="18" name="TextBox 17">
              <a:extLst>
                <a:ext uri="{FF2B5EF4-FFF2-40B4-BE49-F238E27FC236}">
                  <a16:creationId xmlns:a16="http://schemas.microsoft.com/office/drawing/2014/main" id="{EFBA863D-4E6A-AA1C-59E2-D0F276A049D6}"/>
                </a:ext>
              </a:extLst>
            </p:cNvPr>
            <p:cNvSpPr txBox="1"/>
            <p:nvPr/>
          </p:nvSpPr>
          <p:spPr>
            <a:xfrm>
              <a:off x="-47316" y="10275069"/>
              <a:ext cx="3733800" cy="246221"/>
            </a:xfrm>
            <a:prstGeom prst="rect">
              <a:avLst/>
            </a:prstGeom>
            <a:noFill/>
          </p:spPr>
          <p:txBody>
            <a:bodyPr wrap="square" rtlCol="0">
              <a:spAutoFit/>
            </a:bodyPr>
            <a:lstStyle/>
            <a:p>
              <a:r>
                <a:rPr lang="en-US" sz="1000" i="1" dirty="0">
                  <a:latin typeface="Georgia" panose="02040502050405020303" pitchFamily="18" charset="0"/>
                </a:rPr>
                <a:t>A monthly publication of FSIB</a:t>
              </a:r>
              <a:endParaRPr lang="en-NG" sz="1000" i="1" dirty="0">
                <a:latin typeface="Georgia" panose="02040502050405020303" pitchFamily="18" charset="0"/>
              </a:endParaRPr>
            </a:p>
          </p:txBody>
        </p:sp>
      </p:grpSp>
      <p:pic>
        <p:nvPicPr>
          <p:cNvPr id="27" name="Picture 26">
            <a:extLst>
              <a:ext uri="{FF2B5EF4-FFF2-40B4-BE49-F238E27FC236}">
                <a16:creationId xmlns:a16="http://schemas.microsoft.com/office/drawing/2014/main" id="{9CAB7107-2333-42A4-4D97-F3CF4A3FE101}"/>
              </a:ext>
            </a:extLst>
          </p:cNvPr>
          <p:cNvPicPr>
            <a:picLocks noChangeAspect="1"/>
          </p:cNvPicPr>
          <p:nvPr/>
        </p:nvPicPr>
        <p:blipFill rotWithShape="1">
          <a:blip r:embed="rId3">
            <a:extLst>
              <a:ext uri="{28A0092B-C50C-407E-A947-70E740481C1C}">
                <a14:useLocalDpi xmlns:a14="http://schemas.microsoft.com/office/drawing/2010/main" val="0"/>
              </a:ext>
            </a:extLst>
          </a:blip>
          <a:srcRect l="6637" t="39903" r="5114" b="34047"/>
          <a:stretch/>
        </p:blipFill>
        <p:spPr>
          <a:xfrm>
            <a:off x="9880193" y="297789"/>
            <a:ext cx="1844078" cy="544361"/>
          </a:xfrm>
          <a:prstGeom prst="rect">
            <a:avLst/>
          </a:prstGeom>
        </p:spPr>
      </p:pic>
    </p:spTree>
    <p:extLst>
      <p:ext uri="{BB962C8B-B14F-4D97-AF65-F5344CB8AC3E}">
        <p14:creationId xmlns:p14="http://schemas.microsoft.com/office/powerpoint/2010/main" val="29554023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B46185-30EF-4A28-367D-8D7D10B58040}"/>
            </a:ext>
          </a:extLst>
        </p:cNvPr>
        <p:cNvGrpSpPr/>
        <p:nvPr/>
      </p:nvGrpSpPr>
      <p:grpSpPr>
        <a:xfrm>
          <a:off x="0" y="0"/>
          <a:ext cx="0" cy="0"/>
          <a:chOff x="0" y="0"/>
          <a:chExt cx="0" cy="0"/>
        </a:xfrm>
      </p:grpSpPr>
      <p:grpSp>
        <p:nvGrpSpPr>
          <p:cNvPr id="25" name="Group 24">
            <a:extLst>
              <a:ext uri="{FF2B5EF4-FFF2-40B4-BE49-F238E27FC236}">
                <a16:creationId xmlns:a16="http://schemas.microsoft.com/office/drawing/2014/main" id="{F6F9E111-09FD-9B48-C235-0841857A1E14}"/>
              </a:ext>
            </a:extLst>
          </p:cNvPr>
          <p:cNvGrpSpPr/>
          <p:nvPr/>
        </p:nvGrpSpPr>
        <p:grpSpPr>
          <a:xfrm>
            <a:off x="138000" y="144262"/>
            <a:ext cx="11916000" cy="5832000"/>
            <a:chOff x="437808" y="528775"/>
            <a:chExt cx="11316384" cy="5839791"/>
          </a:xfrm>
        </p:grpSpPr>
        <p:grpSp>
          <p:nvGrpSpPr>
            <p:cNvPr id="26" name="Group 25">
              <a:extLst>
                <a:ext uri="{FF2B5EF4-FFF2-40B4-BE49-F238E27FC236}">
                  <a16:creationId xmlns:a16="http://schemas.microsoft.com/office/drawing/2014/main" id="{3B23207B-A6AA-8603-76FE-0F842C1F8637}"/>
                </a:ext>
              </a:extLst>
            </p:cNvPr>
            <p:cNvGrpSpPr/>
            <p:nvPr/>
          </p:nvGrpSpPr>
          <p:grpSpPr>
            <a:xfrm>
              <a:off x="437808" y="554881"/>
              <a:ext cx="11316384" cy="5813685"/>
              <a:chOff x="437808" y="554881"/>
              <a:chExt cx="11316384" cy="5813685"/>
            </a:xfrm>
          </p:grpSpPr>
          <p:sp>
            <p:nvSpPr>
              <p:cNvPr id="28" name="Parallelogram 27">
                <a:extLst>
                  <a:ext uri="{FF2B5EF4-FFF2-40B4-BE49-F238E27FC236}">
                    <a16:creationId xmlns:a16="http://schemas.microsoft.com/office/drawing/2014/main" id="{9BA96AC0-5608-5B9D-C6C0-8A068EB9FA64}"/>
                  </a:ext>
                </a:extLst>
              </p:cNvPr>
              <p:cNvSpPr/>
              <p:nvPr/>
            </p:nvSpPr>
            <p:spPr>
              <a:xfrm flipV="1">
                <a:off x="984592" y="6055728"/>
                <a:ext cx="10769600" cy="312838"/>
              </a:xfrm>
              <a:prstGeom prst="parallelogram">
                <a:avLst>
                  <a:gd name="adj" fmla="val 104813"/>
                </a:avLst>
              </a:prstGeom>
              <a:solidFill>
                <a:srgbClr val="0046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6AA016-52B6-D742-D24B-AACEB0AF9E43}"/>
                  </a:ext>
                </a:extLst>
              </p:cNvPr>
              <p:cNvSpPr txBox="1"/>
              <p:nvPr/>
            </p:nvSpPr>
            <p:spPr>
              <a:xfrm>
                <a:off x="437808" y="554881"/>
                <a:ext cx="11001294" cy="5722715"/>
              </a:xfrm>
              <a:prstGeom prst="rect">
                <a:avLst/>
              </a:prstGeom>
              <a:solidFill>
                <a:schemeClr val="bg1"/>
              </a:solidFill>
              <a:ln>
                <a:solidFill>
                  <a:schemeClr val="accent1"/>
                </a:solidFill>
              </a:ln>
            </p:spPr>
            <p:txBody>
              <a:bodyPr wrap="square" rtlCol="0">
                <a:spAutoFit/>
              </a:bodyPr>
              <a:lstStyle/>
              <a:p>
                <a:endParaRPr lang="en-US" dirty="0"/>
              </a:p>
            </p:txBody>
          </p:sp>
        </p:grpSp>
        <p:sp>
          <p:nvSpPr>
            <p:cNvPr id="27" name="Arrow: Pentagon 26">
              <a:extLst>
                <a:ext uri="{FF2B5EF4-FFF2-40B4-BE49-F238E27FC236}">
                  <a16:creationId xmlns:a16="http://schemas.microsoft.com/office/drawing/2014/main" id="{83C03220-2F6C-380F-8463-0E7E0949F768}"/>
                </a:ext>
              </a:extLst>
            </p:cNvPr>
            <p:cNvSpPr/>
            <p:nvPr/>
          </p:nvSpPr>
          <p:spPr>
            <a:xfrm rot="5400000" flipV="1">
              <a:off x="190130" y="776453"/>
              <a:ext cx="636667" cy="141312"/>
            </a:xfrm>
            <a:prstGeom prst="homePlate">
              <a:avLst>
                <a:gd name="adj" fmla="val 46855"/>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6" descr="Image result for Pension">
            <a:extLst>
              <a:ext uri="{FF2B5EF4-FFF2-40B4-BE49-F238E27FC236}">
                <a16:creationId xmlns:a16="http://schemas.microsoft.com/office/drawing/2014/main" id="{7C41F9FF-FDE6-1D84-7CA1-5BD13449AE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7938" y="2962081"/>
            <a:ext cx="3304498" cy="233908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A8C52EB-695B-99D0-032C-39CBCCCE91F3}"/>
              </a:ext>
            </a:extLst>
          </p:cNvPr>
          <p:cNvSpPr txBox="1"/>
          <p:nvPr/>
        </p:nvSpPr>
        <p:spPr>
          <a:xfrm>
            <a:off x="275381" y="210521"/>
            <a:ext cx="8937035" cy="1015663"/>
          </a:xfrm>
          <a:prstGeom prst="rect">
            <a:avLst/>
          </a:prstGeom>
          <a:noFill/>
        </p:spPr>
        <p:txBody>
          <a:bodyPr wrap="square">
            <a:spAutoFit/>
          </a:bodyPr>
          <a:lstStyle/>
          <a:p>
            <a:pPr algn="l"/>
            <a:r>
              <a:rPr lang="en-US" sz="2000" b="1" dirty="0">
                <a:solidFill>
                  <a:schemeClr val="accent1">
                    <a:lumMod val="75000"/>
                  </a:schemeClr>
                </a:solidFill>
                <a:latin typeface="Georgia" panose="02040502050405020303" pitchFamily="18" charset="0"/>
              </a:rPr>
              <a:t>NATIONAL PENSION COMMISSION (PENCOM) RATTLES ERRING EMPLOYERS, RECOVERS N25.45BN, SAVES RETIREES FROM OLD AGE POVERTY</a:t>
            </a:r>
            <a:r>
              <a:rPr lang="en-US" sz="2000" b="1" i="0" dirty="0">
                <a:solidFill>
                  <a:schemeClr val="accent1">
                    <a:lumMod val="75000"/>
                  </a:schemeClr>
                </a:solidFill>
                <a:effectLst/>
                <a:latin typeface="Georgia" panose="02040502050405020303" pitchFamily="18" charset="0"/>
              </a:rPr>
              <a:t>.</a:t>
            </a:r>
          </a:p>
        </p:txBody>
      </p:sp>
      <p:sp>
        <p:nvSpPr>
          <p:cNvPr id="7" name="TextBox 6">
            <a:extLst>
              <a:ext uri="{FF2B5EF4-FFF2-40B4-BE49-F238E27FC236}">
                <a16:creationId xmlns:a16="http://schemas.microsoft.com/office/drawing/2014/main" id="{CFF080A6-7324-3C2B-4EE8-AA9F6A954878}"/>
              </a:ext>
            </a:extLst>
          </p:cNvPr>
          <p:cNvSpPr txBox="1"/>
          <p:nvPr/>
        </p:nvSpPr>
        <p:spPr>
          <a:xfrm>
            <a:off x="4437938" y="1446497"/>
            <a:ext cx="3208230" cy="1569660"/>
          </a:xfrm>
          <a:prstGeom prst="rect">
            <a:avLst/>
          </a:prstGeom>
          <a:noFill/>
        </p:spPr>
        <p:txBody>
          <a:bodyPr wrap="square">
            <a:spAutoFit/>
          </a:bodyPr>
          <a:lstStyle/>
          <a:p>
            <a:pPr algn="just"/>
            <a:r>
              <a:rPr lang="en-US" sz="1200" b="0" i="0" dirty="0">
                <a:solidFill>
                  <a:srgbClr val="252324"/>
                </a:solidFill>
                <a:effectLst/>
                <a:latin typeface="Georgia" panose="02040502050405020303" pitchFamily="18" charset="0"/>
              </a:rPr>
              <a:t>The pension industry regulator maintained that from the commencement of the recovery exercise in June 2012 to 31 December 2023, a total sum of N25,447,085,186.71 comprising of principal contributions N12,929,415,445.52 and</a:t>
            </a:r>
          </a:p>
          <a:p>
            <a:pPr algn="just"/>
            <a:r>
              <a:rPr lang="en-US" sz="1200" b="0" i="0" dirty="0">
                <a:solidFill>
                  <a:srgbClr val="252324"/>
                </a:solidFill>
                <a:effectLst/>
                <a:latin typeface="Georgia" panose="02040502050405020303" pitchFamily="18" charset="0"/>
              </a:rPr>
              <a:t>penalties N12,517,669,741.19 was recovered from defaulting employers.</a:t>
            </a:r>
          </a:p>
        </p:txBody>
      </p:sp>
      <p:sp>
        <p:nvSpPr>
          <p:cNvPr id="8" name="TextBox 7">
            <a:extLst>
              <a:ext uri="{FF2B5EF4-FFF2-40B4-BE49-F238E27FC236}">
                <a16:creationId xmlns:a16="http://schemas.microsoft.com/office/drawing/2014/main" id="{569A157C-89AB-0910-DE47-ED4F7CE0860A}"/>
              </a:ext>
            </a:extLst>
          </p:cNvPr>
          <p:cNvSpPr txBox="1"/>
          <p:nvPr/>
        </p:nvSpPr>
        <p:spPr>
          <a:xfrm>
            <a:off x="387649" y="1446497"/>
            <a:ext cx="3964036" cy="4524315"/>
          </a:xfrm>
          <a:prstGeom prst="rect">
            <a:avLst/>
          </a:prstGeom>
          <a:noFill/>
        </p:spPr>
        <p:txBody>
          <a:bodyPr wrap="square">
            <a:spAutoFit/>
          </a:bodyPr>
          <a:lstStyle/>
          <a:p>
            <a:pPr algn="just"/>
            <a:r>
              <a:rPr lang="en-US" sz="1200" b="0" i="0" dirty="0">
                <a:solidFill>
                  <a:srgbClr val="252324"/>
                </a:solidFill>
                <a:effectLst/>
                <a:latin typeface="Georgia" panose="02040502050405020303" pitchFamily="18" charset="0"/>
              </a:rPr>
              <a:t>The National Pension Commission (</a:t>
            </a:r>
            <a:r>
              <a:rPr lang="en-US" sz="1200" b="0" i="0" dirty="0" err="1">
                <a:solidFill>
                  <a:srgbClr val="252324"/>
                </a:solidFill>
                <a:effectLst/>
                <a:latin typeface="Georgia" panose="02040502050405020303" pitchFamily="18" charset="0"/>
              </a:rPr>
              <a:t>PenCom</a:t>
            </a:r>
            <a:r>
              <a:rPr lang="en-US" sz="1200" b="0" i="0" dirty="0">
                <a:solidFill>
                  <a:srgbClr val="252324"/>
                </a:solidFill>
                <a:effectLst/>
                <a:latin typeface="Georgia" panose="02040502050405020303" pitchFamily="18" charset="0"/>
              </a:rPr>
              <a:t>) said it has recovered N12.45 billion from employers that failed to contribute towards their employees retirement.</a:t>
            </a:r>
          </a:p>
          <a:p>
            <a:pPr algn="just"/>
            <a:endParaRPr lang="en-US" sz="1200" b="0" i="0" dirty="0">
              <a:solidFill>
                <a:srgbClr val="252324"/>
              </a:solidFill>
              <a:effectLst/>
              <a:latin typeface="Georgia" panose="02040502050405020303" pitchFamily="18" charset="0"/>
            </a:endParaRPr>
          </a:p>
          <a:p>
            <a:pPr algn="just"/>
            <a:r>
              <a:rPr lang="en-US" sz="1200" b="0" i="0" dirty="0">
                <a:solidFill>
                  <a:srgbClr val="252324"/>
                </a:solidFill>
                <a:effectLst/>
                <a:latin typeface="Georgia" panose="02040502050405020303" pitchFamily="18" charset="0"/>
              </a:rPr>
              <a:t>The recovery would indeed help in wealth creation for the workers, thereby securing them against old age poverty in retirement.</a:t>
            </a:r>
          </a:p>
          <a:p>
            <a:pPr algn="just"/>
            <a:endParaRPr lang="en-US" sz="1200" b="0" i="0" dirty="0">
              <a:solidFill>
                <a:srgbClr val="252324"/>
              </a:solidFill>
              <a:effectLst/>
              <a:latin typeface="Georgia" panose="02040502050405020303" pitchFamily="18" charset="0"/>
            </a:endParaRPr>
          </a:p>
          <a:p>
            <a:pPr algn="just"/>
            <a:r>
              <a:rPr lang="en-US" sz="1200" b="0" i="0" dirty="0" err="1">
                <a:solidFill>
                  <a:srgbClr val="252324"/>
                </a:solidFill>
                <a:effectLst/>
                <a:latin typeface="Georgia" panose="02040502050405020303" pitchFamily="18" charset="0"/>
              </a:rPr>
              <a:t>PenCom</a:t>
            </a:r>
            <a:r>
              <a:rPr lang="en-US" sz="1200" b="0" i="0" dirty="0">
                <a:solidFill>
                  <a:srgbClr val="252324"/>
                </a:solidFill>
                <a:effectLst/>
                <a:latin typeface="Georgia" panose="02040502050405020303" pitchFamily="18" charset="0"/>
              </a:rPr>
              <a:t> in its 4th quarter 2024 report, said it has maintained the services of Recovery Agents (RAs) for the recovery of unremitted pension contributions and penalties from defaulting employers.</a:t>
            </a:r>
          </a:p>
          <a:p>
            <a:pPr algn="just"/>
            <a:endParaRPr lang="en-US" sz="1200" b="0" i="0" dirty="0">
              <a:solidFill>
                <a:srgbClr val="252324"/>
              </a:solidFill>
              <a:effectLst/>
              <a:latin typeface="Georgia" panose="02040502050405020303" pitchFamily="18" charset="0"/>
            </a:endParaRPr>
          </a:p>
          <a:p>
            <a:pPr algn="just"/>
            <a:r>
              <a:rPr lang="en-US" sz="1200" b="0" i="0" dirty="0">
                <a:solidFill>
                  <a:srgbClr val="252324"/>
                </a:solidFill>
                <a:effectLst/>
                <a:latin typeface="Georgia" panose="02040502050405020303" pitchFamily="18" charset="0"/>
              </a:rPr>
              <a:t>It submitted that during the</a:t>
            </a:r>
          </a:p>
          <a:p>
            <a:pPr algn="just"/>
            <a:r>
              <a:rPr lang="en-US" sz="1200" b="0" i="0" dirty="0">
                <a:solidFill>
                  <a:srgbClr val="252324"/>
                </a:solidFill>
                <a:effectLst/>
                <a:latin typeface="Georgia" panose="02040502050405020303" pitchFamily="18" charset="0"/>
              </a:rPr>
              <a:t>quarter, the sum of N319,468,587.45 comprising principal contributions N128,176,029.95 and penalties N191,292,557.50 was recovered from 32 defaulting employers.</a:t>
            </a:r>
          </a:p>
          <a:p>
            <a:pPr algn="just"/>
            <a:endParaRPr lang="en-US" sz="1200" b="0" i="0" dirty="0">
              <a:solidFill>
                <a:srgbClr val="252324"/>
              </a:solidFill>
              <a:effectLst/>
              <a:latin typeface="Georgia" panose="02040502050405020303" pitchFamily="18" charset="0"/>
            </a:endParaRPr>
          </a:p>
          <a:p>
            <a:pPr algn="just"/>
            <a:r>
              <a:rPr lang="en-US" sz="1200" b="0" i="0" dirty="0">
                <a:solidFill>
                  <a:srgbClr val="252324"/>
                </a:solidFill>
                <a:effectLst/>
                <a:latin typeface="Georgia" panose="02040502050405020303" pitchFamily="18" charset="0"/>
              </a:rPr>
              <a:t>It noted that meanwhile, the Commission Secretariat/Legal Advisory Services Department had been requested to take legal action against 4 defaulting employers.</a:t>
            </a:r>
          </a:p>
          <a:p>
            <a:pPr algn="just"/>
            <a:endParaRPr lang="en-US" sz="1200" b="0" i="0" dirty="0">
              <a:solidFill>
                <a:srgbClr val="252324"/>
              </a:solidFill>
              <a:effectLst/>
              <a:latin typeface="Georgia" panose="02040502050405020303" pitchFamily="18" charset="0"/>
            </a:endParaRPr>
          </a:p>
        </p:txBody>
      </p:sp>
      <p:pic>
        <p:nvPicPr>
          <p:cNvPr id="2" name="Picture 1">
            <a:extLst>
              <a:ext uri="{FF2B5EF4-FFF2-40B4-BE49-F238E27FC236}">
                <a16:creationId xmlns:a16="http://schemas.microsoft.com/office/drawing/2014/main" id="{C9F3912E-0372-78E8-F851-7E1BC449276A}"/>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2211" t="7585" r="19593" b="13455"/>
          <a:stretch/>
        </p:blipFill>
        <p:spPr>
          <a:xfrm>
            <a:off x="7866802" y="1900596"/>
            <a:ext cx="3738866" cy="3066149"/>
          </a:xfrm>
          <a:prstGeom prst="rect">
            <a:avLst/>
          </a:prstGeom>
        </p:spPr>
      </p:pic>
      <p:grpSp>
        <p:nvGrpSpPr>
          <p:cNvPr id="9" name="Group 8">
            <a:extLst>
              <a:ext uri="{FF2B5EF4-FFF2-40B4-BE49-F238E27FC236}">
                <a16:creationId xmlns:a16="http://schemas.microsoft.com/office/drawing/2014/main" id="{CEEAE48C-7ED9-A1E0-95B3-DBBFC0FCFD57}"/>
              </a:ext>
            </a:extLst>
          </p:cNvPr>
          <p:cNvGrpSpPr/>
          <p:nvPr/>
        </p:nvGrpSpPr>
        <p:grpSpPr>
          <a:xfrm>
            <a:off x="4492934" y="6560210"/>
            <a:ext cx="7603816" cy="297790"/>
            <a:chOff x="-47316" y="10223500"/>
            <a:chExt cx="7603816" cy="297790"/>
          </a:xfrm>
        </p:grpSpPr>
        <p:grpSp>
          <p:nvGrpSpPr>
            <p:cNvPr id="10" name="Group 9">
              <a:extLst>
                <a:ext uri="{FF2B5EF4-FFF2-40B4-BE49-F238E27FC236}">
                  <a16:creationId xmlns:a16="http://schemas.microsoft.com/office/drawing/2014/main" id="{CAF67E04-7141-96FA-08FC-AF250246522B}"/>
                </a:ext>
              </a:extLst>
            </p:cNvPr>
            <p:cNvGrpSpPr/>
            <p:nvPr/>
          </p:nvGrpSpPr>
          <p:grpSpPr>
            <a:xfrm>
              <a:off x="273050" y="10223500"/>
              <a:ext cx="7283450" cy="226108"/>
              <a:chOff x="273050" y="10223500"/>
              <a:chExt cx="7283450" cy="226108"/>
            </a:xfrm>
          </p:grpSpPr>
          <p:grpSp>
            <p:nvGrpSpPr>
              <p:cNvPr id="12" name="Group 11">
                <a:extLst>
                  <a:ext uri="{FF2B5EF4-FFF2-40B4-BE49-F238E27FC236}">
                    <a16:creationId xmlns:a16="http://schemas.microsoft.com/office/drawing/2014/main" id="{812EDA78-3750-6A73-5D47-07CE358BFC1F}"/>
                  </a:ext>
                </a:extLst>
              </p:cNvPr>
              <p:cNvGrpSpPr/>
              <p:nvPr/>
            </p:nvGrpSpPr>
            <p:grpSpPr>
              <a:xfrm>
                <a:off x="5148087" y="10294886"/>
                <a:ext cx="2265512" cy="154722"/>
                <a:chOff x="4538488" y="10142486"/>
                <a:chExt cx="2265512" cy="154722"/>
              </a:xfrm>
            </p:grpSpPr>
            <p:grpSp>
              <p:nvGrpSpPr>
                <p:cNvPr id="14" name="Group 14">
                  <a:extLst>
                    <a:ext uri="{FF2B5EF4-FFF2-40B4-BE49-F238E27FC236}">
                      <a16:creationId xmlns:a16="http://schemas.microsoft.com/office/drawing/2014/main" id="{7FE06F7A-EFF0-85E1-FAEE-F31391B22E7C}"/>
                    </a:ext>
                  </a:extLst>
                </p:cNvPr>
                <p:cNvGrpSpPr/>
                <p:nvPr/>
              </p:nvGrpSpPr>
              <p:grpSpPr>
                <a:xfrm>
                  <a:off x="6689100" y="10169157"/>
                  <a:ext cx="114900" cy="114900"/>
                  <a:chOff x="0" y="0"/>
                  <a:chExt cx="812800" cy="812800"/>
                </a:xfrm>
              </p:grpSpPr>
              <p:sp>
                <p:nvSpPr>
                  <p:cNvPr id="16" name="Freeform 15">
                    <a:extLst>
                      <a:ext uri="{FF2B5EF4-FFF2-40B4-BE49-F238E27FC236}">
                        <a16:creationId xmlns:a16="http://schemas.microsoft.com/office/drawing/2014/main" id="{771BAA19-CBCA-5FF5-61D6-1A9AE43D7BDD}"/>
                      </a:ext>
                    </a:extLst>
                  </p:cNvPr>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chemeClr val="accent1">
                      <a:lumMod val="75000"/>
                    </a:schemeClr>
                  </a:solidFill>
                </p:spPr>
                <p:txBody>
                  <a:bodyPr/>
                  <a:lstStyle/>
                  <a:p>
                    <a:endParaRPr lang="en-NG"/>
                  </a:p>
                </p:txBody>
              </p:sp>
              <p:sp>
                <p:nvSpPr>
                  <p:cNvPr id="17" name="TextBox 16">
                    <a:extLst>
                      <a:ext uri="{FF2B5EF4-FFF2-40B4-BE49-F238E27FC236}">
                        <a16:creationId xmlns:a16="http://schemas.microsoft.com/office/drawing/2014/main" id="{DA017D77-5B2A-2B56-8B2E-128F603263CA}"/>
                      </a:ext>
                    </a:extLst>
                  </p:cNvPr>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sp>
              <p:nvSpPr>
                <p:cNvPr id="15" name="TextBox 33">
                  <a:extLst>
                    <a:ext uri="{FF2B5EF4-FFF2-40B4-BE49-F238E27FC236}">
                      <a16:creationId xmlns:a16="http://schemas.microsoft.com/office/drawing/2014/main" id="{3368802F-955D-35FD-62A8-5FDF41A126AA}"/>
                    </a:ext>
                  </a:extLst>
                </p:cNvPr>
                <p:cNvSpPr txBox="1"/>
                <p:nvPr/>
              </p:nvSpPr>
              <p:spPr>
                <a:xfrm>
                  <a:off x="4538488" y="10142486"/>
                  <a:ext cx="2024322" cy="154722"/>
                </a:xfrm>
                <a:prstGeom prst="rect">
                  <a:avLst/>
                </a:prstGeom>
              </p:spPr>
              <p:txBody>
                <a:bodyPr lIns="0" tIns="0" rIns="0" bIns="0" rtlCol="0" anchor="t">
                  <a:spAutoFit/>
                </a:bodyPr>
                <a:lstStyle/>
                <a:p>
                  <a:pPr algn="r">
                    <a:lnSpc>
                      <a:spcPts val="1299"/>
                    </a:lnSpc>
                  </a:pPr>
                  <a:r>
                    <a:rPr lang="en-US" sz="999" dirty="0">
                      <a:solidFill>
                        <a:srgbClr val="000000"/>
                      </a:solidFill>
                      <a:latin typeface="Georgia" panose="02040502050405020303" pitchFamily="18" charset="0"/>
                    </a:rPr>
                    <a:t>Volume 2024 – May Edition </a:t>
                  </a:r>
                </a:p>
              </p:txBody>
            </p:sp>
          </p:grpSp>
          <p:cxnSp>
            <p:nvCxnSpPr>
              <p:cNvPr id="13" name="Straight Connector 12">
                <a:extLst>
                  <a:ext uri="{FF2B5EF4-FFF2-40B4-BE49-F238E27FC236}">
                    <a16:creationId xmlns:a16="http://schemas.microsoft.com/office/drawing/2014/main" id="{2B2BB3D8-258D-31EB-1706-228B4D41F69A}"/>
                  </a:ext>
                </a:extLst>
              </p:cNvPr>
              <p:cNvCxnSpPr/>
              <p:nvPr/>
            </p:nvCxnSpPr>
            <p:spPr>
              <a:xfrm>
                <a:off x="273050" y="10223500"/>
                <a:ext cx="7283450" cy="0"/>
              </a:xfrm>
              <a:prstGeom prst="line">
                <a:avLst/>
              </a:prstGeom>
            </p:spPr>
            <p:style>
              <a:lnRef idx="2">
                <a:schemeClr val="dk1"/>
              </a:lnRef>
              <a:fillRef idx="0">
                <a:schemeClr val="dk1"/>
              </a:fillRef>
              <a:effectRef idx="1">
                <a:schemeClr val="dk1"/>
              </a:effectRef>
              <a:fontRef idx="minor">
                <a:schemeClr val="tx1"/>
              </a:fontRef>
            </p:style>
          </p:cxnSp>
        </p:grpSp>
        <p:sp>
          <p:nvSpPr>
            <p:cNvPr id="11" name="TextBox 10">
              <a:extLst>
                <a:ext uri="{FF2B5EF4-FFF2-40B4-BE49-F238E27FC236}">
                  <a16:creationId xmlns:a16="http://schemas.microsoft.com/office/drawing/2014/main" id="{71D8803A-EB9B-B00D-0F01-EAB14A1DCAD7}"/>
                </a:ext>
              </a:extLst>
            </p:cNvPr>
            <p:cNvSpPr txBox="1"/>
            <p:nvPr/>
          </p:nvSpPr>
          <p:spPr>
            <a:xfrm>
              <a:off x="-47316" y="10275069"/>
              <a:ext cx="3733800" cy="246221"/>
            </a:xfrm>
            <a:prstGeom prst="rect">
              <a:avLst/>
            </a:prstGeom>
            <a:noFill/>
          </p:spPr>
          <p:txBody>
            <a:bodyPr wrap="square" rtlCol="0">
              <a:spAutoFit/>
            </a:bodyPr>
            <a:lstStyle/>
            <a:p>
              <a:r>
                <a:rPr lang="en-US" sz="1000" i="1" dirty="0">
                  <a:latin typeface="Georgia" panose="02040502050405020303" pitchFamily="18" charset="0"/>
                </a:rPr>
                <a:t>A monthly publication of FSIB</a:t>
              </a:r>
              <a:endParaRPr lang="en-NG" sz="1000" i="1" dirty="0">
                <a:latin typeface="Georgia" panose="02040502050405020303" pitchFamily="18" charset="0"/>
              </a:endParaRPr>
            </a:p>
          </p:txBody>
        </p:sp>
      </p:grpSp>
      <p:pic>
        <p:nvPicPr>
          <p:cNvPr id="30" name="Picture 29">
            <a:extLst>
              <a:ext uri="{FF2B5EF4-FFF2-40B4-BE49-F238E27FC236}">
                <a16:creationId xmlns:a16="http://schemas.microsoft.com/office/drawing/2014/main" id="{8DA6AEDF-8B5A-8AD1-D21C-D46569E2B5BF}"/>
              </a:ext>
            </a:extLst>
          </p:cNvPr>
          <p:cNvPicPr>
            <a:picLocks noChangeAspect="1"/>
          </p:cNvPicPr>
          <p:nvPr/>
        </p:nvPicPr>
        <p:blipFill rotWithShape="1">
          <a:blip r:embed="rId4">
            <a:extLst>
              <a:ext uri="{28A0092B-C50C-407E-A947-70E740481C1C}">
                <a14:useLocalDpi xmlns:a14="http://schemas.microsoft.com/office/drawing/2010/main" val="0"/>
              </a:ext>
            </a:extLst>
          </a:blip>
          <a:srcRect l="6637" t="39903" r="5114" b="34047"/>
          <a:stretch/>
        </p:blipFill>
        <p:spPr>
          <a:xfrm>
            <a:off x="9880193" y="297789"/>
            <a:ext cx="1844078" cy="544361"/>
          </a:xfrm>
          <a:prstGeom prst="rect">
            <a:avLst/>
          </a:prstGeom>
        </p:spPr>
      </p:pic>
    </p:spTree>
    <p:extLst>
      <p:ext uri="{BB962C8B-B14F-4D97-AF65-F5344CB8AC3E}">
        <p14:creationId xmlns:p14="http://schemas.microsoft.com/office/powerpoint/2010/main" val="1635722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B72718-999E-03D3-C362-2A14F93F1FC1}"/>
            </a:ext>
          </a:extLst>
        </p:cNvPr>
        <p:cNvGrpSpPr/>
        <p:nvPr/>
      </p:nvGrpSpPr>
      <p:grpSpPr>
        <a:xfrm>
          <a:off x="0" y="0"/>
          <a:ext cx="0" cy="0"/>
          <a:chOff x="0" y="0"/>
          <a:chExt cx="0" cy="0"/>
        </a:xfrm>
      </p:grpSpPr>
      <p:grpSp>
        <p:nvGrpSpPr>
          <p:cNvPr id="17" name="Group 16">
            <a:extLst>
              <a:ext uri="{FF2B5EF4-FFF2-40B4-BE49-F238E27FC236}">
                <a16:creationId xmlns:a16="http://schemas.microsoft.com/office/drawing/2014/main" id="{8F93294C-A94E-576B-0E41-4FCC7A87A4E0}"/>
              </a:ext>
            </a:extLst>
          </p:cNvPr>
          <p:cNvGrpSpPr/>
          <p:nvPr/>
        </p:nvGrpSpPr>
        <p:grpSpPr>
          <a:xfrm>
            <a:off x="176100" y="173965"/>
            <a:ext cx="11916000" cy="5832000"/>
            <a:chOff x="437808" y="528775"/>
            <a:chExt cx="11316384" cy="5839791"/>
          </a:xfrm>
        </p:grpSpPr>
        <p:grpSp>
          <p:nvGrpSpPr>
            <p:cNvPr id="18" name="Group 17">
              <a:extLst>
                <a:ext uri="{FF2B5EF4-FFF2-40B4-BE49-F238E27FC236}">
                  <a16:creationId xmlns:a16="http://schemas.microsoft.com/office/drawing/2014/main" id="{10F6539A-D038-D889-4632-752BB2ECFC08}"/>
                </a:ext>
              </a:extLst>
            </p:cNvPr>
            <p:cNvGrpSpPr/>
            <p:nvPr/>
          </p:nvGrpSpPr>
          <p:grpSpPr>
            <a:xfrm>
              <a:off x="437808" y="554881"/>
              <a:ext cx="11316384" cy="5813685"/>
              <a:chOff x="437808" y="554881"/>
              <a:chExt cx="11316384" cy="5813685"/>
            </a:xfrm>
          </p:grpSpPr>
          <p:sp>
            <p:nvSpPr>
              <p:cNvPr id="20" name="Parallelogram 19">
                <a:extLst>
                  <a:ext uri="{FF2B5EF4-FFF2-40B4-BE49-F238E27FC236}">
                    <a16:creationId xmlns:a16="http://schemas.microsoft.com/office/drawing/2014/main" id="{0D396CDF-DB65-EF4E-F5B0-70A3C97603C8}"/>
                  </a:ext>
                </a:extLst>
              </p:cNvPr>
              <p:cNvSpPr/>
              <p:nvPr/>
            </p:nvSpPr>
            <p:spPr>
              <a:xfrm flipV="1">
                <a:off x="984592" y="6055728"/>
                <a:ext cx="10769600" cy="312838"/>
              </a:xfrm>
              <a:prstGeom prst="parallelogram">
                <a:avLst>
                  <a:gd name="adj" fmla="val 104813"/>
                </a:avLst>
              </a:prstGeom>
              <a:solidFill>
                <a:srgbClr val="0046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E2042CC-4511-6BA7-3F0F-8F947D98A386}"/>
                  </a:ext>
                </a:extLst>
              </p:cNvPr>
              <p:cNvSpPr txBox="1"/>
              <p:nvPr/>
            </p:nvSpPr>
            <p:spPr>
              <a:xfrm>
                <a:off x="437808" y="554881"/>
                <a:ext cx="11001294" cy="5722715"/>
              </a:xfrm>
              <a:prstGeom prst="rect">
                <a:avLst/>
              </a:prstGeom>
              <a:solidFill>
                <a:schemeClr val="bg1"/>
              </a:solidFill>
              <a:ln>
                <a:solidFill>
                  <a:schemeClr val="accent1"/>
                </a:solidFill>
              </a:ln>
            </p:spPr>
            <p:txBody>
              <a:bodyPr wrap="square" rtlCol="0">
                <a:spAutoFit/>
              </a:bodyPr>
              <a:lstStyle/>
              <a:p>
                <a:endParaRPr lang="en-US" dirty="0"/>
              </a:p>
            </p:txBody>
          </p:sp>
        </p:grpSp>
        <p:sp>
          <p:nvSpPr>
            <p:cNvPr id="19" name="Arrow: Pentagon 18">
              <a:extLst>
                <a:ext uri="{FF2B5EF4-FFF2-40B4-BE49-F238E27FC236}">
                  <a16:creationId xmlns:a16="http://schemas.microsoft.com/office/drawing/2014/main" id="{0C3DE8CE-8063-E40C-BA31-C88979EC66D8}"/>
                </a:ext>
              </a:extLst>
            </p:cNvPr>
            <p:cNvSpPr/>
            <p:nvPr/>
          </p:nvSpPr>
          <p:spPr>
            <a:xfrm rot="5400000" flipV="1">
              <a:off x="190130" y="776453"/>
              <a:ext cx="636667" cy="141312"/>
            </a:xfrm>
            <a:prstGeom prst="homePlate">
              <a:avLst>
                <a:gd name="adj" fmla="val 46855"/>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2" name="Picture 21">
            <a:extLst>
              <a:ext uri="{FF2B5EF4-FFF2-40B4-BE49-F238E27FC236}">
                <a16:creationId xmlns:a16="http://schemas.microsoft.com/office/drawing/2014/main" id="{9A7AE865-2948-5892-B7CE-C8F45BAD8D96}"/>
              </a:ext>
            </a:extLst>
          </p:cNvPr>
          <p:cNvPicPr>
            <a:picLocks noChangeAspect="1"/>
          </p:cNvPicPr>
          <p:nvPr/>
        </p:nvPicPr>
        <p:blipFill rotWithShape="1">
          <a:blip r:embed="rId2">
            <a:extLst>
              <a:ext uri="{28A0092B-C50C-407E-A947-70E740481C1C}">
                <a14:useLocalDpi xmlns:a14="http://schemas.microsoft.com/office/drawing/2010/main" val="0"/>
              </a:ext>
            </a:extLst>
          </a:blip>
          <a:srcRect t="4775" r="25537" b="14745"/>
          <a:stretch/>
        </p:blipFill>
        <p:spPr>
          <a:xfrm>
            <a:off x="7235236" y="1294563"/>
            <a:ext cx="3910054" cy="3779858"/>
          </a:xfrm>
          <a:prstGeom prst="rect">
            <a:avLst/>
          </a:prstGeom>
        </p:spPr>
      </p:pic>
      <p:sp>
        <p:nvSpPr>
          <p:cNvPr id="14" name="TextBox 13">
            <a:extLst>
              <a:ext uri="{FF2B5EF4-FFF2-40B4-BE49-F238E27FC236}">
                <a16:creationId xmlns:a16="http://schemas.microsoft.com/office/drawing/2014/main" id="{16505B8D-E53A-A89E-ADD1-0C5E3785F23E}"/>
              </a:ext>
            </a:extLst>
          </p:cNvPr>
          <p:cNvSpPr txBox="1"/>
          <p:nvPr/>
        </p:nvSpPr>
        <p:spPr>
          <a:xfrm>
            <a:off x="307756" y="157181"/>
            <a:ext cx="8774850" cy="1015663"/>
          </a:xfrm>
          <a:prstGeom prst="rect">
            <a:avLst/>
          </a:prstGeom>
          <a:noFill/>
        </p:spPr>
        <p:txBody>
          <a:bodyPr wrap="square">
            <a:spAutoFit/>
          </a:bodyPr>
          <a:lstStyle/>
          <a:p>
            <a:pPr algn="l"/>
            <a:r>
              <a:rPr lang="en-US" sz="2000" b="1" i="0" dirty="0">
                <a:solidFill>
                  <a:schemeClr val="accent1">
                    <a:lumMod val="75000"/>
                  </a:schemeClr>
                </a:solidFill>
                <a:effectLst/>
                <a:latin typeface="Georgia" panose="02040502050405020303" pitchFamily="18" charset="0"/>
              </a:rPr>
              <a:t>THE NATIONAL PENSION COMMISSION (PENCOM) DRAGS 61 EMPLOYERS TO COURT, RECOVERS N13.69BN UNPAID PENSION CONTRIBUTIONS.</a:t>
            </a:r>
          </a:p>
        </p:txBody>
      </p:sp>
      <p:sp>
        <p:nvSpPr>
          <p:cNvPr id="15" name="TextBox 14">
            <a:extLst>
              <a:ext uri="{FF2B5EF4-FFF2-40B4-BE49-F238E27FC236}">
                <a16:creationId xmlns:a16="http://schemas.microsoft.com/office/drawing/2014/main" id="{DDB356AB-BC4F-42B5-4E43-10EF64B85B6D}"/>
              </a:ext>
            </a:extLst>
          </p:cNvPr>
          <p:cNvSpPr txBox="1"/>
          <p:nvPr/>
        </p:nvSpPr>
        <p:spPr>
          <a:xfrm>
            <a:off x="369169" y="1307270"/>
            <a:ext cx="3477333" cy="3970318"/>
          </a:xfrm>
          <a:prstGeom prst="rect">
            <a:avLst/>
          </a:prstGeom>
          <a:noFill/>
        </p:spPr>
        <p:txBody>
          <a:bodyPr wrap="square">
            <a:spAutoFit/>
          </a:bodyPr>
          <a:lstStyle/>
          <a:p>
            <a:pPr algn="just"/>
            <a:r>
              <a:rPr lang="en-US" sz="1200" dirty="0">
                <a:latin typeface="Georgia" panose="02040502050405020303" pitchFamily="18" charset="0"/>
              </a:rPr>
              <a:t>The National Pension Commission (</a:t>
            </a:r>
            <a:r>
              <a:rPr lang="en-US" sz="1200" dirty="0" err="1">
                <a:latin typeface="Georgia" panose="02040502050405020303" pitchFamily="18" charset="0"/>
              </a:rPr>
              <a:t>PenCom</a:t>
            </a:r>
            <a:r>
              <a:rPr lang="en-US" sz="1200" dirty="0">
                <a:latin typeface="Georgia" panose="02040502050405020303" pitchFamily="18" charset="0"/>
              </a:rPr>
              <a:t>) has filed cases against 61 employers that failed to remit their outstanding pension contributions and penalties, even as it had recovered N13.69 billion from defaulting employers in five years.</a:t>
            </a:r>
          </a:p>
          <a:p>
            <a:pPr algn="just"/>
            <a:endParaRPr lang="en-US" sz="1200" dirty="0">
              <a:latin typeface="Georgia" panose="02040502050405020303" pitchFamily="18" charset="0"/>
            </a:endParaRPr>
          </a:p>
          <a:p>
            <a:pPr algn="just"/>
            <a:r>
              <a:rPr lang="en-US" sz="1200" dirty="0" err="1">
                <a:latin typeface="Georgia" panose="02040502050405020303" pitchFamily="18" charset="0"/>
              </a:rPr>
              <a:t>PenCom</a:t>
            </a:r>
            <a:r>
              <a:rPr lang="en-US" sz="1200" dirty="0">
                <a:latin typeface="Georgia" panose="02040502050405020303" pitchFamily="18" charset="0"/>
              </a:rPr>
              <a:t> noted that the cases were filed in 2017, adding that it has continued to record success with respect to matters at the tribunal, as most of the employers have requested to settle out of court, while others have remitted their outstanding pension contributions with penalties to the respective Retirement Saving Accounts (RSAs) of their employees.</a:t>
            </a:r>
          </a:p>
          <a:p>
            <a:pPr algn="just"/>
            <a:endParaRPr lang="en-US" sz="1200" dirty="0">
              <a:latin typeface="Georgia" panose="02040502050405020303" pitchFamily="18" charset="0"/>
            </a:endParaRPr>
          </a:p>
          <a:p>
            <a:pPr algn="just"/>
            <a:r>
              <a:rPr lang="en-US" sz="1200" dirty="0">
                <a:latin typeface="Georgia" panose="02040502050405020303" pitchFamily="18" charset="0"/>
              </a:rPr>
              <a:t>The pension regulator posited that in the fourth quarter of 2017, it re-engaged 14 agents to recover outstanding pension contributions and penalties for late remittance, adding that the agents were required to review the pension records of</a:t>
            </a:r>
            <a:endParaRPr lang="en-NG" sz="1200" dirty="0">
              <a:latin typeface="Georgia" panose="02040502050405020303" pitchFamily="18" charset="0"/>
            </a:endParaRPr>
          </a:p>
        </p:txBody>
      </p:sp>
      <p:sp>
        <p:nvSpPr>
          <p:cNvPr id="16" name="TextBox 15">
            <a:extLst>
              <a:ext uri="{FF2B5EF4-FFF2-40B4-BE49-F238E27FC236}">
                <a16:creationId xmlns:a16="http://schemas.microsoft.com/office/drawing/2014/main" id="{3A3BBEFD-6E7C-26FD-1866-8C252CA704D2}"/>
              </a:ext>
            </a:extLst>
          </p:cNvPr>
          <p:cNvSpPr txBox="1"/>
          <p:nvPr/>
        </p:nvSpPr>
        <p:spPr>
          <a:xfrm>
            <a:off x="3846503" y="1304723"/>
            <a:ext cx="3628384" cy="2677656"/>
          </a:xfrm>
          <a:prstGeom prst="rect">
            <a:avLst/>
          </a:prstGeom>
          <a:noFill/>
        </p:spPr>
        <p:txBody>
          <a:bodyPr wrap="square">
            <a:spAutoFit/>
          </a:bodyPr>
          <a:lstStyle/>
          <a:p>
            <a:pPr algn="just"/>
            <a:r>
              <a:rPr lang="en-US" sz="1200" dirty="0">
                <a:latin typeface="Georgia" panose="02040502050405020303" pitchFamily="18" charset="0"/>
              </a:rPr>
              <a:t>the employers and recover outstanding pension contributions with penalties, stressing that following the re-engagement, 262 employers were assigned to the agents.</a:t>
            </a:r>
          </a:p>
          <a:p>
            <a:pPr algn="just"/>
            <a:endParaRPr lang="en-US" sz="1200" dirty="0">
              <a:latin typeface="Georgia" panose="02040502050405020303" pitchFamily="18" charset="0"/>
            </a:endParaRPr>
          </a:p>
          <a:p>
            <a:pPr algn="just"/>
            <a:r>
              <a:rPr lang="en-US" sz="1200" dirty="0">
                <a:latin typeface="Georgia" panose="02040502050405020303" pitchFamily="18" charset="0"/>
              </a:rPr>
              <a:t>According to </a:t>
            </a:r>
            <a:r>
              <a:rPr lang="en-US" sz="1200" dirty="0" err="1">
                <a:latin typeface="Georgia" panose="02040502050405020303" pitchFamily="18" charset="0"/>
              </a:rPr>
              <a:t>PenCom</a:t>
            </a:r>
            <a:r>
              <a:rPr lang="en-US" sz="1200" dirty="0">
                <a:latin typeface="Georgia" panose="02040502050405020303" pitchFamily="18" charset="0"/>
              </a:rPr>
              <a:t>, as at the end of the fourth quarter 2017, the sum of N2.29 billion was recovered by the agents, adding that the recovery brought the total recoveries made by agents since inception of recoveries in 2012 to N13.69 billion, representing principal contribution of N6.95 billion and penalties of N6.75 billion, which had been credited to the respective RSAs of the employees as at fourth quarter of 2017.</a:t>
            </a:r>
          </a:p>
        </p:txBody>
      </p:sp>
      <p:grpSp>
        <p:nvGrpSpPr>
          <p:cNvPr id="11" name="Group 10">
            <a:extLst>
              <a:ext uri="{FF2B5EF4-FFF2-40B4-BE49-F238E27FC236}">
                <a16:creationId xmlns:a16="http://schemas.microsoft.com/office/drawing/2014/main" id="{B701D7D6-09C0-2BCD-00C2-6035F77135F2}"/>
              </a:ext>
            </a:extLst>
          </p:cNvPr>
          <p:cNvGrpSpPr/>
          <p:nvPr/>
        </p:nvGrpSpPr>
        <p:grpSpPr>
          <a:xfrm>
            <a:off x="4492934" y="6560210"/>
            <a:ext cx="7603816" cy="297790"/>
            <a:chOff x="-47316" y="10223500"/>
            <a:chExt cx="7603816" cy="297790"/>
          </a:xfrm>
        </p:grpSpPr>
        <p:grpSp>
          <p:nvGrpSpPr>
            <p:cNvPr id="12" name="Group 11">
              <a:extLst>
                <a:ext uri="{FF2B5EF4-FFF2-40B4-BE49-F238E27FC236}">
                  <a16:creationId xmlns:a16="http://schemas.microsoft.com/office/drawing/2014/main" id="{AA87E5AB-6366-0627-D5A7-52C5254C6F22}"/>
                </a:ext>
              </a:extLst>
            </p:cNvPr>
            <p:cNvGrpSpPr/>
            <p:nvPr/>
          </p:nvGrpSpPr>
          <p:grpSpPr>
            <a:xfrm>
              <a:off x="273050" y="10223500"/>
              <a:ext cx="7283450" cy="226108"/>
              <a:chOff x="273050" y="10223500"/>
              <a:chExt cx="7283450" cy="226108"/>
            </a:xfrm>
          </p:grpSpPr>
          <p:grpSp>
            <p:nvGrpSpPr>
              <p:cNvPr id="21" name="Group 20">
                <a:extLst>
                  <a:ext uri="{FF2B5EF4-FFF2-40B4-BE49-F238E27FC236}">
                    <a16:creationId xmlns:a16="http://schemas.microsoft.com/office/drawing/2014/main" id="{7B692F23-C37E-B9A3-B11D-5BE908E5B60B}"/>
                  </a:ext>
                </a:extLst>
              </p:cNvPr>
              <p:cNvGrpSpPr/>
              <p:nvPr/>
            </p:nvGrpSpPr>
            <p:grpSpPr>
              <a:xfrm>
                <a:off x="5148087" y="10294886"/>
                <a:ext cx="2265512" cy="154722"/>
                <a:chOff x="4538488" y="10142486"/>
                <a:chExt cx="2265512" cy="154722"/>
              </a:xfrm>
            </p:grpSpPr>
            <p:grpSp>
              <p:nvGrpSpPr>
                <p:cNvPr id="26" name="Group 14">
                  <a:extLst>
                    <a:ext uri="{FF2B5EF4-FFF2-40B4-BE49-F238E27FC236}">
                      <a16:creationId xmlns:a16="http://schemas.microsoft.com/office/drawing/2014/main" id="{EE124A9A-25FB-54B9-2C4D-4C5ED1F8C53F}"/>
                    </a:ext>
                  </a:extLst>
                </p:cNvPr>
                <p:cNvGrpSpPr/>
                <p:nvPr/>
              </p:nvGrpSpPr>
              <p:grpSpPr>
                <a:xfrm>
                  <a:off x="6689100" y="10169157"/>
                  <a:ext cx="114900" cy="114900"/>
                  <a:chOff x="0" y="0"/>
                  <a:chExt cx="812800" cy="812800"/>
                </a:xfrm>
              </p:grpSpPr>
              <p:sp>
                <p:nvSpPr>
                  <p:cNvPr id="28" name="Freeform 15">
                    <a:extLst>
                      <a:ext uri="{FF2B5EF4-FFF2-40B4-BE49-F238E27FC236}">
                        <a16:creationId xmlns:a16="http://schemas.microsoft.com/office/drawing/2014/main" id="{BD242E14-CD0A-6C3B-0559-0607011342BB}"/>
                      </a:ext>
                    </a:extLst>
                  </p:cNvPr>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chemeClr val="accent1">
                      <a:lumMod val="75000"/>
                    </a:schemeClr>
                  </a:solidFill>
                </p:spPr>
                <p:txBody>
                  <a:bodyPr/>
                  <a:lstStyle/>
                  <a:p>
                    <a:endParaRPr lang="en-NG"/>
                  </a:p>
                </p:txBody>
              </p:sp>
              <p:sp>
                <p:nvSpPr>
                  <p:cNvPr id="29" name="TextBox 16">
                    <a:extLst>
                      <a:ext uri="{FF2B5EF4-FFF2-40B4-BE49-F238E27FC236}">
                        <a16:creationId xmlns:a16="http://schemas.microsoft.com/office/drawing/2014/main" id="{57C78A76-FAF5-BC1A-9405-EDA5FEF14866}"/>
                      </a:ext>
                    </a:extLst>
                  </p:cNvPr>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sp>
              <p:nvSpPr>
                <p:cNvPr id="27" name="TextBox 33">
                  <a:extLst>
                    <a:ext uri="{FF2B5EF4-FFF2-40B4-BE49-F238E27FC236}">
                      <a16:creationId xmlns:a16="http://schemas.microsoft.com/office/drawing/2014/main" id="{C5735D55-2DF0-EEA9-1722-BE5DBBA92F56}"/>
                    </a:ext>
                  </a:extLst>
                </p:cNvPr>
                <p:cNvSpPr txBox="1"/>
                <p:nvPr/>
              </p:nvSpPr>
              <p:spPr>
                <a:xfrm>
                  <a:off x="4538488" y="10142486"/>
                  <a:ext cx="2024322" cy="154722"/>
                </a:xfrm>
                <a:prstGeom prst="rect">
                  <a:avLst/>
                </a:prstGeom>
              </p:spPr>
              <p:txBody>
                <a:bodyPr lIns="0" tIns="0" rIns="0" bIns="0" rtlCol="0" anchor="t">
                  <a:spAutoFit/>
                </a:bodyPr>
                <a:lstStyle/>
                <a:p>
                  <a:pPr algn="r">
                    <a:lnSpc>
                      <a:spcPts val="1299"/>
                    </a:lnSpc>
                  </a:pPr>
                  <a:r>
                    <a:rPr lang="en-US" sz="999" dirty="0">
                      <a:solidFill>
                        <a:srgbClr val="000000"/>
                      </a:solidFill>
                      <a:latin typeface="Georgia" panose="02040502050405020303" pitchFamily="18" charset="0"/>
                    </a:rPr>
                    <a:t>Volume 2024 – May Edition </a:t>
                  </a:r>
                </a:p>
              </p:txBody>
            </p:sp>
          </p:grpSp>
          <p:cxnSp>
            <p:nvCxnSpPr>
              <p:cNvPr id="25" name="Straight Connector 24">
                <a:extLst>
                  <a:ext uri="{FF2B5EF4-FFF2-40B4-BE49-F238E27FC236}">
                    <a16:creationId xmlns:a16="http://schemas.microsoft.com/office/drawing/2014/main" id="{B0E95E01-DEAE-4FFD-23A4-CF10AC0AC191}"/>
                  </a:ext>
                </a:extLst>
              </p:cNvPr>
              <p:cNvCxnSpPr/>
              <p:nvPr/>
            </p:nvCxnSpPr>
            <p:spPr>
              <a:xfrm>
                <a:off x="273050" y="10223500"/>
                <a:ext cx="7283450" cy="0"/>
              </a:xfrm>
              <a:prstGeom prst="line">
                <a:avLst/>
              </a:prstGeom>
            </p:spPr>
            <p:style>
              <a:lnRef idx="2">
                <a:schemeClr val="dk1"/>
              </a:lnRef>
              <a:fillRef idx="0">
                <a:schemeClr val="dk1"/>
              </a:fillRef>
              <a:effectRef idx="1">
                <a:schemeClr val="dk1"/>
              </a:effectRef>
              <a:fontRef idx="minor">
                <a:schemeClr val="tx1"/>
              </a:fontRef>
            </p:style>
          </p:cxnSp>
        </p:grpSp>
        <p:sp>
          <p:nvSpPr>
            <p:cNvPr id="13" name="TextBox 12">
              <a:extLst>
                <a:ext uri="{FF2B5EF4-FFF2-40B4-BE49-F238E27FC236}">
                  <a16:creationId xmlns:a16="http://schemas.microsoft.com/office/drawing/2014/main" id="{6E3DAE51-96AA-3AA7-448C-44A56E3CF2F3}"/>
                </a:ext>
              </a:extLst>
            </p:cNvPr>
            <p:cNvSpPr txBox="1"/>
            <p:nvPr/>
          </p:nvSpPr>
          <p:spPr>
            <a:xfrm>
              <a:off x="-47316" y="10275069"/>
              <a:ext cx="3733800" cy="246221"/>
            </a:xfrm>
            <a:prstGeom prst="rect">
              <a:avLst/>
            </a:prstGeom>
            <a:noFill/>
          </p:spPr>
          <p:txBody>
            <a:bodyPr wrap="square" rtlCol="0">
              <a:spAutoFit/>
            </a:bodyPr>
            <a:lstStyle/>
            <a:p>
              <a:r>
                <a:rPr lang="en-US" sz="1000" i="1" dirty="0">
                  <a:latin typeface="Georgia" panose="02040502050405020303" pitchFamily="18" charset="0"/>
                </a:rPr>
                <a:t>A monthly publication of FSIB</a:t>
              </a:r>
              <a:endParaRPr lang="en-NG" sz="1000" i="1" dirty="0">
                <a:latin typeface="Georgia" panose="02040502050405020303" pitchFamily="18" charset="0"/>
              </a:endParaRPr>
            </a:p>
          </p:txBody>
        </p:sp>
      </p:grpSp>
      <p:pic>
        <p:nvPicPr>
          <p:cNvPr id="30" name="Picture 29">
            <a:extLst>
              <a:ext uri="{FF2B5EF4-FFF2-40B4-BE49-F238E27FC236}">
                <a16:creationId xmlns:a16="http://schemas.microsoft.com/office/drawing/2014/main" id="{F9AA0FB1-EFBE-4EAC-DB1D-4CE9C464B217}"/>
              </a:ext>
            </a:extLst>
          </p:cNvPr>
          <p:cNvPicPr>
            <a:picLocks noChangeAspect="1"/>
          </p:cNvPicPr>
          <p:nvPr/>
        </p:nvPicPr>
        <p:blipFill rotWithShape="1">
          <a:blip r:embed="rId3">
            <a:extLst>
              <a:ext uri="{28A0092B-C50C-407E-A947-70E740481C1C}">
                <a14:useLocalDpi xmlns:a14="http://schemas.microsoft.com/office/drawing/2010/main" val="0"/>
              </a:ext>
            </a:extLst>
          </a:blip>
          <a:srcRect l="6637" t="39903" r="5114" b="34047"/>
          <a:stretch/>
        </p:blipFill>
        <p:spPr>
          <a:xfrm>
            <a:off x="9880193" y="297789"/>
            <a:ext cx="1844078" cy="544361"/>
          </a:xfrm>
          <a:prstGeom prst="rect">
            <a:avLst/>
          </a:prstGeom>
        </p:spPr>
      </p:pic>
    </p:spTree>
    <p:extLst>
      <p:ext uri="{BB962C8B-B14F-4D97-AF65-F5344CB8AC3E}">
        <p14:creationId xmlns:p14="http://schemas.microsoft.com/office/powerpoint/2010/main" val="27423076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322A4D-A38D-30DF-9AC2-F8C902E4866F}"/>
            </a:ext>
          </a:extLst>
        </p:cNvPr>
        <p:cNvGrpSpPr/>
        <p:nvPr/>
      </p:nvGrpSpPr>
      <p:grpSpPr>
        <a:xfrm>
          <a:off x="0" y="0"/>
          <a:ext cx="0" cy="0"/>
          <a:chOff x="0" y="0"/>
          <a:chExt cx="0" cy="0"/>
        </a:xfrm>
      </p:grpSpPr>
      <p:grpSp>
        <p:nvGrpSpPr>
          <p:cNvPr id="15" name="Group 14">
            <a:extLst>
              <a:ext uri="{FF2B5EF4-FFF2-40B4-BE49-F238E27FC236}">
                <a16:creationId xmlns:a16="http://schemas.microsoft.com/office/drawing/2014/main" id="{3B958504-5D17-0CCC-CFA2-BEEAAFAD9AA5}"/>
              </a:ext>
            </a:extLst>
          </p:cNvPr>
          <p:cNvGrpSpPr/>
          <p:nvPr/>
        </p:nvGrpSpPr>
        <p:grpSpPr>
          <a:xfrm>
            <a:off x="180750" y="166980"/>
            <a:ext cx="11916000" cy="5832000"/>
            <a:chOff x="437808" y="528775"/>
            <a:chExt cx="11316384" cy="5839791"/>
          </a:xfrm>
        </p:grpSpPr>
        <p:grpSp>
          <p:nvGrpSpPr>
            <p:cNvPr id="16" name="Group 15">
              <a:extLst>
                <a:ext uri="{FF2B5EF4-FFF2-40B4-BE49-F238E27FC236}">
                  <a16:creationId xmlns:a16="http://schemas.microsoft.com/office/drawing/2014/main" id="{DC1DF6C6-E84F-52DA-FFD8-3E2259CFD8BE}"/>
                </a:ext>
              </a:extLst>
            </p:cNvPr>
            <p:cNvGrpSpPr/>
            <p:nvPr/>
          </p:nvGrpSpPr>
          <p:grpSpPr>
            <a:xfrm>
              <a:off x="437808" y="554881"/>
              <a:ext cx="11316384" cy="5813685"/>
              <a:chOff x="437808" y="554881"/>
              <a:chExt cx="11316384" cy="5813685"/>
            </a:xfrm>
          </p:grpSpPr>
          <p:sp>
            <p:nvSpPr>
              <p:cNvPr id="28" name="Parallelogram 27">
                <a:extLst>
                  <a:ext uri="{FF2B5EF4-FFF2-40B4-BE49-F238E27FC236}">
                    <a16:creationId xmlns:a16="http://schemas.microsoft.com/office/drawing/2014/main" id="{2444741F-47B3-C889-EAE1-EB3AA0389383}"/>
                  </a:ext>
                </a:extLst>
              </p:cNvPr>
              <p:cNvSpPr/>
              <p:nvPr/>
            </p:nvSpPr>
            <p:spPr>
              <a:xfrm flipV="1">
                <a:off x="984592" y="6055728"/>
                <a:ext cx="10769600" cy="312838"/>
              </a:xfrm>
              <a:prstGeom prst="parallelogram">
                <a:avLst>
                  <a:gd name="adj" fmla="val 104813"/>
                </a:avLst>
              </a:prstGeom>
              <a:solidFill>
                <a:srgbClr val="0046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81495F7-DB46-5107-47DC-40F013A9DFCA}"/>
                  </a:ext>
                </a:extLst>
              </p:cNvPr>
              <p:cNvSpPr txBox="1"/>
              <p:nvPr/>
            </p:nvSpPr>
            <p:spPr>
              <a:xfrm>
                <a:off x="437808" y="554881"/>
                <a:ext cx="11001294" cy="5722715"/>
              </a:xfrm>
              <a:prstGeom prst="rect">
                <a:avLst/>
              </a:prstGeom>
              <a:solidFill>
                <a:schemeClr val="bg1"/>
              </a:solidFill>
              <a:ln>
                <a:solidFill>
                  <a:schemeClr val="accent1"/>
                </a:solidFill>
              </a:ln>
            </p:spPr>
            <p:txBody>
              <a:bodyPr wrap="square" rtlCol="0">
                <a:spAutoFit/>
              </a:bodyPr>
              <a:lstStyle/>
              <a:p>
                <a:endParaRPr lang="en-US" dirty="0"/>
              </a:p>
            </p:txBody>
          </p:sp>
        </p:grpSp>
        <p:sp>
          <p:nvSpPr>
            <p:cNvPr id="27" name="Arrow: Pentagon 26">
              <a:extLst>
                <a:ext uri="{FF2B5EF4-FFF2-40B4-BE49-F238E27FC236}">
                  <a16:creationId xmlns:a16="http://schemas.microsoft.com/office/drawing/2014/main" id="{1C4053CE-8A8A-79A0-70E8-0342BC18F508}"/>
                </a:ext>
              </a:extLst>
            </p:cNvPr>
            <p:cNvSpPr/>
            <p:nvPr/>
          </p:nvSpPr>
          <p:spPr>
            <a:xfrm rot="5400000" flipV="1">
              <a:off x="190130" y="776453"/>
              <a:ext cx="636667" cy="141312"/>
            </a:xfrm>
            <a:prstGeom prst="homePlate">
              <a:avLst>
                <a:gd name="adj" fmla="val 46855"/>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2E8E2E7F-3A4A-0D43-85BC-E4A36E0785B5}"/>
              </a:ext>
            </a:extLst>
          </p:cNvPr>
          <p:cNvSpPr txBox="1"/>
          <p:nvPr/>
        </p:nvSpPr>
        <p:spPr>
          <a:xfrm>
            <a:off x="409726" y="262843"/>
            <a:ext cx="9229156" cy="707886"/>
          </a:xfrm>
          <a:prstGeom prst="rect">
            <a:avLst/>
          </a:prstGeom>
          <a:noFill/>
        </p:spPr>
        <p:txBody>
          <a:bodyPr wrap="square">
            <a:spAutoFit/>
          </a:bodyPr>
          <a:lstStyle/>
          <a:p>
            <a:pPr algn="l"/>
            <a:r>
              <a:rPr lang="en-US" sz="2000" b="1" dirty="0">
                <a:solidFill>
                  <a:schemeClr val="accent1">
                    <a:lumMod val="75000"/>
                  </a:schemeClr>
                </a:solidFill>
                <a:latin typeface="Georgia" panose="02040502050405020303" pitchFamily="18" charset="0"/>
              </a:rPr>
              <a:t>MARSH EXPANDS CYBER FACILITY ECHO, OFFERING UP TO $125M OF EXCESS INSURANCE CAPACITY.</a:t>
            </a:r>
            <a:endParaRPr lang="en-US" sz="2000" b="1" i="0" dirty="0">
              <a:solidFill>
                <a:schemeClr val="accent1">
                  <a:lumMod val="75000"/>
                </a:schemeClr>
              </a:solidFill>
              <a:effectLst/>
              <a:latin typeface="Georgia" panose="02040502050405020303" pitchFamily="18" charset="0"/>
            </a:endParaRPr>
          </a:p>
        </p:txBody>
      </p:sp>
      <p:sp>
        <p:nvSpPr>
          <p:cNvPr id="7" name="TextBox 6">
            <a:extLst>
              <a:ext uri="{FF2B5EF4-FFF2-40B4-BE49-F238E27FC236}">
                <a16:creationId xmlns:a16="http://schemas.microsoft.com/office/drawing/2014/main" id="{8148B407-62C0-7616-49D5-F387A9AFC4A8}"/>
              </a:ext>
            </a:extLst>
          </p:cNvPr>
          <p:cNvSpPr txBox="1"/>
          <p:nvPr/>
        </p:nvSpPr>
        <p:spPr>
          <a:xfrm>
            <a:off x="419012" y="974292"/>
            <a:ext cx="3339046" cy="5262979"/>
          </a:xfrm>
          <a:prstGeom prst="rect">
            <a:avLst/>
          </a:prstGeom>
          <a:noFill/>
        </p:spPr>
        <p:txBody>
          <a:bodyPr wrap="square">
            <a:spAutoFit/>
          </a:bodyPr>
          <a:lstStyle/>
          <a:p>
            <a:pPr algn="just"/>
            <a:r>
              <a:rPr lang="en-US" sz="1400" dirty="0">
                <a:latin typeface="Georgia" panose="02040502050405020303" pitchFamily="18" charset="0"/>
              </a:rPr>
              <a:t>Marsh, the insurance brokerage business of Marsh McLennan, announced an additional $25 million layer of capacity to its existing $100 million Cyber ECHO facility. Available to Marsh clients globally, Cyber ECHO now offers up to $125 million of excess cyber insurance cover and is the largest facility of its kind in the market.</a:t>
            </a:r>
          </a:p>
          <a:p>
            <a:pPr algn="just"/>
            <a:endParaRPr lang="en-US" sz="1400" dirty="0">
              <a:latin typeface="Georgia" panose="02040502050405020303" pitchFamily="18" charset="0"/>
            </a:endParaRPr>
          </a:p>
          <a:p>
            <a:pPr algn="just"/>
            <a:r>
              <a:rPr lang="en-US" sz="1400" dirty="0">
                <a:latin typeface="Georgia" panose="02040502050405020303" pitchFamily="18" charset="0"/>
              </a:rPr>
              <a:t>Underwritten by Lloyd’s of London insurers, Marsh’s Cyber ECHO enables clients to access unmatched capacity to address their most complex cyber and technology risk exposures in any territory licensed by Lloyd’s. As a single facility, clients can benefit from an efficient placement process and streamlined claims mechanism. The new $25 million layer follows the same benefits as Cyber ECHO, such as optional reinstatement at pre-agreed rates in the event of a loss that erodes limits.</a:t>
            </a:r>
            <a:endParaRPr lang="en-NG" sz="1400" dirty="0">
              <a:latin typeface="Georgia" panose="02040502050405020303" pitchFamily="18" charset="0"/>
            </a:endParaRPr>
          </a:p>
        </p:txBody>
      </p:sp>
      <p:sp>
        <p:nvSpPr>
          <p:cNvPr id="9" name="TextBox 8">
            <a:extLst>
              <a:ext uri="{FF2B5EF4-FFF2-40B4-BE49-F238E27FC236}">
                <a16:creationId xmlns:a16="http://schemas.microsoft.com/office/drawing/2014/main" id="{E5859EA6-9AAB-86B7-F531-C4187F67A133}"/>
              </a:ext>
            </a:extLst>
          </p:cNvPr>
          <p:cNvSpPr txBox="1"/>
          <p:nvPr/>
        </p:nvSpPr>
        <p:spPr>
          <a:xfrm>
            <a:off x="3767344" y="970729"/>
            <a:ext cx="3434262" cy="3539430"/>
          </a:xfrm>
          <a:prstGeom prst="rect">
            <a:avLst/>
          </a:prstGeom>
          <a:noFill/>
        </p:spPr>
        <p:txBody>
          <a:bodyPr wrap="square">
            <a:spAutoFit/>
          </a:bodyPr>
          <a:lstStyle/>
          <a:p>
            <a:pPr algn="just"/>
            <a:r>
              <a:rPr lang="en-US" sz="1400" dirty="0">
                <a:latin typeface="Georgia" panose="02040502050405020303" pitchFamily="18" charset="0"/>
              </a:rPr>
              <a:t>“As the severity, frequency, and financial impact of cyber threats continues to grow, organizations are seeking the broadest coverage options beyond what is available in the open market,” commented Serena France-Hayhurst, UK cyber placement leader, Marsh.</a:t>
            </a:r>
          </a:p>
          <a:p>
            <a:pPr algn="just"/>
            <a:endParaRPr lang="en-US" sz="1400" dirty="0">
              <a:latin typeface="Georgia" panose="02040502050405020303" pitchFamily="18" charset="0"/>
            </a:endParaRPr>
          </a:p>
          <a:p>
            <a:pPr algn="just"/>
            <a:r>
              <a:rPr lang="en-US" sz="1400" dirty="0">
                <a:latin typeface="Georgia" panose="02040502050405020303" pitchFamily="18" charset="0"/>
              </a:rPr>
              <a:t>“The reinstatement of underlying limits and surplus capacity through Cyber ECHO’s new layer offers greater confidence and optionality to clients with increased exposures or more complex operations, as part of their overall cyber resilience efforts,” France-Hayhurst added.</a:t>
            </a:r>
          </a:p>
        </p:txBody>
      </p:sp>
      <p:pic>
        <p:nvPicPr>
          <p:cNvPr id="4098" name="Picture 2">
            <a:extLst>
              <a:ext uri="{FF2B5EF4-FFF2-40B4-BE49-F238E27FC236}">
                <a16:creationId xmlns:a16="http://schemas.microsoft.com/office/drawing/2014/main" id="{434B18BA-BA4E-FE9A-D0A6-00E7816CB0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9100" y="3428453"/>
            <a:ext cx="3678201" cy="2454248"/>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a:extLst>
              <a:ext uri="{FF2B5EF4-FFF2-40B4-BE49-F238E27FC236}">
                <a16:creationId xmlns:a16="http://schemas.microsoft.com/office/drawing/2014/main" id="{577E1A68-459D-2807-3708-44D6AF69F785}"/>
              </a:ext>
            </a:extLst>
          </p:cNvPr>
          <p:cNvPicPr>
            <a:picLocks noChangeAspect="1"/>
          </p:cNvPicPr>
          <p:nvPr/>
        </p:nvPicPr>
        <p:blipFill rotWithShape="1">
          <a:blip r:embed="rId3">
            <a:extLst>
              <a:ext uri="{28A0092B-C50C-407E-A947-70E740481C1C}">
                <a14:useLocalDpi xmlns:a14="http://schemas.microsoft.com/office/drawing/2010/main" val="0"/>
              </a:ext>
            </a:extLst>
          </a:blip>
          <a:srcRect l="7393" t="13023" r="10338" b="7432"/>
          <a:stretch/>
        </p:blipFill>
        <p:spPr>
          <a:xfrm>
            <a:off x="7513723" y="784159"/>
            <a:ext cx="2871212" cy="2618510"/>
          </a:xfrm>
          <a:prstGeom prst="rect">
            <a:avLst/>
          </a:prstGeom>
        </p:spPr>
      </p:pic>
      <p:sp>
        <p:nvSpPr>
          <p:cNvPr id="32" name="TextBox 31">
            <a:extLst>
              <a:ext uri="{FF2B5EF4-FFF2-40B4-BE49-F238E27FC236}">
                <a16:creationId xmlns:a16="http://schemas.microsoft.com/office/drawing/2014/main" id="{D331712A-618B-3B00-FA5C-9D9FEE4F7D22}"/>
              </a:ext>
            </a:extLst>
          </p:cNvPr>
          <p:cNvSpPr txBox="1"/>
          <p:nvPr/>
        </p:nvSpPr>
        <p:spPr>
          <a:xfrm>
            <a:off x="3869211" y="4707145"/>
            <a:ext cx="3763829" cy="1200329"/>
          </a:xfrm>
          <a:prstGeom prst="rect">
            <a:avLst/>
          </a:prstGeom>
          <a:noFill/>
        </p:spPr>
        <p:txBody>
          <a:bodyPr wrap="square" rtlCol="0">
            <a:spAutoFit/>
          </a:bodyPr>
          <a:lstStyle/>
          <a:p>
            <a:pPr algn="ctr"/>
            <a:r>
              <a:rPr lang="en-US" sz="2400" i="1" dirty="0">
                <a:solidFill>
                  <a:schemeClr val="accent1">
                    <a:lumMod val="75000"/>
                  </a:schemeClr>
                </a:solidFill>
                <a:latin typeface="Georgia" panose="02040502050405020303" pitchFamily="18" charset="0"/>
              </a:rPr>
              <a:t>With just N500 you can get insurance cover for your parcel…</a:t>
            </a:r>
            <a:endParaRPr lang="en-NG" sz="2400" i="1" dirty="0">
              <a:solidFill>
                <a:schemeClr val="accent1">
                  <a:lumMod val="75000"/>
                </a:schemeClr>
              </a:solidFill>
              <a:latin typeface="Georgia" panose="02040502050405020303" pitchFamily="18" charset="0"/>
            </a:endParaRPr>
          </a:p>
        </p:txBody>
      </p:sp>
      <p:grpSp>
        <p:nvGrpSpPr>
          <p:cNvPr id="3" name="Group 2">
            <a:extLst>
              <a:ext uri="{FF2B5EF4-FFF2-40B4-BE49-F238E27FC236}">
                <a16:creationId xmlns:a16="http://schemas.microsoft.com/office/drawing/2014/main" id="{782DB3E0-BD41-F77B-F411-5C9AFD683037}"/>
              </a:ext>
            </a:extLst>
          </p:cNvPr>
          <p:cNvGrpSpPr/>
          <p:nvPr/>
        </p:nvGrpSpPr>
        <p:grpSpPr>
          <a:xfrm>
            <a:off x="4492934" y="6560210"/>
            <a:ext cx="7603816" cy="297790"/>
            <a:chOff x="-47316" y="10223500"/>
            <a:chExt cx="7603816" cy="297790"/>
          </a:xfrm>
        </p:grpSpPr>
        <p:grpSp>
          <p:nvGrpSpPr>
            <p:cNvPr id="17" name="Group 16">
              <a:extLst>
                <a:ext uri="{FF2B5EF4-FFF2-40B4-BE49-F238E27FC236}">
                  <a16:creationId xmlns:a16="http://schemas.microsoft.com/office/drawing/2014/main" id="{E164FF05-329D-DC72-E5A1-9653B975B64E}"/>
                </a:ext>
              </a:extLst>
            </p:cNvPr>
            <p:cNvGrpSpPr/>
            <p:nvPr/>
          </p:nvGrpSpPr>
          <p:grpSpPr>
            <a:xfrm>
              <a:off x="273050" y="10223500"/>
              <a:ext cx="7283450" cy="226108"/>
              <a:chOff x="273050" y="10223500"/>
              <a:chExt cx="7283450" cy="226108"/>
            </a:xfrm>
          </p:grpSpPr>
          <p:grpSp>
            <p:nvGrpSpPr>
              <p:cNvPr id="19" name="Group 18">
                <a:extLst>
                  <a:ext uri="{FF2B5EF4-FFF2-40B4-BE49-F238E27FC236}">
                    <a16:creationId xmlns:a16="http://schemas.microsoft.com/office/drawing/2014/main" id="{3CC70D01-4868-D080-46F8-74E6A649B11F}"/>
                  </a:ext>
                </a:extLst>
              </p:cNvPr>
              <p:cNvGrpSpPr/>
              <p:nvPr/>
            </p:nvGrpSpPr>
            <p:grpSpPr>
              <a:xfrm>
                <a:off x="5148087" y="10294886"/>
                <a:ext cx="2265512" cy="154722"/>
                <a:chOff x="4538488" y="10142486"/>
                <a:chExt cx="2265512" cy="154722"/>
              </a:xfrm>
            </p:grpSpPr>
            <p:grpSp>
              <p:nvGrpSpPr>
                <p:cNvPr id="21" name="Group 14">
                  <a:extLst>
                    <a:ext uri="{FF2B5EF4-FFF2-40B4-BE49-F238E27FC236}">
                      <a16:creationId xmlns:a16="http://schemas.microsoft.com/office/drawing/2014/main" id="{2A0BB7ED-C896-4B64-318A-E878AAB83C7D}"/>
                    </a:ext>
                  </a:extLst>
                </p:cNvPr>
                <p:cNvGrpSpPr/>
                <p:nvPr/>
              </p:nvGrpSpPr>
              <p:grpSpPr>
                <a:xfrm>
                  <a:off x="6689100" y="10169157"/>
                  <a:ext cx="114900" cy="114900"/>
                  <a:chOff x="0" y="0"/>
                  <a:chExt cx="812800" cy="812800"/>
                </a:xfrm>
              </p:grpSpPr>
              <p:sp>
                <p:nvSpPr>
                  <p:cNvPr id="23" name="Freeform 15">
                    <a:extLst>
                      <a:ext uri="{FF2B5EF4-FFF2-40B4-BE49-F238E27FC236}">
                        <a16:creationId xmlns:a16="http://schemas.microsoft.com/office/drawing/2014/main" id="{DDA57DFF-3ABF-F196-9891-1111647F068C}"/>
                      </a:ext>
                    </a:extLst>
                  </p:cNvPr>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chemeClr val="accent1">
                      <a:lumMod val="75000"/>
                    </a:schemeClr>
                  </a:solidFill>
                </p:spPr>
                <p:txBody>
                  <a:bodyPr/>
                  <a:lstStyle/>
                  <a:p>
                    <a:endParaRPr lang="en-NG"/>
                  </a:p>
                </p:txBody>
              </p:sp>
              <p:sp>
                <p:nvSpPr>
                  <p:cNvPr id="24" name="TextBox 16">
                    <a:extLst>
                      <a:ext uri="{FF2B5EF4-FFF2-40B4-BE49-F238E27FC236}">
                        <a16:creationId xmlns:a16="http://schemas.microsoft.com/office/drawing/2014/main" id="{F3D0DEF1-0066-6F43-AA45-FF0805C0B5BA}"/>
                      </a:ext>
                    </a:extLst>
                  </p:cNvPr>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sp>
              <p:nvSpPr>
                <p:cNvPr id="22" name="TextBox 33">
                  <a:extLst>
                    <a:ext uri="{FF2B5EF4-FFF2-40B4-BE49-F238E27FC236}">
                      <a16:creationId xmlns:a16="http://schemas.microsoft.com/office/drawing/2014/main" id="{FE38FA1B-2E86-AF72-E885-D589FD6E83B8}"/>
                    </a:ext>
                  </a:extLst>
                </p:cNvPr>
                <p:cNvSpPr txBox="1"/>
                <p:nvPr/>
              </p:nvSpPr>
              <p:spPr>
                <a:xfrm>
                  <a:off x="4538488" y="10142486"/>
                  <a:ext cx="2024322" cy="154722"/>
                </a:xfrm>
                <a:prstGeom prst="rect">
                  <a:avLst/>
                </a:prstGeom>
              </p:spPr>
              <p:txBody>
                <a:bodyPr lIns="0" tIns="0" rIns="0" bIns="0" rtlCol="0" anchor="t">
                  <a:spAutoFit/>
                </a:bodyPr>
                <a:lstStyle/>
                <a:p>
                  <a:pPr algn="r">
                    <a:lnSpc>
                      <a:spcPts val="1299"/>
                    </a:lnSpc>
                  </a:pPr>
                  <a:r>
                    <a:rPr lang="en-US" sz="999" dirty="0">
                      <a:solidFill>
                        <a:srgbClr val="000000"/>
                      </a:solidFill>
                      <a:latin typeface="Georgia" panose="02040502050405020303" pitchFamily="18" charset="0"/>
                    </a:rPr>
                    <a:t>Volume 2024 – May Edition </a:t>
                  </a:r>
                </a:p>
              </p:txBody>
            </p:sp>
          </p:grpSp>
          <p:cxnSp>
            <p:nvCxnSpPr>
              <p:cNvPr id="20" name="Straight Connector 19">
                <a:extLst>
                  <a:ext uri="{FF2B5EF4-FFF2-40B4-BE49-F238E27FC236}">
                    <a16:creationId xmlns:a16="http://schemas.microsoft.com/office/drawing/2014/main" id="{AE720406-6D03-218A-7C24-5C75F9D274DA}"/>
                  </a:ext>
                </a:extLst>
              </p:cNvPr>
              <p:cNvCxnSpPr/>
              <p:nvPr/>
            </p:nvCxnSpPr>
            <p:spPr>
              <a:xfrm>
                <a:off x="273050" y="10223500"/>
                <a:ext cx="7283450" cy="0"/>
              </a:xfrm>
              <a:prstGeom prst="line">
                <a:avLst/>
              </a:prstGeom>
            </p:spPr>
            <p:style>
              <a:lnRef idx="2">
                <a:schemeClr val="dk1"/>
              </a:lnRef>
              <a:fillRef idx="0">
                <a:schemeClr val="dk1"/>
              </a:fillRef>
              <a:effectRef idx="1">
                <a:schemeClr val="dk1"/>
              </a:effectRef>
              <a:fontRef idx="minor">
                <a:schemeClr val="tx1"/>
              </a:fontRef>
            </p:style>
          </p:cxnSp>
        </p:grpSp>
        <p:sp>
          <p:nvSpPr>
            <p:cNvPr id="18" name="TextBox 17">
              <a:extLst>
                <a:ext uri="{FF2B5EF4-FFF2-40B4-BE49-F238E27FC236}">
                  <a16:creationId xmlns:a16="http://schemas.microsoft.com/office/drawing/2014/main" id="{A391FCA1-8490-1473-2B65-55EBD64F0D96}"/>
                </a:ext>
              </a:extLst>
            </p:cNvPr>
            <p:cNvSpPr txBox="1"/>
            <p:nvPr/>
          </p:nvSpPr>
          <p:spPr>
            <a:xfrm>
              <a:off x="-47316" y="10275069"/>
              <a:ext cx="3733800" cy="246221"/>
            </a:xfrm>
            <a:prstGeom prst="rect">
              <a:avLst/>
            </a:prstGeom>
            <a:noFill/>
          </p:spPr>
          <p:txBody>
            <a:bodyPr wrap="square" rtlCol="0">
              <a:spAutoFit/>
            </a:bodyPr>
            <a:lstStyle/>
            <a:p>
              <a:r>
                <a:rPr lang="en-US" sz="1000" i="1" dirty="0">
                  <a:latin typeface="Georgia" panose="02040502050405020303" pitchFamily="18" charset="0"/>
                </a:rPr>
                <a:t>A monthly publication of FSIB</a:t>
              </a:r>
              <a:endParaRPr lang="en-NG" sz="1000" i="1" dirty="0">
                <a:latin typeface="Georgia" panose="02040502050405020303" pitchFamily="18" charset="0"/>
              </a:endParaRPr>
            </a:p>
          </p:txBody>
        </p:sp>
      </p:grpSp>
      <p:pic>
        <p:nvPicPr>
          <p:cNvPr id="25" name="Picture 24">
            <a:extLst>
              <a:ext uri="{FF2B5EF4-FFF2-40B4-BE49-F238E27FC236}">
                <a16:creationId xmlns:a16="http://schemas.microsoft.com/office/drawing/2014/main" id="{DAD3EE34-63BC-8086-087A-1451E674A59B}"/>
              </a:ext>
            </a:extLst>
          </p:cNvPr>
          <p:cNvPicPr>
            <a:picLocks noChangeAspect="1"/>
          </p:cNvPicPr>
          <p:nvPr/>
        </p:nvPicPr>
        <p:blipFill rotWithShape="1">
          <a:blip r:embed="rId4">
            <a:extLst>
              <a:ext uri="{28A0092B-C50C-407E-A947-70E740481C1C}">
                <a14:useLocalDpi xmlns:a14="http://schemas.microsoft.com/office/drawing/2010/main" val="0"/>
              </a:ext>
            </a:extLst>
          </a:blip>
          <a:srcRect l="6637" t="39903" r="5114" b="34047"/>
          <a:stretch/>
        </p:blipFill>
        <p:spPr>
          <a:xfrm>
            <a:off x="9880193" y="297789"/>
            <a:ext cx="1844078" cy="544361"/>
          </a:xfrm>
          <a:prstGeom prst="rect">
            <a:avLst/>
          </a:prstGeom>
        </p:spPr>
      </p:pic>
    </p:spTree>
    <p:extLst>
      <p:ext uri="{BB962C8B-B14F-4D97-AF65-F5344CB8AC3E}">
        <p14:creationId xmlns:p14="http://schemas.microsoft.com/office/powerpoint/2010/main" val="6572358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322A4D-A38D-30DF-9AC2-F8C902E4866F}"/>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D8A74C64-3A45-4BE3-606B-4E28AF39A43E}"/>
              </a:ext>
            </a:extLst>
          </p:cNvPr>
          <p:cNvGrpSpPr/>
          <p:nvPr/>
        </p:nvGrpSpPr>
        <p:grpSpPr>
          <a:xfrm>
            <a:off x="157050" y="154915"/>
            <a:ext cx="11916000" cy="5832000"/>
            <a:chOff x="437808" y="528775"/>
            <a:chExt cx="11316384" cy="5839791"/>
          </a:xfrm>
        </p:grpSpPr>
        <p:grpSp>
          <p:nvGrpSpPr>
            <p:cNvPr id="16" name="Group 15">
              <a:extLst>
                <a:ext uri="{FF2B5EF4-FFF2-40B4-BE49-F238E27FC236}">
                  <a16:creationId xmlns:a16="http://schemas.microsoft.com/office/drawing/2014/main" id="{71611FD0-999C-BB61-3FA5-D289EF6C113F}"/>
                </a:ext>
              </a:extLst>
            </p:cNvPr>
            <p:cNvGrpSpPr/>
            <p:nvPr/>
          </p:nvGrpSpPr>
          <p:grpSpPr>
            <a:xfrm>
              <a:off x="437808" y="554881"/>
              <a:ext cx="11316384" cy="5813685"/>
              <a:chOff x="437808" y="554881"/>
              <a:chExt cx="11316384" cy="5813685"/>
            </a:xfrm>
          </p:grpSpPr>
          <p:sp>
            <p:nvSpPr>
              <p:cNvPr id="18" name="Parallelogram 17">
                <a:extLst>
                  <a:ext uri="{FF2B5EF4-FFF2-40B4-BE49-F238E27FC236}">
                    <a16:creationId xmlns:a16="http://schemas.microsoft.com/office/drawing/2014/main" id="{1B74AE53-D029-C12E-4E62-364468A275A1}"/>
                  </a:ext>
                </a:extLst>
              </p:cNvPr>
              <p:cNvSpPr/>
              <p:nvPr/>
            </p:nvSpPr>
            <p:spPr>
              <a:xfrm flipV="1">
                <a:off x="984592" y="6055728"/>
                <a:ext cx="10769600" cy="312838"/>
              </a:xfrm>
              <a:prstGeom prst="parallelogram">
                <a:avLst>
                  <a:gd name="adj" fmla="val 104813"/>
                </a:avLst>
              </a:prstGeom>
              <a:solidFill>
                <a:srgbClr val="0046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650C8AD-0358-0406-0365-A34E0A216881}"/>
                  </a:ext>
                </a:extLst>
              </p:cNvPr>
              <p:cNvSpPr txBox="1"/>
              <p:nvPr/>
            </p:nvSpPr>
            <p:spPr>
              <a:xfrm>
                <a:off x="437808" y="554881"/>
                <a:ext cx="11001294" cy="5722715"/>
              </a:xfrm>
              <a:prstGeom prst="rect">
                <a:avLst/>
              </a:prstGeom>
              <a:solidFill>
                <a:schemeClr val="bg1"/>
              </a:solidFill>
              <a:ln>
                <a:solidFill>
                  <a:schemeClr val="accent1"/>
                </a:solidFill>
              </a:ln>
            </p:spPr>
            <p:txBody>
              <a:bodyPr wrap="square" rtlCol="0">
                <a:spAutoFit/>
              </a:bodyPr>
              <a:lstStyle/>
              <a:p>
                <a:endParaRPr lang="en-US" dirty="0"/>
              </a:p>
            </p:txBody>
          </p:sp>
        </p:grpSp>
        <p:sp>
          <p:nvSpPr>
            <p:cNvPr id="17" name="Arrow: Pentagon 16">
              <a:extLst>
                <a:ext uri="{FF2B5EF4-FFF2-40B4-BE49-F238E27FC236}">
                  <a16:creationId xmlns:a16="http://schemas.microsoft.com/office/drawing/2014/main" id="{55C8256E-A9B2-E614-1781-0AC6D4E9AE18}"/>
                </a:ext>
              </a:extLst>
            </p:cNvPr>
            <p:cNvSpPr/>
            <p:nvPr/>
          </p:nvSpPr>
          <p:spPr>
            <a:xfrm rot="5400000" flipV="1">
              <a:off x="190130" y="776453"/>
              <a:ext cx="636667" cy="141312"/>
            </a:xfrm>
            <a:prstGeom prst="homePlate">
              <a:avLst>
                <a:gd name="adj" fmla="val 46855"/>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E5859EA6-9AAB-86B7-F531-C4187F67A133}"/>
              </a:ext>
            </a:extLst>
          </p:cNvPr>
          <p:cNvSpPr txBox="1"/>
          <p:nvPr/>
        </p:nvSpPr>
        <p:spPr>
          <a:xfrm>
            <a:off x="450736" y="1448644"/>
            <a:ext cx="8285583" cy="3600986"/>
          </a:xfrm>
          <a:prstGeom prst="rect">
            <a:avLst/>
          </a:prstGeom>
          <a:noFill/>
        </p:spPr>
        <p:txBody>
          <a:bodyPr wrap="square">
            <a:spAutoFit/>
          </a:bodyPr>
          <a:lstStyle/>
          <a:p>
            <a:r>
              <a:rPr lang="en-US" sz="4800" b="1" dirty="0">
                <a:solidFill>
                  <a:schemeClr val="accent5">
                    <a:lumMod val="50000"/>
                  </a:schemeClr>
                </a:solidFill>
                <a:latin typeface="Georgia" panose="02040502050405020303" pitchFamily="18" charset="0"/>
              </a:rPr>
              <a:t>FIRST STANDARD </a:t>
            </a:r>
            <a:r>
              <a:rPr lang="en-US" sz="4800" b="1" dirty="0">
                <a:solidFill>
                  <a:srgbClr val="FF0000"/>
                </a:solidFill>
                <a:latin typeface="Georgia" panose="02040502050405020303" pitchFamily="18" charset="0"/>
              </a:rPr>
              <a:t>INSURANCE BROKERS</a:t>
            </a:r>
          </a:p>
          <a:p>
            <a:r>
              <a:rPr lang="en-US" sz="4800" b="1" dirty="0">
                <a:latin typeface="Georgia" panose="02040502050405020303" pitchFamily="18" charset="0"/>
              </a:rPr>
              <a:t> </a:t>
            </a:r>
          </a:p>
          <a:p>
            <a:r>
              <a:rPr lang="en-US" sz="3200" b="1" dirty="0">
                <a:latin typeface="Georgia" panose="02040502050405020303" pitchFamily="18" charset="0"/>
              </a:rPr>
              <a:t>May 2024, Gallery</a:t>
            </a:r>
          </a:p>
          <a:p>
            <a:endParaRPr lang="en-US" sz="4800" b="1" dirty="0">
              <a:latin typeface="Georgia" panose="02040502050405020303" pitchFamily="18" charset="0"/>
            </a:endParaRPr>
          </a:p>
        </p:txBody>
      </p:sp>
      <p:grpSp>
        <p:nvGrpSpPr>
          <p:cNvPr id="7" name="Group 6">
            <a:extLst>
              <a:ext uri="{FF2B5EF4-FFF2-40B4-BE49-F238E27FC236}">
                <a16:creationId xmlns:a16="http://schemas.microsoft.com/office/drawing/2014/main" id="{1E179B4C-6C4F-BB57-8DDE-049AA89ABFC7}"/>
              </a:ext>
            </a:extLst>
          </p:cNvPr>
          <p:cNvGrpSpPr/>
          <p:nvPr/>
        </p:nvGrpSpPr>
        <p:grpSpPr>
          <a:xfrm>
            <a:off x="4492934" y="6560210"/>
            <a:ext cx="7603816" cy="297790"/>
            <a:chOff x="-47316" y="10223500"/>
            <a:chExt cx="7603816" cy="297790"/>
          </a:xfrm>
        </p:grpSpPr>
        <p:grpSp>
          <p:nvGrpSpPr>
            <p:cNvPr id="8" name="Group 7">
              <a:extLst>
                <a:ext uri="{FF2B5EF4-FFF2-40B4-BE49-F238E27FC236}">
                  <a16:creationId xmlns:a16="http://schemas.microsoft.com/office/drawing/2014/main" id="{50DD9F1E-FFD8-8211-7BBC-5245134DA07C}"/>
                </a:ext>
              </a:extLst>
            </p:cNvPr>
            <p:cNvGrpSpPr/>
            <p:nvPr/>
          </p:nvGrpSpPr>
          <p:grpSpPr>
            <a:xfrm>
              <a:off x="273050" y="10223500"/>
              <a:ext cx="7283450" cy="226108"/>
              <a:chOff x="273050" y="10223500"/>
              <a:chExt cx="7283450" cy="226108"/>
            </a:xfrm>
          </p:grpSpPr>
          <p:grpSp>
            <p:nvGrpSpPr>
              <p:cNvPr id="21" name="Group 20">
                <a:extLst>
                  <a:ext uri="{FF2B5EF4-FFF2-40B4-BE49-F238E27FC236}">
                    <a16:creationId xmlns:a16="http://schemas.microsoft.com/office/drawing/2014/main" id="{8EAD5C99-3B33-B52B-6A84-83BFEEA23D45}"/>
                  </a:ext>
                </a:extLst>
              </p:cNvPr>
              <p:cNvGrpSpPr/>
              <p:nvPr/>
            </p:nvGrpSpPr>
            <p:grpSpPr>
              <a:xfrm>
                <a:off x="5148087" y="10294886"/>
                <a:ext cx="2265512" cy="154722"/>
                <a:chOff x="4538488" y="10142486"/>
                <a:chExt cx="2265512" cy="154722"/>
              </a:xfrm>
            </p:grpSpPr>
            <p:grpSp>
              <p:nvGrpSpPr>
                <p:cNvPr id="23" name="Group 14">
                  <a:extLst>
                    <a:ext uri="{FF2B5EF4-FFF2-40B4-BE49-F238E27FC236}">
                      <a16:creationId xmlns:a16="http://schemas.microsoft.com/office/drawing/2014/main" id="{F5EF6B59-B148-4AD9-8A81-5C6A7601E644}"/>
                    </a:ext>
                  </a:extLst>
                </p:cNvPr>
                <p:cNvGrpSpPr/>
                <p:nvPr/>
              </p:nvGrpSpPr>
              <p:grpSpPr>
                <a:xfrm>
                  <a:off x="6689100" y="10169157"/>
                  <a:ext cx="114900" cy="114900"/>
                  <a:chOff x="0" y="0"/>
                  <a:chExt cx="812800" cy="812800"/>
                </a:xfrm>
              </p:grpSpPr>
              <p:sp>
                <p:nvSpPr>
                  <p:cNvPr id="25" name="Freeform 15">
                    <a:extLst>
                      <a:ext uri="{FF2B5EF4-FFF2-40B4-BE49-F238E27FC236}">
                        <a16:creationId xmlns:a16="http://schemas.microsoft.com/office/drawing/2014/main" id="{03357505-D82E-927B-99C0-C4B6DD7B4AEB}"/>
                      </a:ext>
                    </a:extLst>
                  </p:cNvPr>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chemeClr val="accent1">
                      <a:lumMod val="75000"/>
                    </a:schemeClr>
                  </a:solidFill>
                </p:spPr>
                <p:txBody>
                  <a:bodyPr/>
                  <a:lstStyle/>
                  <a:p>
                    <a:endParaRPr lang="en-NG"/>
                  </a:p>
                </p:txBody>
              </p:sp>
              <p:sp>
                <p:nvSpPr>
                  <p:cNvPr id="26" name="TextBox 16">
                    <a:extLst>
                      <a:ext uri="{FF2B5EF4-FFF2-40B4-BE49-F238E27FC236}">
                        <a16:creationId xmlns:a16="http://schemas.microsoft.com/office/drawing/2014/main" id="{BFD60F84-7B93-FB90-1450-193AA8BB868E}"/>
                      </a:ext>
                    </a:extLst>
                  </p:cNvPr>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sp>
              <p:nvSpPr>
                <p:cNvPr id="24" name="TextBox 33">
                  <a:extLst>
                    <a:ext uri="{FF2B5EF4-FFF2-40B4-BE49-F238E27FC236}">
                      <a16:creationId xmlns:a16="http://schemas.microsoft.com/office/drawing/2014/main" id="{BE1D3E87-4FE8-A4E5-3344-8EE935F72328}"/>
                    </a:ext>
                  </a:extLst>
                </p:cNvPr>
                <p:cNvSpPr txBox="1"/>
                <p:nvPr/>
              </p:nvSpPr>
              <p:spPr>
                <a:xfrm>
                  <a:off x="4538488" y="10142486"/>
                  <a:ext cx="2024322" cy="154722"/>
                </a:xfrm>
                <a:prstGeom prst="rect">
                  <a:avLst/>
                </a:prstGeom>
              </p:spPr>
              <p:txBody>
                <a:bodyPr lIns="0" tIns="0" rIns="0" bIns="0" rtlCol="0" anchor="t">
                  <a:spAutoFit/>
                </a:bodyPr>
                <a:lstStyle/>
                <a:p>
                  <a:pPr algn="r">
                    <a:lnSpc>
                      <a:spcPts val="1299"/>
                    </a:lnSpc>
                  </a:pPr>
                  <a:r>
                    <a:rPr lang="en-US" sz="999" dirty="0">
                      <a:solidFill>
                        <a:srgbClr val="000000"/>
                      </a:solidFill>
                      <a:latin typeface="Georgia" panose="02040502050405020303" pitchFamily="18" charset="0"/>
                    </a:rPr>
                    <a:t>Volume 2024 – May Edition </a:t>
                  </a:r>
                </a:p>
              </p:txBody>
            </p:sp>
          </p:grpSp>
          <p:cxnSp>
            <p:nvCxnSpPr>
              <p:cNvPr id="22" name="Straight Connector 21">
                <a:extLst>
                  <a:ext uri="{FF2B5EF4-FFF2-40B4-BE49-F238E27FC236}">
                    <a16:creationId xmlns:a16="http://schemas.microsoft.com/office/drawing/2014/main" id="{1E966955-D9AA-BE55-9DA0-3AB92150CE19}"/>
                  </a:ext>
                </a:extLst>
              </p:cNvPr>
              <p:cNvCxnSpPr/>
              <p:nvPr/>
            </p:nvCxnSpPr>
            <p:spPr>
              <a:xfrm>
                <a:off x="273050" y="10223500"/>
                <a:ext cx="7283450" cy="0"/>
              </a:xfrm>
              <a:prstGeom prst="line">
                <a:avLst/>
              </a:prstGeom>
            </p:spPr>
            <p:style>
              <a:lnRef idx="2">
                <a:schemeClr val="dk1"/>
              </a:lnRef>
              <a:fillRef idx="0">
                <a:schemeClr val="dk1"/>
              </a:fillRef>
              <a:effectRef idx="1">
                <a:schemeClr val="dk1"/>
              </a:effectRef>
              <a:fontRef idx="minor">
                <a:schemeClr val="tx1"/>
              </a:fontRef>
            </p:style>
          </p:cxnSp>
        </p:grpSp>
        <p:sp>
          <p:nvSpPr>
            <p:cNvPr id="10" name="TextBox 9">
              <a:extLst>
                <a:ext uri="{FF2B5EF4-FFF2-40B4-BE49-F238E27FC236}">
                  <a16:creationId xmlns:a16="http://schemas.microsoft.com/office/drawing/2014/main" id="{3BBED840-4A59-E22E-87C2-A87E083B1AF3}"/>
                </a:ext>
              </a:extLst>
            </p:cNvPr>
            <p:cNvSpPr txBox="1"/>
            <p:nvPr/>
          </p:nvSpPr>
          <p:spPr>
            <a:xfrm>
              <a:off x="-47316" y="10275069"/>
              <a:ext cx="3733800" cy="246221"/>
            </a:xfrm>
            <a:prstGeom prst="rect">
              <a:avLst/>
            </a:prstGeom>
            <a:noFill/>
          </p:spPr>
          <p:txBody>
            <a:bodyPr wrap="square" rtlCol="0">
              <a:spAutoFit/>
            </a:bodyPr>
            <a:lstStyle/>
            <a:p>
              <a:r>
                <a:rPr lang="en-US" sz="1000" i="1" dirty="0">
                  <a:latin typeface="Georgia" panose="02040502050405020303" pitchFamily="18" charset="0"/>
                </a:rPr>
                <a:t>A monthly publication of FSIB</a:t>
              </a:r>
              <a:endParaRPr lang="en-NG" sz="1000" i="1" dirty="0">
                <a:latin typeface="Georgia" panose="02040502050405020303" pitchFamily="18" charset="0"/>
              </a:endParaRPr>
            </a:p>
          </p:txBody>
        </p:sp>
      </p:grpSp>
      <p:pic>
        <p:nvPicPr>
          <p:cNvPr id="27" name="Picture 26">
            <a:extLst>
              <a:ext uri="{FF2B5EF4-FFF2-40B4-BE49-F238E27FC236}">
                <a16:creationId xmlns:a16="http://schemas.microsoft.com/office/drawing/2014/main" id="{8BE03471-087A-18B8-94E2-4A438A96AAC8}"/>
              </a:ext>
            </a:extLst>
          </p:cNvPr>
          <p:cNvPicPr>
            <a:picLocks noChangeAspect="1"/>
          </p:cNvPicPr>
          <p:nvPr/>
        </p:nvPicPr>
        <p:blipFill rotWithShape="1">
          <a:blip r:embed="rId2">
            <a:extLst>
              <a:ext uri="{28A0092B-C50C-407E-A947-70E740481C1C}">
                <a14:useLocalDpi xmlns:a14="http://schemas.microsoft.com/office/drawing/2010/main" val="0"/>
              </a:ext>
            </a:extLst>
          </a:blip>
          <a:srcRect l="6637" t="39903" r="5114" b="34047"/>
          <a:stretch/>
        </p:blipFill>
        <p:spPr>
          <a:xfrm>
            <a:off x="9880193" y="297789"/>
            <a:ext cx="1844078" cy="544361"/>
          </a:xfrm>
          <a:prstGeom prst="rect">
            <a:avLst/>
          </a:prstGeom>
        </p:spPr>
      </p:pic>
    </p:spTree>
    <p:extLst>
      <p:ext uri="{BB962C8B-B14F-4D97-AF65-F5344CB8AC3E}">
        <p14:creationId xmlns:p14="http://schemas.microsoft.com/office/powerpoint/2010/main" val="16000274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8322A4D-A38D-30DF-9AC2-F8C902E4866F}"/>
            </a:ext>
          </a:extLst>
        </p:cNvPr>
        <p:cNvGrpSpPr/>
        <p:nvPr/>
      </p:nvGrpSpPr>
      <p:grpSpPr>
        <a:xfrm>
          <a:off x="0" y="0"/>
          <a:ext cx="0" cy="0"/>
          <a:chOff x="0" y="0"/>
          <a:chExt cx="0" cy="0"/>
        </a:xfrm>
      </p:grpSpPr>
      <p:sp>
        <p:nvSpPr>
          <p:cNvPr id="50" name="Rectangle 49">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2" name="Group 51">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48" name="Freeform: Shape 47">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Rectangle 50">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Isosceles Triangle 52">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group of people posing for a photo&#10;&#10;Description automatically generated">
            <a:extLst>
              <a:ext uri="{FF2B5EF4-FFF2-40B4-BE49-F238E27FC236}">
                <a16:creationId xmlns:a16="http://schemas.microsoft.com/office/drawing/2014/main" id="{7EF34D19-ED6D-2A7A-C201-5F10D2902D16}"/>
              </a:ext>
            </a:extLst>
          </p:cNvPr>
          <p:cNvPicPr>
            <a:picLocks noChangeAspect="1"/>
          </p:cNvPicPr>
          <p:nvPr/>
        </p:nvPicPr>
        <p:blipFill rotWithShape="1">
          <a:blip r:embed="rId2">
            <a:extLst>
              <a:ext uri="{28A0092B-C50C-407E-A947-70E740481C1C}">
                <a14:useLocalDpi xmlns:a14="http://schemas.microsoft.com/office/drawing/2010/main" val="0"/>
              </a:ext>
            </a:extLst>
          </a:blip>
          <a:srcRect b="6434"/>
          <a:stretch/>
        </p:blipFill>
        <p:spPr>
          <a:xfrm>
            <a:off x="477046" y="582227"/>
            <a:ext cx="4426385" cy="2761048"/>
          </a:xfrm>
          <a:prstGeom prst="rect">
            <a:avLst/>
          </a:prstGeom>
        </p:spPr>
      </p:pic>
      <p:pic>
        <p:nvPicPr>
          <p:cNvPr id="18" name="Picture 17" descr="A group of people standing in front of a window&#10;&#10;Description automatically generated">
            <a:extLst>
              <a:ext uri="{FF2B5EF4-FFF2-40B4-BE49-F238E27FC236}">
                <a16:creationId xmlns:a16="http://schemas.microsoft.com/office/drawing/2014/main" id="{BF32BAEF-0C87-AB4B-F32C-74AB4ED57F0A}"/>
              </a:ext>
            </a:extLst>
          </p:cNvPr>
          <p:cNvPicPr>
            <a:picLocks noChangeAspect="1"/>
          </p:cNvPicPr>
          <p:nvPr/>
        </p:nvPicPr>
        <p:blipFill rotWithShape="1">
          <a:blip r:embed="rId3">
            <a:extLst>
              <a:ext uri="{28A0092B-C50C-407E-A947-70E740481C1C}">
                <a14:useLocalDpi xmlns:a14="http://schemas.microsoft.com/office/drawing/2010/main" val="0"/>
              </a:ext>
            </a:extLst>
          </a:blip>
          <a:srcRect b="7960"/>
          <a:stretch/>
        </p:blipFill>
        <p:spPr>
          <a:xfrm>
            <a:off x="477046" y="3853535"/>
            <a:ext cx="4499715" cy="2761048"/>
          </a:xfrm>
          <a:prstGeom prst="rect">
            <a:avLst/>
          </a:prstGeom>
        </p:spPr>
      </p:pic>
      <p:pic>
        <p:nvPicPr>
          <p:cNvPr id="20" name="Picture 19" descr="A person and person holding a box&#10;&#10;Description automatically generated">
            <a:extLst>
              <a:ext uri="{FF2B5EF4-FFF2-40B4-BE49-F238E27FC236}">
                <a16:creationId xmlns:a16="http://schemas.microsoft.com/office/drawing/2014/main" id="{92E3A8B7-AD3A-7610-5B90-78C9911943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80477" y="1163171"/>
            <a:ext cx="2856598" cy="3960015"/>
          </a:xfrm>
          <a:prstGeom prst="rect">
            <a:avLst/>
          </a:prstGeom>
        </p:spPr>
      </p:pic>
      <p:sp>
        <p:nvSpPr>
          <p:cNvPr id="39" name="TextBox 38">
            <a:extLst>
              <a:ext uri="{FF2B5EF4-FFF2-40B4-BE49-F238E27FC236}">
                <a16:creationId xmlns:a16="http://schemas.microsoft.com/office/drawing/2014/main" id="{E25B997F-8815-1501-CFB7-ACEEDC012ECF}"/>
              </a:ext>
            </a:extLst>
          </p:cNvPr>
          <p:cNvSpPr txBox="1"/>
          <p:nvPr/>
        </p:nvSpPr>
        <p:spPr>
          <a:xfrm>
            <a:off x="5392133" y="5189944"/>
            <a:ext cx="2856598" cy="707886"/>
          </a:xfrm>
          <a:prstGeom prst="rect">
            <a:avLst/>
          </a:prstGeom>
          <a:noFill/>
        </p:spPr>
        <p:txBody>
          <a:bodyPr wrap="square">
            <a:spAutoFit/>
          </a:bodyPr>
          <a:lstStyle/>
          <a:p>
            <a:pPr algn="ctr" defTabSz="758952">
              <a:spcAft>
                <a:spcPts val="600"/>
              </a:spcAft>
            </a:pPr>
            <a:r>
              <a:rPr lang="en-US" sz="1000" kern="1200" dirty="0">
                <a:solidFill>
                  <a:schemeClr val="tx1"/>
                </a:solidFill>
                <a:latin typeface="Georgia" panose="02040502050405020303" pitchFamily="18" charset="0"/>
              </a:rPr>
              <a:t>The Managing Director/CEO of FSIB presenting a gift to the Founder/Chairman Air Peace Limited Mr. Allen Onyema on his birthday celebration</a:t>
            </a:r>
            <a:endParaRPr lang="en-GB" sz="1100" dirty="0">
              <a:latin typeface="Georgia" panose="02040502050405020303" pitchFamily="18" charset="0"/>
            </a:endParaRPr>
          </a:p>
        </p:txBody>
      </p:sp>
      <p:pic>
        <p:nvPicPr>
          <p:cNvPr id="2" name="Picture 1">
            <a:extLst>
              <a:ext uri="{FF2B5EF4-FFF2-40B4-BE49-F238E27FC236}">
                <a16:creationId xmlns:a16="http://schemas.microsoft.com/office/drawing/2014/main" id="{DB9F3DA4-B914-F1FF-F582-62643D19BF05}"/>
              </a:ext>
            </a:extLst>
          </p:cNvPr>
          <p:cNvPicPr>
            <a:picLocks noChangeAspect="1"/>
          </p:cNvPicPr>
          <p:nvPr/>
        </p:nvPicPr>
        <p:blipFill rotWithShape="1">
          <a:blip r:embed="rId5">
            <a:extLst>
              <a:ext uri="{28A0092B-C50C-407E-A947-70E740481C1C}">
                <a14:useLocalDpi xmlns:a14="http://schemas.microsoft.com/office/drawing/2010/main" val="0"/>
              </a:ext>
            </a:extLst>
          </a:blip>
          <a:srcRect l="6637" t="39903" r="5114" b="34047"/>
          <a:stretch/>
        </p:blipFill>
        <p:spPr>
          <a:xfrm>
            <a:off x="9880193" y="297789"/>
            <a:ext cx="1844078" cy="544361"/>
          </a:xfrm>
          <a:prstGeom prst="rect">
            <a:avLst/>
          </a:prstGeom>
        </p:spPr>
      </p:pic>
      <p:pic>
        <p:nvPicPr>
          <p:cNvPr id="4" name="Picture 3" descr="A person in red suit standing in front of a wall with blue and green text&#10;&#10;Description automatically generated">
            <a:extLst>
              <a:ext uri="{FF2B5EF4-FFF2-40B4-BE49-F238E27FC236}">
                <a16:creationId xmlns:a16="http://schemas.microsoft.com/office/drawing/2014/main" id="{37CE3B90-A2CE-208D-E510-CC0E93B3CB6D}"/>
              </a:ext>
            </a:extLst>
          </p:cNvPr>
          <p:cNvPicPr>
            <a:picLocks noChangeAspect="1"/>
          </p:cNvPicPr>
          <p:nvPr/>
        </p:nvPicPr>
        <p:blipFill rotWithShape="1">
          <a:blip r:embed="rId6">
            <a:extLst>
              <a:ext uri="{28A0092B-C50C-407E-A947-70E740481C1C}">
                <a14:useLocalDpi xmlns:a14="http://schemas.microsoft.com/office/drawing/2010/main" val="0"/>
              </a:ext>
            </a:extLst>
          </a:blip>
          <a:srcRect l="10582" t="17543" r="3367" b="8930"/>
          <a:stretch/>
        </p:blipFill>
        <p:spPr>
          <a:xfrm>
            <a:off x="8908374" y="1657349"/>
            <a:ext cx="2675140" cy="4063759"/>
          </a:xfrm>
          <a:prstGeom prst="rect">
            <a:avLst/>
          </a:prstGeom>
        </p:spPr>
      </p:pic>
      <p:sp>
        <p:nvSpPr>
          <p:cNvPr id="7" name="TextBox 6">
            <a:extLst>
              <a:ext uri="{FF2B5EF4-FFF2-40B4-BE49-F238E27FC236}">
                <a16:creationId xmlns:a16="http://schemas.microsoft.com/office/drawing/2014/main" id="{9DA060CD-5566-8E82-CE74-8D1E40736CEB}"/>
              </a:ext>
            </a:extLst>
          </p:cNvPr>
          <p:cNvSpPr txBox="1"/>
          <p:nvPr/>
        </p:nvSpPr>
        <p:spPr>
          <a:xfrm>
            <a:off x="8786238" y="5720165"/>
            <a:ext cx="2856598" cy="400110"/>
          </a:xfrm>
          <a:prstGeom prst="rect">
            <a:avLst/>
          </a:prstGeom>
          <a:noFill/>
        </p:spPr>
        <p:txBody>
          <a:bodyPr wrap="square">
            <a:spAutoFit/>
          </a:bodyPr>
          <a:lstStyle/>
          <a:p>
            <a:pPr algn="ctr" defTabSz="758952">
              <a:spcAft>
                <a:spcPts val="600"/>
              </a:spcAft>
            </a:pPr>
            <a:r>
              <a:rPr lang="en-US" sz="1000" kern="1200" dirty="0">
                <a:solidFill>
                  <a:schemeClr val="tx1"/>
                </a:solidFill>
                <a:latin typeface="Georgia" panose="02040502050405020303" pitchFamily="18" charset="0"/>
              </a:rPr>
              <a:t>The Managing Director/CEO FSIB at the 2024 NLNG and Partner’s Leadership Conference</a:t>
            </a:r>
            <a:endParaRPr lang="en-GB" sz="1100" dirty="0">
              <a:latin typeface="Georgia" panose="02040502050405020303" pitchFamily="18" charset="0"/>
            </a:endParaRPr>
          </a:p>
        </p:txBody>
      </p:sp>
    </p:spTree>
    <p:extLst>
      <p:ext uri="{BB962C8B-B14F-4D97-AF65-F5344CB8AC3E}">
        <p14:creationId xmlns:p14="http://schemas.microsoft.com/office/powerpoint/2010/main" val="16044977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8322A4D-A38D-30DF-9AC2-F8C902E4866F}"/>
            </a:ext>
          </a:extLst>
        </p:cNvPr>
        <p:cNvGrpSpPr/>
        <p:nvPr/>
      </p:nvGrpSpPr>
      <p:grpSpPr>
        <a:xfrm>
          <a:off x="0" y="0"/>
          <a:ext cx="0" cy="0"/>
          <a:chOff x="0" y="0"/>
          <a:chExt cx="0" cy="0"/>
        </a:xfrm>
      </p:grpSpPr>
      <p:sp>
        <p:nvSpPr>
          <p:cNvPr id="50" name="Rectangle 49">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2" name="Group 51">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48" name="Freeform: Shape 47">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Rectangle 50">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Isosceles Triangle 52">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DB9F3DA4-B914-F1FF-F582-62643D19BF05}"/>
              </a:ext>
            </a:extLst>
          </p:cNvPr>
          <p:cNvPicPr>
            <a:picLocks noChangeAspect="1"/>
          </p:cNvPicPr>
          <p:nvPr/>
        </p:nvPicPr>
        <p:blipFill rotWithShape="1">
          <a:blip r:embed="rId2">
            <a:extLst>
              <a:ext uri="{28A0092B-C50C-407E-A947-70E740481C1C}">
                <a14:useLocalDpi xmlns:a14="http://schemas.microsoft.com/office/drawing/2010/main" val="0"/>
              </a:ext>
            </a:extLst>
          </a:blip>
          <a:srcRect l="6637" t="39903" r="5114" b="34047"/>
          <a:stretch/>
        </p:blipFill>
        <p:spPr>
          <a:xfrm>
            <a:off x="9880193" y="297789"/>
            <a:ext cx="1844078" cy="544361"/>
          </a:xfrm>
          <a:prstGeom prst="rect">
            <a:avLst/>
          </a:prstGeom>
        </p:spPr>
      </p:pic>
      <p:pic>
        <p:nvPicPr>
          <p:cNvPr id="3" name="Picture 2">
            <a:extLst>
              <a:ext uri="{FF2B5EF4-FFF2-40B4-BE49-F238E27FC236}">
                <a16:creationId xmlns:a16="http://schemas.microsoft.com/office/drawing/2014/main" id="{31455ED1-77C8-7E8A-3100-BA592F6A87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3436" y="3748051"/>
            <a:ext cx="4229293" cy="2706310"/>
          </a:xfrm>
          <a:prstGeom prst="rect">
            <a:avLst/>
          </a:prstGeom>
        </p:spPr>
      </p:pic>
      <p:pic>
        <p:nvPicPr>
          <p:cNvPr id="5" name="Picture 4">
            <a:extLst>
              <a:ext uri="{FF2B5EF4-FFF2-40B4-BE49-F238E27FC236}">
                <a16:creationId xmlns:a16="http://schemas.microsoft.com/office/drawing/2014/main" id="{18F54728-8904-DA7E-C810-1551FE628F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3720720"/>
            <a:ext cx="4442597" cy="2706309"/>
          </a:xfrm>
          <a:prstGeom prst="rect">
            <a:avLst/>
          </a:prstGeom>
        </p:spPr>
      </p:pic>
      <p:grpSp>
        <p:nvGrpSpPr>
          <p:cNvPr id="4" name="Group 3">
            <a:extLst>
              <a:ext uri="{FF2B5EF4-FFF2-40B4-BE49-F238E27FC236}">
                <a16:creationId xmlns:a16="http://schemas.microsoft.com/office/drawing/2014/main" id="{3252748F-F254-00E7-DB50-732C2C82CF51}"/>
              </a:ext>
            </a:extLst>
          </p:cNvPr>
          <p:cNvGrpSpPr/>
          <p:nvPr/>
        </p:nvGrpSpPr>
        <p:grpSpPr>
          <a:xfrm>
            <a:off x="388074" y="344948"/>
            <a:ext cx="4764154" cy="3510469"/>
            <a:chOff x="299551" y="351155"/>
            <a:chExt cx="4743131" cy="4030337"/>
          </a:xfrm>
        </p:grpSpPr>
        <p:grpSp>
          <p:nvGrpSpPr>
            <p:cNvPr id="14" name="Group 13">
              <a:extLst>
                <a:ext uri="{FF2B5EF4-FFF2-40B4-BE49-F238E27FC236}">
                  <a16:creationId xmlns:a16="http://schemas.microsoft.com/office/drawing/2014/main" id="{F0601A41-B2DE-00B0-AC66-BF3920110E40}"/>
                </a:ext>
              </a:extLst>
            </p:cNvPr>
            <p:cNvGrpSpPr/>
            <p:nvPr/>
          </p:nvGrpSpPr>
          <p:grpSpPr>
            <a:xfrm>
              <a:off x="299551" y="351155"/>
              <a:ext cx="4743131" cy="3418588"/>
              <a:chOff x="299551" y="425803"/>
              <a:chExt cx="6750935" cy="4005744"/>
            </a:xfrm>
          </p:grpSpPr>
          <p:pic>
            <p:nvPicPr>
              <p:cNvPr id="9" name="Picture 8">
                <a:extLst>
                  <a:ext uri="{FF2B5EF4-FFF2-40B4-BE49-F238E27FC236}">
                    <a16:creationId xmlns:a16="http://schemas.microsoft.com/office/drawing/2014/main" id="{B0BECE00-7890-A067-A227-D25DE253C5A7}"/>
                  </a:ext>
                </a:extLst>
              </p:cNvPr>
              <p:cNvPicPr>
                <a:picLocks noChangeAspect="1"/>
              </p:cNvPicPr>
              <p:nvPr/>
            </p:nvPicPr>
            <p:blipFill rotWithShape="1">
              <a:blip r:embed="rId5">
                <a:extLst>
                  <a:ext uri="{28A0092B-C50C-407E-A947-70E740481C1C}">
                    <a14:useLocalDpi xmlns:a14="http://schemas.microsoft.com/office/drawing/2010/main" val="0"/>
                  </a:ext>
                </a:extLst>
              </a:blip>
              <a:srcRect t="15399" r="13090"/>
              <a:stretch/>
            </p:blipFill>
            <p:spPr>
              <a:xfrm>
                <a:off x="3909423" y="445531"/>
                <a:ext cx="3141063" cy="3986015"/>
              </a:xfrm>
              <a:prstGeom prst="rect">
                <a:avLst/>
              </a:prstGeom>
            </p:spPr>
          </p:pic>
          <p:pic>
            <p:nvPicPr>
              <p:cNvPr id="11" name="Picture 10">
                <a:extLst>
                  <a:ext uri="{FF2B5EF4-FFF2-40B4-BE49-F238E27FC236}">
                    <a16:creationId xmlns:a16="http://schemas.microsoft.com/office/drawing/2014/main" id="{19B37AA4-5EE6-7D6C-5CA1-EA4DE21A69D0}"/>
                  </a:ext>
                </a:extLst>
              </p:cNvPr>
              <p:cNvPicPr>
                <a:picLocks noChangeAspect="1"/>
              </p:cNvPicPr>
              <p:nvPr/>
            </p:nvPicPr>
            <p:blipFill rotWithShape="1">
              <a:blip r:embed="rId6">
                <a:extLst>
                  <a:ext uri="{28A0092B-C50C-407E-A947-70E740481C1C}">
                    <a14:useLocalDpi xmlns:a14="http://schemas.microsoft.com/office/drawing/2010/main" val="0"/>
                  </a:ext>
                </a:extLst>
              </a:blip>
              <a:srcRect t="14596" r="8176"/>
              <a:stretch/>
            </p:blipFill>
            <p:spPr>
              <a:xfrm>
                <a:off x="299551" y="425803"/>
                <a:ext cx="3310361" cy="4005744"/>
              </a:xfrm>
              <a:prstGeom prst="rect">
                <a:avLst/>
              </a:prstGeom>
            </p:spPr>
          </p:pic>
        </p:grpSp>
        <p:sp>
          <p:nvSpPr>
            <p:cNvPr id="13" name="TextBox 12">
              <a:extLst>
                <a:ext uri="{FF2B5EF4-FFF2-40B4-BE49-F238E27FC236}">
                  <a16:creationId xmlns:a16="http://schemas.microsoft.com/office/drawing/2014/main" id="{12DE2128-B9C5-C232-6086-86C83CDAD892}"/>
                </a:ext>
              </a:extLst>
            </p:cNvPr>
            <p:cNvSpPr txBox="1"/>
            <p:nvPr/>
          </p:nvSpPr>
          <p:spPr>
            <a:xfrm>
              <a:off x="340283" y="3745452"/>
              <a:ext cx="4685440" cy="636040"/>
            </a:xfrm>
            <a:prstGeom prst="rect">
              <a:avLst/>
            </a:prstGeom>
            <a:noFill/>
          </p:spPr>
          <p:txBody>
            <a:bodyPr wrap="square">
              <a:spAutoFit/>
            </a:bodyPr>
            <a:lstStyle/>
            <a:p>
              <a:pPr algn="ctr"/>
              <a:r>
                <a:rPr lang="en-US" sz="1000" dirty="0">
                  <a:latin typeface="Georgia" panose="02040502050405020303" pitchFamily="18" charset="0"/>
                </a:rPr>
                <a:t>The MD/CEO of First Standard Insurance Brokers and Her Staff presenting a gift at the birthday celebration of the Chairman/CEO of </a:t>
              </a:r>
              <a:r>
                <a:rPr lang="en-US" sz="1000" dirty="0" err="1">
                  <a:latin typeface="Georgia" panose="02040502050405020303" pitchFamily="18" charset="0"/>
                </a:rPr>
                <a:t>ValueJet</a:t>
              </a:r>
              <a:r>
                <a:rPr lang="en-US" sz="1000" dirty="0">
                  <a:latin typeface="Georgia" panose="02040502050405020303" pitchFamily="18" charset="0"/>
                </a:rPr>
                <a:t> Mr. Kunle </a:t>
              </a:r>
              <a:r>
                <a:rPr lang="en-US" sz="1000" dirty="0" err="1">
                  <a:latin typeface="Georgia" panose="02040502050405020303" pitchFamily="18" charset="0"/>
                </a:rPr>
                <a:t>Soname</a:t>
              </a:r>
              <a:r>
                <a:rPr lang="en-US" sz="1000" dirty="0">
                  <a:latin typeface="Georgia" panose="02040502050405020303" pitchFamily="18" charset="0"/>
                </a:rPr>
                <a:t>.</a:t>
              </a:r>
              <a:endParaRPr lang="en-GB" sz="1000" dirty="0"/>
            </a:p>
          </p:txBody>
        </p:sp>
      </p:grpSp>
      <p:grpSp>
        <p:nvGrpSpPr>
          <p:cNvPr id="6" name="Group 5">
            <a:extLst>
              <a:ext uri="{FF2B5EF4-FFF2-40B4-BE49-F238E27FC236}">
                <a16:creationId xmlns:a16="http://schemas.microsoft.com/office/drawing/2014/main" id="{E1514BFC-C718-B493-364C-2D9B922C0A19}"/>
              </a:ext>
            </a:extLst>
          </p:cNvPr>
          <p:cNvGrpSpPr/>
          <p:nvPr/>
        </p:nvGrpSpPr>
        <p:grpSpPr>
          <a:xfrm>
            <a:off x="5730557" y="382091"/>
            <a:ext cx="5112847" cy="3199592"/>
            <a:chOff x="5586920" y="460784"/>
            <a:chExt cx="5287044" cy="3766380"/>
          </a:xfrm>
        </p:grpSpPr>
        <p:pic>
          <p:nvPicPr>
            <p:cNvPr id="7" name="Picture 6">
              <a:extLst>
                <a:ext uri="{FF2B5EF4-FFF2-40B4-BE49-F238E27FC236}">
                  <a16:creationId xmlns:a16="http://schemas.microsoft.com/office/drawing/2014/main" id="{80F55ED2-4A62-484D-69AD-F82CBDBD835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67122" y="460784"/>
              <a:ext cx="4152327" cy="3114245"/>
            </a:xfrm>
            <a:prstGeom prst="rect">
              <a:avLst/>
            </a:prstGeom>
          </p:spPr>
        </p:pic>
        <p:sp>
          <p:nvSpPr>
            <p:cNvPr id="15" name="TextBox 14">
              <a:extLst>
                <a:ext uri="{FF2B5EF4-FFF2-40B4-BE49-F238E27FC236}">
                  <a16:creationId xmlns:a16="http://schemas.microsoft.com/office/drawing/2014/main" id="{72AB9D5E-26A1-27E2-38CB-AF1304D2B72A}"/>
                </a:ext>
              </a:extLst>
            </p:cNvPr>
            <p:cNvSpPr txBox="1"/>
            <p:nvPr/>
          </p:nvSpPr>
          <p:spPr>
            <a:xfrm>
              <a:off x="5586920" y="3575029"/>
              <a:ext cx="5287044" cy="652135"/>
            </a:xfrm>
            <a:prstGeom prst="rect">
              <a:avLst/>
            </a:prstGeom>
            <a:noFill/>
          </p:spPr>
          <p:txBody>
            <a:bodyPr wrap="square">
              <a:spAutoFit/>
            </a:bodyPr>
            <a:lstStyle/>
            <a:p>
              <a:pPr algn="ctr"/>
              <a:r>
                <a:rPr lang="en-US" sz="1000" dirty="0">
                  <a:latin typeface="Georgia" panose="02040502050405020303" pitchFamily="18" charset="0"/>
                </a:rPr>
                <a:t>From Left: Company Secretary, Barrister Anthony </a:t>
              </a:r>
              <a:r>
                <a:rPr lang="en-US" sz="1000" dirty="0" err="1">
                  <a:latin typeface="Georgia" panose="02040502050405020303" pitchFamily="18" charset="0"/>
                </a:rPr>
                <a:t>Ibekwe</a:t>
              </a:r>
              <a:r>
                <a:rPr lang="en-US" sz="1000" dirty="0">
                  <a:latin typeface="Georgia" panose="02040502050405020303" pitchFamily="18" charset="0"/>
                </a:rPr>
                <a:t>, FSIB’s HR Consultant Mrs. Amina joining the MD/CEO First Standard Insurance Brokers at the presentation of a Long Service Award to the outgoing Head of Operations Mr. </a:t>
              </a:r>
              <a:r>
                <a:rPr lang="en-US" sz="1000" dirty="0" err="1">
                  <a:latin typeface="Georgia" panose="02040502050405020303" pitchFamily="18" charset="0"/>
                </a:rPr>
                <a:t>Taofik</a:t>
              </a:r>
              <a:r>
                <a:rPr lang="en-US" sz="1000" dirty="0">
                  <a:latin typeface="Georgia" panose="02040502050405020303" pitchFamily="18" charset="0"/>
                </a:rPr>
                <a:t> </a:t>
              </a:r>
              <a:r>
                <a:rPr lang="en-US" sz="1000" dirty="0" err="1">
                  <a:latin typeface="Georgia" panose="02040502050405020303" pitchFamily="18" charset="0"/>
                </a:rPr>
                <a:t>Rasaq</a:t>
              </a:r>
              <a:r>
                <a:rPr lang="en-US" sz="1000" dirty="0">
                  <a:latin typeface="Georgia" panose="02040502050405020303" pitchFamily="18" charset="0"/>
                </a:rPr>
                <a:t>.</a:t>
              </a:r>
              <a:endParaRPr lang="en-GB" sz="1000" dirty="0"/>
            </a:p>
          </p:txBody>
        </p:sp>
      </p:grpSp>
      <p:sp>
        <p:nvSpPr>
          <p:cNvPr id="17" name="TextBox 16">
            <a:extLst>
              <a:ext uri="{FF2B5EF4-FFF2-40B4-BE49-F238E27FC236}">
                <a16:creationId xmlns:a16="http://schemas.microsoft.com/office/drawing/2014/main" id="{F3623D82-7F55-ACAA-C7B2-74D1749223EC}"/>
              </a:ext>
            </a:extLst>
          </p:cNvPr>
          <p:cNvSpPr txBox="1"/>
          <p:nvPr/>
        </p:nvSpPr>
        <p:spPr>
          <a:xfrm>
            <a:off x="2248577" y="6500884"/>
            <a:ext cx="7447514" cy="246221"/>
          </a:xfrm>
          <a:prstGeom prst="rect">
            <a:avLst/>
          </a:prstGeom>
          <a:noFill/>
        </p:spPr>
        <p:txBody>
          <a:bodyPr wrap="square">
            <a:spAutoFit/>
          </a:bodyPr>
          <a:lstStyle/>
          <a:p>
            <a:pPr algn="ctr"/>
            <a:r>
              <a:rPr lang="en-US" sz="1000" dirty="0">
                <a:latin typeface="Georgia" panose="02040502050405020303" pitchFamily="18" charset="0"/>
              </a:rPr>
              <a:t>The MD/CEO of FSIB with outgoing members of Staff, joined with well wishers and loved ones, during the </a:t>
            </a:r>
            <a:r>
              <a:rPr lang="en-US" sz="1000" dirty="0" err="1">
                <a:latin typeface="Georgia" panose="02040502050405020303" pitchFamily="18" charset="0"/>
              </a:rPr>
              <a:t>sendforth</a:t>
            </a:r>
            <a:r>
              <a:rPr lang="en-US" sz="1000" dirty="0">
                <a:latin typeface="Georgia" panose="02040502050405020303" pitchFamily="18" charset="0"/>
              </a:rPr>
              <a:t> party.</a:t>
            </a:r>
            <a:endParaRPr lang="en-GB" sz="1000" dirty="0"/>
          </a:p>
        </p:txBody>
      </p:sp>
    </p:spTree>
    <p:extLst>
      <p:ext uri="{BB962C8B-B14F-4D97-AF65-F5344CB8AC3E}">
        <p14:creationId xmlns:p14="http://schemas.microsoft.com/office/powerpoint/2010/main" val="847415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D6C1F4F-509E-BE4E-7E9A-8F71E1F4697D}"/>
              </a:ext>
            </a:extLst>
          </p:cNvPr>
          <p:cNvGrpSpPr/>
          <p:nvPr/>
        </p:nvGrpSpPr>
        <p:grpSpPr>
          <a:xfrm>
            <a:off x="233265" y="206535"/>
            <a:ext cx="11914813" cy="5830133"/>
            <a:chOff x="437808" y="528775"/>
            <a:chExt cx="11316384" cy="5839791"/>
          </a:xfrm>
        </p:grpSpPr>
        <p:grpSp>
          <p:nvGrpSpPr>
            <p:cNvPr id="10" name="Group 9">
              <a:extLst>
                <a:ext uri="{FF2B5EF4-FFF2-40B4-BE49-F238E27FC236}">
                  <a16:creationId xmlns:a16="http://schemas.microsoft.com/office/drawing/2014/main" id="{6C707A12-D947-F6CF-DED4-00AF3BAE4E17}"/>
                </a:ext>
              </a:extLst>
            </p:cNvPr>
            <p:cNvGrpSpPr/>
            <p:nvPr/>
          </p:nvGrpSpPr>
          <p:grpSpPr>
            <a:xfrm>
              <a:off x="437808" y="554881"/>
              <a:ext cx="11316384" cy="5813685"/>
              <a:chOff x="437808" y="554881"/>
              <a:chExt cx="11316384" cy="5813685"/>
            </a:xfrm>
          </p:grpSpPr>
          <p:sp>
            <p:nvSpPr>
              <p:cNvPr id="14" name="Parallelogram 13">
                <a:extLst>
                  <a:ext uri="{FF2B5EF4-FFF2-40B4-BE49-F238E27FC236}">
                    <a16:creationId xmlns:a16="http://schemas.microsoft.com/office/drawing/2014/main" id="{847496C8-4810-54E5-BBF1-2325B6171408}"/>
                  </a:ext>
                </a:extLst>
              </p:cNvPr>
              <p:cNvSpPr/>
              <p:nvPr/>
            </p:nvSpPr>
            <p:spPr>
              <a:xfrm flipV="1">
                <a:off x="984592" y="6055728"/>
                <a:ext cx="10769600" cy="312838"/>
              </a:xfrm>
              <a:prstGeom prst="parallelogram">
                <a:avLst>
                  <a:gd name="adj" fmla="val 104813"/>
                </a:avLst>
              </a:prstGeom>
              <a:solidFill>
                <a:srgbClr val="0046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DA522A72-7214-CD57-4D6A-F8D083EE7687}"/>
                  </a:ext>
                </a:extLst>
              </p:cNvPr>
              <p:cNvSpPr txBox="1"/>
              <p:nvPr/>
            </p:nvSpPr>
            <p:spPr>
              <a:xfrm>
                <a:off x="437808" y="554881"/>
                <a:ext cx="11001294" cy="5722715"/>
              </a:xfrm>
              <a:prstGeom prst="rect">
                <a:avLst/>
              </a:prstGeom>
              <a:solidFill>
                <a:schemeClr val="bg1"/>
              </a:solidFill>
              <a:ln>
                <a:solidFill>
                  <a:schemeClr val="accent1"/>
                </a:solidFill>
              </a:ln>
            </p:spPr>
            <p:txBody>
              <a:bodyPr wrap="square" rtlCol="0">
                <a:spAutoFit/>
              </a:bodyPr>
              <a:lstStyle/>
              <a:p>
                <a:endParaRPr lang="en-US" dirty="0"/>
              </a:p>
            </p:txBody>
          </p:sp>
        </p:grpSp>
        <p:sp>
          <p:nvSpPr>
            <p:cNvPr id="12" name="Arrow: Pentagon 11">
              <a:extLst>
                <a:ext uri="{FF2B5EF4-FFF2-40B4-BE49-F238E27FC236}">
                  <a16:creationId xmlns:a16="http://schemas.microsoft.com/office/drawing/2014/main" id="{F256D4F5-C676-D08A-96F2-9A459A1423CF}"/>
                </a:ext>
              </a:extLst>
            </p:cNvPr>
            <p:cNvSpPr/>
            <p:nvPr/>
          </p:nvSpPr>
          <p:spPr>
            <a:xfrm rot="5400000" flipV="1">
              <a:off x="190130" y="776453"/>
              <a:ext cx="636667" cy="141312"/>
            </a:xfrm>
            <a:prstGeom prst="homePlate">
              <a:avLst>
                <a:gd name="adj" fmla="val 46855"/>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5">
            <a:extLst>
              <a:ext uri="{FF2B5EF4-FFF2-40B4-BE49-F238E27FC236}">
                <a16:creationId xmlns:a16="http://schemas.microsoft.com/office/drawing/2014/main" id="{899439C4-EB7D-F298-3EF0-C75D5AB15831}"/>
              </a:ext>
            </a:extLst>
          </p:cNvPr>
          <p:cNvGrpSpPr/>
          <p:nvPr/>
        </p:nvGrpSpPr>
        <p:grpSpPr>
          <a:xfrm>
            <a:off x="7860526" y="1744905"/>
            <a:ext cx="3955800" cy="3700316"/>
            <a:chOff x="0" y="-490108"/>
            <a:chExt cx="10437969" cy="6938250"/>
          </a:xfrm>
        </p:grpSpPr>
        <p:pic>
          <p:nvPicPr>
            <p:cNvPr id="5" name="Picture 6">
              <a:extLst>
                <a:ext uri="{FF2B5EF4-FFF2-40B4-BE49-F238E27FC236}">
                  <a16:creationId xmlns:a16="http://schemas.microsoft.com/office/drawing/2014/main" id="{5D79461D-7ABA-9E7E-6A47-C18F9EB4865C}"/>
                </a:ext>
              </a:extLst>
            </p:cNvPr>
            <p:cNvPicPr>
              <a:picLocks noChangeAspect="1"/>
            </p:cNvPicPr>
            <p:nvPr/>
          </p:nvPicPr>
          <p:blipFill>
            <a:blip r:embed="rId2"/>
            <a:srcRect t="208" b="208"/>
            <a:stretch>
              <a:fillRect/>
            </a:stretch>
          </p:blipFill>
          <p:spPr>
            <a:xfrm>
              <a:off x="0" y="-490108"/>
              <a:ext cx="10437969" cy="6938250"/>
            </a:xfrm>
            <a:prstGeom prst="rect">
              <a:avLst/>
            </a:prstGeom>
          </p:spPr>
        </p:pic>
      </p:grpSp>
      <p:sp>
        <p:nvSpPr>
          <p:cNvPr id="18" name="Freeform 17">
            <a:extLst>
              <a:ext uri="{FF2B5EF4-FFF2-40B4-BE49-F238E27FC236}">
                <a16:creationId xmlns:a16="http://schemas.microsoft.com/office/drawing/2014/main" id="{F5490E0B-01B2-B619-9602-D78CE893EAE5}"/>
              </a:ext>
            </a:extLst>
          </p:cNvPr>
          <p:cNvSpPr/>
          <p:nvPr/>
        </p:nvSpPr>
        <p:spPr>
          <a:xfrm>
            <a:off x="571393" y="351286"/>
            <a:ext cx="7224625" cy="3605376"/>
          </a:xfrm>
          <a:custGeom>
            <a:avLst/>
            <a:gdLst/>
            <a:ahLst/>
            <a:cxnLst/>
            <a:rect l="l" t="t" r="r" b="b"/>
            <a:pathLst>
              <a:path w="1265511" h="1198969">
                <a:moveTo>
                  <a:pt x="0" y="0"/>
                </a:moveTo>
                <a:lnTo>
                  <a:pt x="1265511" y="0"/>
                </a:lnTo>
                <a:lnTo>
                  <a:pt x="1265511" y="1198969"/>
                </a:lnTo>
                <a:lnTo>
                  <a:pt x="0" y="1198969"/>
                </a:lnTo>
                <a:close/>
              </a:path>
            </a:pathLst>
          </a:custGeom>
          <a:solidFill>
            <a:schemeClr val="bg1"/>
          </a:solidFill>
        </p:spPr>
        <p:txBody>
          <a:bodyPr/>
          <a:lstStyle/>
          <a:p>
            <a:r>
              <a:rPr lang="en-US" b="1" dirty="0">
                <a:solidFill>
                  <a:schemeClr val="accent1">
                    <a:lumMod val="75000"/>
                  </a:schemeClr>
                </a:solidFill>
                <a:latin typeface="Georgia" panose="02040502050405020303" pitchFamily="18" charset="0"/>
              </a:rPr>
              <a:t>FOREIGN CARRIERS ENGAGE IN PRICE WAR TO FRUSTRATE AIR PEACE OUT OF LONDON.</a:t>
            </a:r>
          </a:p>
          <a:p>
            <a:endParaRPr lang="en-US" b="1" dirty="0">
              <a:solidFill>
                <a:schemeClr val="accent1">
                  <a:lumMod val="75000"/>
                </a:schemeClr>
              </a:solidFill>
              <a:latin typeface="Georgia" panose="02040502050405020303" pitchFamily="18" charset="0"/>
            </a:endParaRPr>
          </a:p>
          <a:p>
            <a:pPr algn="just"/>
            <a:r>
              <a:rPr lang="en-US" sz="1400" dirty="0">
                <a:latin typeface="Georgia" panose="02040502050405020303" pitchFamily="18" charset="0"/>
              </a:rPr>
              <a:t>In the fast-paced and ferociously competitive airline sector, price wars have become like Siamese twins that can not be separated by the actors, as a surviving strategy.</a:t>
            </a:r>
          </a:p>
          <a:p>
            <a:pPr algn="just"/>
            <a:endParaRPr lang="en-US" sz="1400" dirty="0">
              <a:latin typeface="Georgia" panose="02040502050405020303" pitchFamily="18" charset="0"/>
            </a:endParaRPr>
          </a:p>
          <a:p>
            <a:pPr algn="just"/>
            <a:r>
              <a:rPr lang="en-US" sz="1400" dirty="0">
                <a:latin typeface="Georgia" panose="02040502050405020303" pitchFamily="18" charset="0"/>
              </a:rPr>
              <a:t>While price wars are a common occurrence in the airline sector, they represent intense competition that sees airlines cut prices in an attempt to snatch passengers from their competitors. The subsequent implication may automatically trigger reduced margins and profitability. To thrive amid these price wars, airlines need strategy and competitive intelligence, specifically competitive flight price data to survive.</a:t>
            </a:r>
          </a:p>
          <a:p>
            <a:pPr algn="just"/>
            <a:endParaRPr lang="en-US" sz="1400" dirty="0">
              <a:latin typeface="Georgia" panose="02040502050405020303" pitchFamily="18" charset="0"/>
            </a:endParaRPr>
          </a:p>
          <a:p>
            <a:pPr algn="just"/>
            <a:r>
              <a:rPr lang="en-US" sz="1400" dirty="0">
                <a:latin typeface="Georgia" panose="02040502050405020303" pitchFamily="18" charset="0"/>
              </a:rPr>
              <a:t>This is what is presently playing out in Nigeria’s air transport sector with focus on international flights since Air Peace, a Nigerian carrier, commenced flights to London Gatwick on March 30, 2024.</a:t>
            </a:r>
          </a:p>
          <a:p>
            <a:pPr algn="just"/>
            <a:r>
              <a:rPr lang="en-US" sz="1400" dirty="0">
                <a:effectLst/>
                <a:latin typeface="Georgia" panose="02040502050405020303" pitchFamily="18" charset="0"/>
                <a:ea typeface="Calibri" panose="020F0502020204030204"/>
                <a:cs typeface="Times New Roman" panose="02020603050405020304" pitchFamily="18" charset="0"/>
              </a:rPr>
              <a:t>Prior to the entrance of Air Peace to the Lagos/London route, foreign carriers had, for many years, not only monopolized the lucrative route, but exploited the Nigerian travelers who were made to pay the costliest fares  in the region while neighboring countries like Ghana, Togo and Benin Republic enjoyed very low fares.</a:t>
            </a:r>
          </a:p>
          <a:p>
            <a:pPr algn="just"/>
            <a:endParaRPr lang="en-US" sz="1400" dirty="0">
              <a:effectLst/>
              <a:latin typeface="Georgia" panose="02040502050405020303" pitchFamily="18" charset="0"/>
              <a:ea typeface="Calibri" panose="020F0502020204030204"/>
              <a:cs typeface="Times New Roman" panose="02020603050405020304" pitchFamily="18" charset="0"/>
            </a:endParaRPr>
          </a:p>
          <a:p>
            <a:pPr algn="just"/>
            <a:r>
              <a:rPr lang="en-US" sz="1400" dirty="0">
                <a:effectLst/>
                <a:latin typeface="Georgia" panose="02040502050405020303" pitchFamily="18" charset="0"/>
                <a:ea typeface="Calibri" panose="020F0502020204030204"/>
                <a:cs typeface="Times New Roman" panose="02020603050405020304" pitchFamily="18" charset="0"/>
              </a:rPr>
              <a:t>The exorbitant fares by the foreign carriers reached its peak following the over $800 million of their proceeds trapped in Nigeria with the mega carriers withdrawing their lowest inventory fares, leaving the highest inventory fares for Nigerians to grapple with.</a:t>
            </a:r>
          </a:p>
        </p:txBody>
      </p:sp>
      <p:sp>
        <p:nvSpPr>
          <p:cNvPr id="20" name="TextBox 31">
            <a:extLst>
              <a:ext uri="{FF2B5EF4-FFF2-40B4-BE49-F238E27FC236}">
                <a16:creationId xmlns:a16="http://schemas.microsoft.com/office/drawing/2014/main" id="{A43A75E3-A61D-33CC-6F22-ADF15AE22EA9}"/>
              </a:ext>
            </a:extLst>
          </p:cNvPr>
          <p:cNvSpPr txBox="1"/>
          <p:nvPr/>
        </p:nvSpPr>
        <p:spPr>
          <a:xfrm>
            <a:off x="43922" y="1398601"/>
            <a:ext cx="6395310" cy="741644"/>
          </a:xfrm>
          <a:prstGeom prst="rect">
            <a:avLst/>
          </a:prstGeom>
        </p:spPr>
        <p:txBody>
          <a:bodyPr wrap="square" lIns="0" tIns="0" rIns="0" bIns="0" rtlCol="0" anchor="t">
            <a:spAutoFit/>
          </a:bodyPr>
          <a:lstStyle/>
          <a:p>
            <a:pPr>
              <a:lnSpc>
                <a:spcPts val="3449"/>
              </a:lnSpc>
            </a:pPr>
            <a:endParaRPr lang="en-US" sz="3200" b="1" i="1" dirty="0">
              <a:solidFill>
                <a:srgbClr val="C00000"/>
              </a:solidFill>
              <a:latin typeface="Georgia" panose="02040502050405020303" pitchFamily="18" charset="0"/>
            </a:endParaRPr>
          </a:p>
        </p:txBody>
      </p:sp>
      <p:grpSp>
        <p:nvGrpSpPr>
          <p:cNvPr id="17" name="Group 16">
            <a:extLst>
              <a:ext uri="{FF2B5EF4-FFF2-40B4-BE49-F238E27FC236}">
                <a16:creationId xmlns:a16="http://schemas.microsoft.com/office/drawing/2014/main" id="{F483D4CE-2DEE-C076-B36A-B5FC498CBB56}"/>
              </a:ext>
            </a:extLst>
          </p:cNvPr>
          <p:cNvGrpSpPr/>
          <p:nvPr/>
        </p:nvGrpSpPr>
        <p:grpSpPr>
          <a:xfrm>
            <a:off x="80836" y="6124086"/>
            <a:ext cx="2752151" cy="756426"/>
            <a:chOff x="9394627" y="5708177"/>
            <a:chExt cx="2726670" cy="943288"/>
          </a:xfrm>
        </p:grpSpPr>
        <p:grpSp>
          <p:nvGrpSpPr>
            <p:cNvPr id="21" name="Group 20">
              <a:extLst>
                <a:ext uri="{FF2B5EF4-FFF2-40B4-BE49-F238E27FC236}">
                  <a16:creationId xmlns:a16="http://schemas.microsoft.com/office/drawing/2014/main" id="{7AD1496D-72D8-D1B2-32F1-DCC8E7186A6D}"/>
                </a:ext>
              </a:extLst>
            </p:cNvPr>
            <p:cNvGrpSpPr/>
            <p:nvPr/>
          </p:nvGrpSpPr>
          <p:grpSpPr>
            <a:xfrm>
              <a:off x="10263672" y="5715711"/>
              <a:ext cx="1857625" cy="816794"/>
              <a:chOff x="5006546" y="9251880"/>
              <a:chExt cx="2100624" cy="915385"/>
            </a:xfrm>
          </p:grpSpPr>
          <p:pic>
            <p:nvPicPr>
              <p:cNvPr id="22" name="Picture 21">
                <a:extLst>
                  <a:ext uri="{FF2B5EF4-FFF2-40B4-BE49-F238E27FC236}">
                    <a16:creationId xmlns:a16="http://schemas.microsoft.com/office/drawing/2014/main" id="{96284B69-70AF-00F7-EA3E-F8D6FDFBE014}"/>
                  </a:ext>
                </a:extLst>
              </p:cNvPr>
              <p:cNvPicPr>
                <a:picLocks noChangeAspect="1"/>
              </p:cNvPicPr>
              <p:nvPr/>
            </p:nvPicPr>
            <p:blipFill>
              <a:blip r:embed="rId3"/>
              <a:stretch>
                <a:fillRect/>
              </a:stretch>
            </p:blipFill>
            <p:spPr>
              <a:xfrm>
                <a:off x="5006546" y="9324324"/>
                <a:ext cx="788550" cy="769886"/>
              </a:xfrm>
              <a:prstGeom prst="rect">
                <a:avLst/>
              </a:prstGeom>
            </p:spPr>
          </p:pic>
          <p:pic>
            <p:nvPicPr>
              <p:cNvPr id="23" name="Picture 22">
                <a:extLst>
                  <a:ext uri="{FF2B5EF4-FFF2-40B4-BE49-F238E27FC236}">
                    <a16:creationId xmlns:a16="http://schemas.microsoft.com/office/drawing/2014/main" id="{8E530DEC-47F7-CC01-AAAD-A272218FE0DA}"/>
                  </a:ext>
                </a:extLst>
              </p:cNvPr>
              <p:cNvPicPr>
                <a:picLocks noChangeAspect="1"/>
              </p:cNvPicPr>
              <p:nvPr/>
            </p:nvPicPr>
            <p:blipFill>
              <a:blip r:embed="rId4"/>
              <a:stretch>
                <a:fillRect/>
              </a:stretch>
            </p:blipFill>
            <p:spPr>
              <a:xfrm>
                <a:off x="6054794" y="9251880"/>
                <a:ext cx="1052376" cy="915385"/>
              </a:xfrm>
              <a:prstGeom prst="rect">
                <a:avLst/>
              </a:prstGeom>
            </p:spPr>
          </p:pic>
        </p:grpSp>
        <p:pic>
          <p:nvPicPr>
            <p:cNvPr id="13314" name="Picture 2" descr="REQUIREMENTS FOR 2021 ISSUANCE OF MEMBERSHIP CERTIFICATE - The Nigerian ...">
              <a:extLst>
                <a:ext uri="{FF2B5EF4-FFF2-40B4-BE49-F238E27FC236}">
                  <a16:creationId xmlns:a16="http://schemas.microsoft.com/office/drawing/2014/main" id="{678FE5D6-738A-F533-6BF8-484418C8254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94627" y="5708177"/>
              <a:ext cx="943288" cy="94328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24" name="Picture 23">
            <a:extLst>
              <a:ext uri="{FF2B5EF4-FFF2-40B4-BE49-F238E27FC236}">
                <a16:creationId xmlns:a16="http://schemas.microsoft.com/office/drawing/2014/main" id="{746EA507-6E20-0094-28EA-DA46AC3CF225}"/>
              </a:ext>
            </a:extLst>
          </p:cNvPr>
          <p:cNvPicPr>
            <a:picLocks noChangeAspect="1"/>
          </p:cNvPicPr>
          <p:nvPr/>
        </p:nvPicPr>
        <p:blipFill rotWithShape="1">
          <a:blip r:embed="rId6">
            <a:extLst>
              <a:ext uri="{28A0092B-C50C-407E-A947-70E740481C1C}">
                <a14:useLocalDpi xmlns:a14="http://schemas.microsoft.com/office/drawing/2010/main" val="0"/>
              </a:ext>
            </a:extLst>
          </a:blip>
          <a:srcRect l="6637" t="39903" r="5114" b="34047"/>
          <a:stretch/>
        </p:blipFill>
        <p:spPr>
          <a:xfrm>
            <a:off x="9880193" y="297789"/>
            <a:ext cx="1844078" cy="544361"/>
          </a:xfrm>
          <a:prstGeom prst="rect">
            <a:avLst/>
          </a:prstGeom>
        </p:spPr>
      </p:pic>
      <p:grpSp>
        <p:nvGrpSpPr>
          <p:cNvPr id="2" name="Group 1">
            <a:extLst>
              <a:ext uri="{FF2B5EF4-FFF2-40B4-BE49-F238E27FC236}">
                <a16:creationId xmlns:a16="http://schemas.microsoft.com/office/drawing/2014/main" id="{114BF97B-98B5-A653-4EBA-1D4E27980CD2}"/>
              </a:ext>
            </a:extLst>
          </p:cNvPr>
          <p:cNvGrpSpPr/>
          <p:nvPr/>
        </p:nvGrpSpPr>
        <p:grpSpPr>
          <a:xfrm>
            <a:off x="4492934" y="6560210"/>
            <a:ext cx="7603816" cy="297790"/>
            <a:chOff x="-47316" y="10223500"/>
            <a:chExt cx="7603816" cy="297790"/>
          </a:xfrm>
        </p:grpSpPr>
        <p:grpSp>
          <p:nvGrpSpPr>
            <p:cNvPr id="3" name="Group 2">
              <a:extLst>
                <a:ext uri="{FF2B5EF4-FFF2-40B4-BE49-F238E27FC236}">
                  <a16:creationId xmlns:a16="http://schemas.microsoft.com/office/drawing/2014/main" id="{CB25429E-C66D-B9A0-D232-78D158FE6077}"/>
                </a:ext>
              </a:extLst>
            </p:cNvPr>
            <p:cNvGrpSpPr/>
            <p:nvPr/>
          </p:nvGrpSpPr>
          <p:grpSpPr>
            <a:xfrm>
              <a:off x="273050" y="10223500"/>
              <a:ext cx="7283450" cy="226108"/>
              <a:chOff x="273050" y="10223500"/>
              <a:chExt cx="7283450" cy="226108"/>
            </a:xfrm>
          </p:grpSpPr>
          <p:grpSp>
            <p:nvGrpSpPr>
              <p:cNvPr id="7" name="Group 6">
                <a:extLst>
                  <a:ext uri="{FF2B5EF4-FFF2-40B4-BE49-F238E27FC236}">
                    <a16:creationId xmlns:a16="http://schemas.microsoft.com/office/drawing/2014/main" id="{C362955C-F341-F2EC-82A8-DDD54AE6ABAC}"/>
                  </a:ext>
                </a:extLst>
              </p:cNvPr>
              <p:cNvGrpSpPr/>
              <p:nvPr/>
            </p:nvGrpSpPr>
            <p:grpSpPr>
              <a:xfrm>
                <a:off x="5148087" y="10294886"/>
                <a:ext cx="2265512" cy="154722"/>
                <a:chOff x="4538488" y="10142486"/>
                <a:chExt cx="2265512" cy="154722"/>
              </a:xfrm>
            </p:grpSpPr>
            <p:grpSp>
              <p:nvGrpSpPr>
                <p:cNvPr id="11" name="Group 14">
                  <a:extLst>
                    <a:ext uri="{FF2B5EF4-FFF2-40B4-BE49-F238E27FC236}">
                      <a16:creationId xmlns:a16="http://schemas.microsoft.com/office/drawing/2014/main" id="{7B5CE257-9833-DEE8-2C79-31FC8C52B383}"/>
                    </a:ext>
                  </a:extLst>
                </p:cNvPr>
                <p:cNvGrpSpPr/>
                <p:nvPr/>
              </p:nvGrpSpPr>
              <p:grpSpPr>
                <a:xfrm>
                  <a:off x="6689100" y="10169157"/>
                  <a:ext cx="114900" cy="114900"/>
                  <a:chOff x="0" y="0"/>
                  <a:chExt cx="812800" cy="812800"/>
                </a:xfrm>
              </p:grpSpPr>
              <p:sp>
                <p:nvSpPr>
                  <p:cNvPr id="25" name="Freeform 15">
                    <a:extLst>
                      <a:ext uri="{FF2B5EF4-FFF2-40B4-BE49-F238E27FC236}">
                        <a16:creationId xmlns:a16="http://schemas.microsoft.com/office/drawing/2014/main" id="{52BDCE22-C359-DE59-D99A-4CB338C76A92}"/>
                      </a:ext>
                    </a:extLst>
                  </p:cNvPr>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chemeClr val="accent1">
                      <a:lumMod val="75000"/>
                    </a:schemeClr>
                  </a:solidFill>
                </p:spPr>
                <p:txBody>
                  <a:bodyPr/>
                  <a:lstStyle/>
                  <a:p>
                    <a:endParaRPr lang="en-NG"/>
                  </a:p>
                </p:txBody>
              </p:sp>
              <p:sp>
                <p:nvSpPr>
                  <p:cNvPr id="26" name="TextBox 16">
                    <a:extLst>
                      <a:ext uri="{FF2B5EF4-FFF2-40B4-BE49-F238E27FC236}">
                        <a16:creationId xmlns:a16="http://schemas.microsoft.com/office/drawing/2014/main" id="{138A76F2-3600-2FE7-5065-2900EC360F9D}"/>
                      </a:ext>
                    </a:extLst>
                  </p:cNvPr>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sp>
              <p:nvSpPr>
                <p:cNvPr id="16" name="TextBox 33">
                  <a:extLst>
                    <a:ext uri="{FF2B5EF4-FFF2-40B4-BE49-F238E27FC236}">
                      <a16:creationId xmlns:a16="http://schemas.microsoft.com/office/drawing/2014/main" id="{93543D92-437E-B265-191C-0D0F394E054A}"/>
                    </a:ext>
                  </a:extLst>
                </p:cNvPr>
                <p:cNvSpPr txBox="1"/>
                <p:nvPr/>
              </p:nvSpPr>
              <p:spPr>
                <a:xfrm>
                  <a:off x="4538488" y="10142486"/>
                  <a:ext cx="2024322" cy="154722"/>
                </a:xfrm>
                <a:prstGeom prst="rect">
                  <a:avLst/>
                </a:prstGeom>
              </p:spPr>
              <p:txBody>
                <a:bodyPr lIns="0" tIns="0" rIns="0" bIns="0" rtlCol="0" anchor="t">
                  <a:spAutoFit/>
                </a:bodyPr>
                <a:lstStyle/>
                <a:p>
                  <a:pPr algn="r">
                    <a:lnSpc>
                      <a:spcPts val="1299"/>
                    </a:lnSpc>
                  </a:pPr>
                  <a:r>
                    <a:rPr lang="en-US" sz="999" dirty="0">
                      <a:solidFill>
                        <a:srgbClr val="000000"/>
                      </a:solidFill>
                      <a:latin typeface="Georgia" panose="02040502050405020303" pitchFamily="18" charset="0"/>
                    </a:rPr>
                    <a:t>Volume 2024 – May Edition </a:t>
                  </a:r>
                </a:p>
              </p:txBody>
            </p:sp>
          </p:grpSp>
          <p:cxnSp>
            <p:nvCxnSpPr>
              <p:cNvPr id="8" name="Straight Connector 7">
                <a:extLst>
                  <a:ext uri="{FF2B5EF4-FFF2-40B4-BE49-F238E27FC236}">
                    <a16:creationId xmlns:a16="http://schemas.microsoft.com/office/drawing/2014/main" id="{379706AA-C270-8B9B-50DB-DD6FBD5C8E56}"/>
                  </a:ext>
                </a:extLst>
              </p:cNvPr>
              <p:cNvCxnSpPr/>
              <p:nvPr/>
            </p:nvCxnSpPr>
            <p:spPr>
              <a:xfrm>
                <a:off x="273050" y="10223500"/>
                <a:ext cx="7283450" cy="0"/>
              </a:xfrm>
              <a:prstGeom prst="line">
                <a:avLst/>
              </a:prstGeom>
            </p:spPr>
            <p:style>
              <a:lnRef idx="2">
                <a:schemeClr val="dk1"/>
              </a:lnRef>
              <a:fillRef idx="0">
                <a:schemeClr val="dk1"/>
              </a:fillRef>
              <a:effectRef idx="1">
                <a:schemeClr val="dk1"/>
              </a:effectRef>
              <a:fontRef idx="minor">
                <a:schemeClr val="tx1"/>
              </a:fontRef>
            </p:style>
          </p:cxnSp>
        </p:grpSp>
        <p:sp>
          <p:nvSpPr>
            <p:cNvPr id="6" name="TextBox 5">
              <a:extLst>
                <a:ext uri="{FF2B5EF4-FFF2-40B4-BE49-F238E27FC236}">
                  <a16:creationId xmlns:a16="http://schemas.microsoft.com/office/drawing/2014/main" id="{DEA71C3E-CA6F-C8B7-76CC-8B7424CA4A20}"/>
                </a:ext>
              </a:extLst>
            </p:cNvPr>
            <p:cNvSpPr txBox="1"/>
            <p:nvPr/>
          </p:nvSpPr>
          <p:spPr>
            <a:xfrm>
              <a:off x="-47316" y="10275069"/>
              <a:ext cx="3733800" cy="246221"/>
            </a:xfrm>
            <a:prstGeom prst="rect">
              <a:avLst/>
            </a:prstGeom>
            <a:noFill/>
          </p:spPr>
          <p:txBody>
            <a:bodyPr wrap="square" rtlCol="0">
              <a:spAutoFit/>
            </a:bodyPr>
            <a:lstStyle/>
            <a:p>
              <a:r>
                <a:rPr lang="en-US" sz="1000" i="1" dirty="0">
                  <a:latin typeface="Georgia" panose="02040502050405020303" pitchFamily="18" charset="0"/>
                </a:rPr>
                <a:t>A monthly publication of FSIB</a:t>
              </a:r>
              <a:endParaRPr lang="en-NG" sz="1000" i="1" dirty="0">
                <a:latin typeface="Georgia" panose="02040502050405020303" pitchFamily="18" charset="0"/>
              </a:endParaRPr>
            </a:p>
          </p:txBody>
        </p:sp>
      </p:grpSp>
    </p:spTree>
    <p:extLst>
      <p:ext uri="{BB962C8B-B14F-4D97-AF65-F5344CB8AC3E}">
        <p14:creationId xmlns:p14="http://schemas.microsoft.com/office/powerpoint/2010/main" val="37851100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8322A4D-A38D-30DF-9AC2-F8C902E4866F}"/>
            </a:ext>
          </a:extLst>
        </p:cNvPr>
        <p:cNvGrpSpPr/>
        <p:nvPr/>
      </p:nvGrpSpPr>
      <p:grpSpPr>
        <a:xfrm>
          <a:off x="0" y="0"/>
          <a:ext cx="0" cy="0"/>
          <a:chOff x="0" y="0"/>
          <a:chExt cx="0" cy="0"/>
        </a:xfrm>
      </p:grpSpPr>
      <p:sp>
        <p:nvSpPr>
          <p:cNvPr id="50" name="Rectangle 49">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2" name="Group 51">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48" name="Freeform: Shape 47">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Rectangle 50">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Isosceles Triangle 52">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descr="A person with a picture of her face&#10;&#10;Description automatically generated">
            <a:extLst>
              <a:ext uri="{FF2B5EF4-FFF2-40B4-BE49-F238E27FC236}">
                <a16:creationId xmlns:a16="http://schemas.microsoft.com/office/drawing/2014/main" id="{322100F7-4532-8EF2-5656-968CFCCB1E92}"/>
              </a:ext>
            </a:extLst>
          </p:cNvPr>
          <p:cNvPicPr>
            <a:picLocks noChangeAspect="1"/>
          </p:cNvPicPr>
          <p:nvPr/>
        </p:nvPicPr>
        <p:blipFill rotWithShape="1">
          <a:blip r:embed="rId2">
            <a:extLst>
              <a:ext uri="{28A0092B-C50C-407E-A947-70E740481C1C}">
                <a14:useLocalDpi xmlns:a14="http://schemas.microsoft.com/office/drawing/2010/main" val="0"/>
              </a:ext>
            </a:extLst>
          </a:blip>
          <a:srcRect l="7462" b="9566"/>
          <a:stretch/>
        </p:blipFill>
        <p:spPr>
          <a:xfrm>
            <a:off x="483432" y="3717408"/>
            <a:ext cx="3251806" cy="2962011"/>
          </a:xfrm>
          <a:prstGeom prst="rect">
            <a:avLst/>
          </a:prstGeom>
        </p:spPr>
      </p:pic>
      <p:pic>
        <p:nvPicPr>
          <p:cNvPr id="30" name="Picture 29" descr="A person in a suit and tie&#10;&#10;Description automatically generated">
            <a:extLst>
              <a:ext uri="{FF2B5EF4-FFF2-40B4-BE49-F238E27FC236}">
                <a16:creationId xmlns:a16="http://schemas.microsoft.com/office/drawing/2014/main" id="{7918ADBA-A2C8-7A42-99A1-D1C973346946}"/>
              </a:ext>
            </a:extLst>
          </p:cNvPr>
          <p:cNvPicPr>
            <a:picLocks noChangeAspect="1"/>
          </p:cNvPicPr>
          <p:nvPr/>
        </p:nvPicPr>
        <p:blipFill rotWithShape="1">
          <a:blip r:embed="rId3">
            <a:extLst>
              <a:ext uri="{28A0092B-C50C-407E-A947-70E740481C1C}">
                <a14:useLocalDpi xmlns:a14="http://schemas.microsoft.com/office/drawing/2010/main" val="0"/>
              </a:ext>
            </a:extLst>
          </a:blip>
          <a:srcRect l="6521" b="12109"/>
          <a:stretch/>
        </p:blipFill>
        <p:spPr>
          <a:xfrm>
            <a:off x="467729" y="469347"/>
            <a:ext cx="3266371" cy="2959651"/>
          </a:xfrm>
          <a:prstGeom prst="rect">
            <a:avLst/>
          </a:prstGeom>
        </p:spPr>
      </p:pic>
      <p:pic>
        <p:nvPicPr>
          <p:cNvPr id="33" name="Picture 32" descr="A person wearing a red tie&#10;&#10;Description automatically generated">
            <a:extLst>
              <a:ext uri="{FF2B5EF4-FFF2-40B4-BE49-F238E27FC236}">
                <a16:creationId xmlns:a16="http://schemas.microsoft.com/office/drawing/2014/main" id="{1B2DB941-15FA-548D-2FDC-01D9AF8AA20D}"/>
              </a:ext>
            </a:extLst>
          </p:cNvPr>
          <p:cNvPicPr>
            <a:picLocks noChangeAspect="1"/>
          </p:cNvPicPr>
          <p:nvPr/>
        </p:nvPicPr>
        <p:blipFill rotWithShape="1">
          <a:blip r:embed="rId4">
            <a:extLst>
              <a:ext uri="{28A0092B-C50C-407E-A947-70E740481C1C}">
                <a14:useLocalDpi xmlns:a14="http://schemas.microsoft.com/office/drawing/2010/main" val="0"/>
              </a:ext>
            </a:extLst>
          </a:blip>
          <a:srcRect l="3152" t="13775" b="9796"/>
          <a:stretch/>
        </p:blipFill>
        <p:spPr>
          <a:xfrm>
            <a:off x="8277212" y="1763988"/>
            <a:ext cx="3500400" cy="3168465"/>
          </a:xfrm>
          <a:prstGeom prst="rect">
            <a:avLst/>
          </a:prstGeom>
        </p:spPr>
      </p:pic>
      <p:sp>
        <p:nvSpPr>
          <p:cNvPr id="39" name="TextBox 38">
            <a:extLst>
              <a:ext uri="{FF2B5EF4-FFF2-40B4-BE49-F238E27FC236}">
                <a16:creationId xmlns:a16="http://schemas.microsoft.com/office/drawing/2014/main" id="{E25B997F-8815-1501-CFB7-ACEEDC012ECF}"/>
              </a:ext>
            </a:extLst>
          </p:cNvPr>
          <p:cNvSpPr txBox="1"/>
          <p:nvPr/>
        </p:nvSpPr>
        <p:spPr>
          <a:xfrm>
            <a:off x="4183583" y="561080"/>
            <a:ext cx="4030108" cy="523220"/>
          </a:xfrm>
          <a:prstGeom prst="rect">
            <a:avLst/>
          </a:prstGeom>
          <a:noFill/>
        </p:spPr>
        <p:txBody>
          <a:bodyPr wrap="square">
            <a:spAutoFit/>
          </a:bodyPr>
          <a:lstStyle/>
          <a:p>
            <a:pPr algn="ctr" defTabSz="758952">
              <a:spcAft>
                <a:spcPts val="600"/>
              </a:spcAft>
            </a:pPr>
            <a:r>
              <a:rPr lang="en-US" sz="2800" b="1" kern="1200" dirty="0">
                <a:ln w="13462">
                  <a:solidFill>
                    <a:schemeClr val="accent2">
                      <a:lumMod val="60000"/>
                      <a:lumOff val="40000"/>
                    </a:schemeClr>
                  </a:solidFill>
                  <a:prstDash val="solid"/>
                </a:ln>
                <a:solidFill>
                  <a:schemeClr val="accent1">
                    <a:lumMod val="75000"/>
                  </a:schemeClr>
                </a:solidFill>
                <a:effectLst>
                  <a:outerShdw dist="38100" dir="2700000" algn="bl" rotWithShape="0">
                    <a:schemeClr val="accent5"/>
                  </a:outerShdw>
                </a:effectLst>
                <a:latin typeface="Algerian" panose="04020705040A02060702" pitchFamily="82" charset="0"/>
              </a:rPr>
              <a:t>Staff CELEBRATIONS</a:t>
            </a:r>
            <a:endParaRPr lang="en-GB" sz="3200" b="1" dirty="0">
              <a:ln w="13462">
                <a:solidFill>
                  <a:schemeClr val="accent2">
                    <a:lumMod val="60000"/>
                    <a:lumOff val="40000"/>
                  </a:schemeClr>
                </a:solidFill>
                <a:prstDash val="solid"/>
              </a:ln>
              <a:solidFill>
                <a:schemeClr val="accent1">
                  <a:lumMod val="75000"/>
                </a:schemeClr>
              </a:solidFill>
              <a:effectLst>
                <a:outerShdw dist="38100" dir="2700000" algn="bl" rotWithShape="0">
                  <a:schemeClr val="accent5"/>
                </a:outerShdw>
              </a:effectLst>
              <a:latin typeface="Algerian" panose="04020705040A02060702" pitchFamily="82" charset="0"/>
            </a:endParaRPr>
          </a:p>
        </p:txBody>
      </p:sp>
      <p:pic>
        <p:nvPicPr>
          <p:cNvPr id="2" name="Picture 1">
            <a:extLst>
              <a:ext uri="{FF2B5EF4-FFF2-40B4-BE49-F238E27FC236}">
                <a16:creationId xmlns:a16="http://schemas.microsoft.com/office/drawing/2014/main" id="{DB9F3DA4-B914-F1FF-F582-62643D19BF05}"/>
              </a:ext>
            </a:extLst>
          </p:cNvPr>
          <p:cNvPicPr>
            <a:picLocks noChangeAspect="1"/>
          </p:cNvPicPr>
          <p:nvPr/>
        </p:nvPicPr>
        <p:blipFill rotWithShape="1">
          <a:blip r:embed="rId5">
            <a:extLst>
              <a:ext uri="{28A0092B-C50C-407E-A947-70E740481C1C}">
                <a14:useLocalDpi xmlns:a14="http://schemas.microsoft.com/office/drawing/2010/main" val="0"/>
              </a:ext>
            </a:extLst>
          </a:blip>
          <a:srcRect l="6637" t="39903" r="5114" b="34047"/>
          <a:stretch/>
        </p:blipFill>
        <p:spPr>
          <a:xfrm>
            <a:off x="9880193" y="297789"/>
            <a:ext cx="1844078" cy="544361"/>
          </a:xfrm>
          <a:prstGeom prst="rect">
            <a:avLst/>
          </a:prstGeom>
        </p:spPr>
      </p:pic>
      <p:pic>
        <p:nvPicPr>
          <p:cNvPr id="26" name="Picture 25" descr="A person and person standing together&#10;&#10;Description automatically generated">
            <a:extLst>
              <a:ext uri="{FF2B5EF4-FFF2-40B4-BE49-F238E27FC236}">
                <a16:creationId xmlns:a16="http://schemas.microsoft.com/office/drawing/2014/main" id="{0B0B6392-55CA-A6E0-1EDE-CB4A3891EA3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11767" y="1763988"/>
            <a:ext cx="3168465" cy="3168465"/>
          </a:xfrm>
          <a:prstGeom prst="rect">
            <a:avLst/>
          </a:prstGeom>
        </p:spPr>
      </p:pic>
    </p:spTree>
    <p:extLst>
      <p:ext uri="{BB962C8B-B14F-4D97-AF65-F5344CB8AC3E}">
        <p14:creationId xmlns:p14="http://schemas.microsoft.com/office/powerpoint/2010/main" val="24387814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DB52C7-14C2-AE6B-15A1-E3A338B537FD}"/>
            </a:ext>
          </a:extLst>
        </p:cNvPr>
        <p:cNvGrpSpPr/>
        <p:nvPr/>
      </p:nvGrpSpPr>
      <p:grpSpPr>
        <a:xfrm>
          <a:off x="0" y="0"/>
          <a:ext cx="0" cy="0"/>
          <a:chOff x="0" y="0"/>
          <a:chExt cx="0" cy="0"/>
        </a:xfrm>
      </p:grpSpPr>
      <p:grpSp>
        <p:nvGrpSpPr>
          <p:cNvPr id="25" name="Group 24">
            <a:extLst>
              <a:ext uri="{FF2B5EF4-FFF2-40B4-BE49-F238E27FC236}">
                <a16:creationId xmlns:a16="http://schemas.microsoft.com/office/drawing/2014/main" id="{F36B7128-20FC-DE74-BD42-266C6189FA2E}"/>
              </a:ext>
            </a:extLst>
          </p:cNvPr>
          <p:cNvGrpSpPr/>
          <p:nvPr/>
        </p:nvGrpSpPr>
        <p:grpSpPr>
          <a:xfrm>
            <a:off x="180750" y="174852"/>
            <a:ext cx="11916000" cy="5832000"/>
            <a:chOff x="437808" y="528775"/>
            <a:chExt cx="11316384" cy="5839791"/>
          </a:xfrm>
        </p:grpSpPr>
        <p:grpSp>
          <p:nvGrpSpPr>
            <p:cNvPr id="26" name="Group 25">
              <a:extLst>
                <a:ext uri="{FF2B5EF4-FFF2-40B4-BE49-F238E27FC236}">
                  <a16:creationId xmlns:a16="http://schemas.microsoft.com/office/drawing/2014/main" id="{94F9DC87-F9A9-D898-945E-0FEE1A21468E}"/>
                </a:ext>
              </a:extLst>
            </p:cNvPr>
            <p:cNvGrpSpPr/>
            <p:nvPr/>
          </p:nvGrpSpPr>
          <p:grpSpPr>
            <a:xfrm>
              <a:off x="437808" y="554881"/>
              <a:ext cx="11316384" cy="5813685"/>
              <a:chOff x="437808" y="554881"/>
              <a:chExt cx="11316384" cy="5813685"/>
            </a:xfrm>
          </p:grpSpPr>
          <p:sp>
            <p:nvSpPr>
              <p:cNvPr id="29" name="Parallelogram 28">
                <a:extLst>
                  <a:ext uri="{FF2B5EF4-FFF2-40B4-BE49-F238E27FC236}">
                    <a16:creationId xmlns:a16="http://schemas.microsoft.com/office/drawing/2014/main" id="{648EF095-3DDC-C744-8811-A7E0B8A8DC6E}"/>
                  </a:ext>
                </a:extLst>
              </p:cNvPr>
              <p:cNvSpPr/>
              <p:nvPr/>
            </p:nvSpPr>
            <p:spPr>
              <a:xfrm flipV="1">
                <a:off x="984592" y="6055728"/>
                <a:ext cx="10769600" cy="312838"/>
              </a:xfrm>
              <a:prstGeom prst="parallelogram">
                <a:avLst>
                  <a:gd name="adj" fmla="val 104813"/>
                </a:avLst>
              </a:prstGeom>
              <a:solidFill>
                <a:srgbClr val="0046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52A50E1A-FD31-69BF-35FC-579DF323A300}"/>
                  </a:ext>
                </a:extLst>
              </p:cNvPr>
              <p:cNvSpPr txBox="1"/>
              <p:nvPr/>
            </p:nvSpPr>
            <p:spPr>
              <a:xfrm>
                <a:off x="437808" y="554881"/>
                <a:ext cx="11001294" cy="5722715"/>
              </a:xfrm>
              <a:prstGeom prst="rect">
                <a:avLst/>
              </a:prstGeom>
              <a:solidFill>
                <a:schemeClr val="bg1"/>
              </a:solidFill>
              <a:ln>
                <a:solidFill>
                  <a:schemeClr val="accent1"/>
                </a:solidFill>
              </a:ln>
            </p:spPr>
            <p:txBody>
              <a:bodyPr wrap="square" rtlCol="0">
                <a:spAutoFit/>
              </a:bodyPr>
              <a:lstStyle/>
              <a:p>
                <a:endParaRPr lang="en-US" dirty="0"/>
              </a:p>
            </p:txBody>
          </p:sp>
        </p:grpSp>
        <p:sp>
          <p:nvSpPr>
            <p:cNvPr id="27" name="Arrow: Pentagon 26">
              <a:extLst>
                <a:ext uri="{FF2B5EF4-FFF2-40B4-BE49-F238E27FC236}">
                  <a16:creationId xmlns:a16="http://schemas.microsoft.com/office/drawing/2014/main" id="{CCA751C7-69C5-C82D-A570-A3370AC8DEA1}"/>
                </a:ext>
              </a:extLst>
            </p:cNvPr>
            <p:cNvSpPr/>
            <p:nvPr/>
          </p:nvSpPr>
          <p:spPr>
            <a:xfrm rot="5400000" flipV="1">
              <a:off x="190130" y="776453"/>
              <a:ext cx="636667" cy="141312"/>
            </a:xfrm>
            <a:prstGeom prst="homePlate">
              <a:avLst>
                <a:gd name="adj" fmla="val 46855"/>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2" descr="Handshake Transparent Png Clip Art Image - Transparent Background ...">
            <a:extLst>
              <a:ext uri="{FF2B5EF4-FFF2-40B4-BE49-F238E27FC236}">
                <a16:creationId xmlns:a16="http://schemas.microsoft.com/office/drawing/2014/main" id="{3166FC9D-CCF1-A0A4-34D8-577E045A13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7730" y="4682280"/>
            <a:ext cx="1669563" cy="1010896"/>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a:extLst>
              <a:ext uri="{FF2B5EF4-FFF2-40B4-BE49-F238E27FC236}">
                <a16:creationId xmlns:a16="http://schemas.microsoft.com/office/drawing/2014/main" id="{1DD03D31-3D86-3A84-CAC6-665101758C2B}"/>
              </a:ext>
            </a:extLst>
          </p:cNvPr>
          <p:cNvGrpSpPr/>
          <p:nvPr/>
        </p:nvGrpSpPr>
        <p:grpSpPr>
          <a:xfrm>
            <a:off x="2046695" y="530333"/>
            <a:ext cx="7592738" cy="651942"/>
            <a:chOff x="1960527" y="89454"/>
            <a:chExt cx="8640587" cy="739964"/>
          </a:xfrm>
        </p:grpSpPr>
        <p:sp>
          <p:nvSpPr>
            <p:cNvPr id="17" name="Rectangle 16">
              <a:extLst>
                <a:ext uri="{FF2B5EF4-FFF2-40B4-BE49-F238E27FC236}">
                  <a16:creationId xmlns:a16="http://schemas.microsoft.com/office/drawing/2014/main" id="{E1FEDABF-9AFA-9DE8-EB02-61DB9F8DA9A9}"/>
                </a:ext>
              </a:extLst>
            </p:cNvPr>
            <p:cNvSpPr/>
            <p:nvPr/>
          </p:nvSpPr>
          <p:spPr>
            <a:xfrm>
              <a:off x="1960527" y="89454"/>
              <a:ext cx="8640587" cy="739964"/>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G" sz="1400" dirty="0"/>
            </a:p>
          </p:txBody>
        </p:sp>
        <p:sp>
          <p:nvSpPr>
            <p:cNvPr id="5" name="TextBox 4">
              <a:extLst>
                <a:ext uri="{FF2B5EF4-FFF2-40B4-BE49-F238E27FC236}">
                  <a16:creationId xmlns:a16="http://schemas.microsoft.com/office/drawing/2014/main" id="{CD053009-5FB4-F77C-98D6-CCC64B9B579B}"/>
                </a:ext>
              </a:extLst>
            </p:cNvPr>
            <p:cNvSpPr txBox="1"/>
            <p:nvPr/>
          </p:nvSpPr>
          <p:spPr>
            <a:xfrm>
              <a:off x="4328069" y="93946"/>
              <a:ext cx="3905504" cy="563690"/>
            </a:xfrm>
            <a:prstGeom prst="rect">
              <a:avLst/>
            </a:prstGeom>
            <a:noFill/>
          </p:spPr>
          <p:txBody>
            <a:bodyPr wrap="none" rtlCol="0">
              <a:spAutoFit/>
            </a:bodyPr>
            <a:lstStyle/>
            <a:p>
              <a:pPr algn="ctr"/>
              <a:r>
                <a:rPr lang="en-US" sz="3200" b="1" dirty="0">
                  <a:solidFill>
                    <a:schemeClr val="accent3">
                      <a:lumMod val="20000"/>
                      <a:lumOff val="80000"/>
                    </a:schemeClr>
                  </a:solidFill>
                  <a:latin typeface="Georgia" panose="02040502050405020303" pitchFamily="18" charset="0"/>
                </a:rPr>
                <a:t>APPRECIATION </a:t>
              </a:r>
              <a:endParaRPr lang="en-NG" sz="3200" b="1" dirty="0">
                <a:solidFill>
                  <a:schemeClr val="accent3">
                    <a:lumMod val="20000"/>
                    <a:lumOff val="80000"/>
                  </a:schemeClr>
                </a:solidFill>
                <a:latin typeface="Georgia" panose="02040502050405020303" pitchFamily="18" charset="0"/>
              </a:endParaRPr>
            </a:p>
          </p:txBody>
        </p:sp>
      </p:grpSp>
      <p:sp>
        <p:nvSpPr>
          <p:cNvPr id="6" name="TextBox 5">
            <a:extLst>
              <a:ext uri="{FF2B5EF4-FFF2-40B4-BE49-F238E27FC236}">
                <a16:creationId xmlns:a16="http://schemas.microsoft.com/office/drawing/2014/main" id="{2E2A5698-7FF8-E199-BAB6-A2440E364C41}"/>
              </a:ext>
            </a:extLst>
          </p:cNvPr>
          <p:cNvSpPr txBox="1"/>
          <p:nvPr/>
        </p:nvSpPr>
        <p:spPr>
          <a:xfrm>
            <a:off x="1791153" y="1546707"/>
            <a:ext cx="8362718" cy="3354765"/>
          </a:xfrm>
          <a:prstGeom prst="rect">
            <a:avLst/>
          </a:prstGeom>
          <a:noFill/>
        </p:spPr>
        <p:txBody>
          <a:bodyPr wrap="square">
            <a:spAutoFit/>
          </a:bodyPr>
          <a:lstStyle/>
          <a:p>
            <a:pPr algn="ctr"/>
            <a:r>
              <a:rPr lang="en-US" sz="3000" i="1" dirty="0">
                <a:latin typeface="Georgia" panose="02040502050405020303" pitchFamily="18" charset="0"/>
              </a:rPr>
              <a:t>On behalf of the Management and Staff of First Standard Insurance Brokers Limited</a:t>
            </a:r>
            <a:r>
              <a:rPr lang="en-GB" sz="3000" i="1" dirty="0">
                <a:latin typeface="Georgia" panose="02040502050405020303" pitchFamily="18" charset="0"/>
              </a:rPr>
              <a:t>,</a:t>
            </a:r>
            <a:endParaRPr lang="en-US" sz="3000" i="1" dirty="0">
              <a:latin typeface="Georgia" panose="02040502050405020303" pitchFamily="18" charset="0"/>
            </a:endParaRPr>
          </a:p>
          <a:p>
            <a:pPr algn="ctr"/>
            <a:r>
              <a:rPr lang="en-GB" sz="3000" i="1" dirty="0">
                <a:latin typeface="Georgia" panose="02040502050405020303" pitchFamily="18" charset="0"/>
              </a:rPr>
              <a:t>We </a:t>
            </a:r>
            <a:r>
              <a:rPr lang="en-US" sz="3000" i="1" dirty="0">
                <a:latin typeface="Georgia" panose="02040502050405020303" pitchFamily="18" charset="0"/>
              </a:rPr>
              <a:t>take a moment to express our heartfelt appreciation for your trust </a:t>
            </a:r>
            <a:r>
              <a:rPr lang="en-GB" sz="3000" i="1" dirty="0">
                <a:latin typeface="Georgia" panose="02040502050405020303" pitchFamily="18" charset="0"/>
              </a:rPr>
              <a:t>in </a:t>
            </a:r>
            <a:r>
              <a:rPr lang="en-US" sz="3000" i="1" dirty="0">
                <a:latin typeface="Georgia" panose="02040502050405020303" pitchFamily="18" charset="0"/>
              </a:rPr>
              <a:t>our </a:t>
            </a:r>
            <a:r>
              <a:rPr lang="en-GB" sz="3000" i="1" dirty="0">
                <a:latin typeface="Georgia" panose="02040502050405020303" pitchFamily="18" charset="0"/>
              </a:rPr>
              <a:t>business</a:t>
            </a:r>
            <a:r>
              <a:rPr lang="en-US" sz="3000" i="1" dirty="0">
                <a:latin typeface="Georgia" panose="02040502050405020303" pitchFamily="18" charset="0"/>
              </a:rPr>
              <a:t>. </a:t>
            </a:r>
          </a:p>
          <a:p>
            <a:pPr algn="ctr"/>
            <a:endParaRPr lang="en-US" sz="3000" i="1" dirty="0">
              <a:latin typeface="Georgia" panose="02040502050405020303" pitchFamily="18" charset="0"/>
            </a:endParaRPr>
          </a:p>
          <a:p>
            <a:pPr algn="ctr"/>
            <a:r>
              <a:rPr lang="en-US" sz="3000" i="1" dirty="0">
                <a:latin typeface="Georgia" panose="02040502050405020303" pitchFamily="18" charset="0"/>
              </a:rPr>
              <a:t>Thank you for </a:t>
            </a:r>
            <a:r>
              <a:rPr lang="en-GB" sz="3000" i="1" dirty="0">
                <a:latin typeface="Georgia" panose="02040502050405020303" pitchFamily="18" charset="0"/>
              </a:rPr>
              <a:t>supporting </a:t>
            </a:r>
            <a:r>
              <a:rPr lang="en-US" sz="3000" i="1" dirty="0">
                <a:latin typeface="Georgia" panose="02040502050405020303" pitchFamily="18" charset="0"/>
              </a:rPr>
              <a:t>FSIB</a:t>
            </a:r>
            <a:r>
              <a:rPr lang="en-US" sz="3200" b="0" i="0" dirty="0">
                <a:solidFill>
                  <a:srgbClr val="111111"/>
                </a:solidFill>
                <a:effectLst/>
                <a:highlight>
                  <a:srgbClr val="FFFFFF"/>
                </a:highlight>
                <a:latin typeface="-apple-system"/>
              </a:rPr>
              <a:t>.</a:t>
            </a:r>
          </a:p>
          <a:p>
            <a:pPr algn="ctr"/>
            <a:endParaRPr lang="en-US" sz="3000" i="1" dirty="0">
              <a:latin typeface="Georgia" panose="02040502050405020303" pitchFamily="18" charset="0"/>
            </a:endParaRPr>
          </a:p>
        </p:txBody>
      </p:sp>
      <p:grpSp>
        <p:nvGrpSpPr>
          <p:cNvPr id="2" name="Group 1">
            <a:extLst>
              <a:ext uri="{FF2B5EF4-FFF2-40B4-BE49-F238E27FC236}">
                <a16:creationId xmlns:a16="http://schemas.microsoft.com/office/drawing/2014/main" id="{7B1EAD8A-7285-4A3E-5A85-0189E3B159C4}"/>
              </a:ext>
            </a:extLst>
          </p:cNvPr>
          <p:cNvGrpSpPr/>
          <p:nvPr/>
        </p:nvGrpSpPr>
        <p:grpSpPr>
          <a:xfrm>
            <a:off x="4492934" y="6560210"/>
            <a:ext cx="7603816" cy="297790"/>
            <a:chOff x="-47316" y="10223500"/>
            <a:chExt cx="7603816" cy="297790"/>
          </a:xfrm>
        </p:grpSpPr>
        <p:grpSp>
          <p:nvGrpSpPr>
            <p:cNvPr id="3" name="Group 2">
              <a:extLst>
                <a:ext uri="{FF2B5EF4-FFF2-40B4-BE49-F238E27FC236}">
                  <a16:creationId xmlns:a16="http://schemas.microsoft.com/office/drawing/2014/main" id="{63EE8125-3C8A-9687-5CB4-D12E69870D70}"/>
                </a:ext>
              </a:extLst>
            </p:cNvPr>
            <p:cNvGrpSpPr/>
            <p:nvPr/>
          </p:nvGrpSpPr>
          <p:grpSpPr>
            <a:xfrm>
              <a:off x="273050" y="10223500"/>
              <a:ext cx="7283450" cy="226108"/>
              <a:chOff x="273050" y="10223500"/>
              <a:chExt cx="7283450" cy="226108"/>
            </a:xfrm>
          </p:grpSpPr>
          <p:grpSp>
            <p:nvGrpSpPr>
              <p:cNvPr id="19" name="Group 18">
                <a:extLst>
                  <a:ext uri="{FF2B5EF4-FFF2-40B4-BE49-F238E27FC236}">
                    <a16:creationId xmlns:a16="http://schemas.microsoft.com/office/drawing/2014/main" id="{E9933FAE-B424-0E61-FC03-B85F089E71A8}"/>
                  </a:ext>
                </a:extLst>
              </p:cNvPr>
              <p:cNvGrpSpPr/>
              <p:nvPr/>
            </p:nvGrpSpPr>
            <p:grpSpPr>
              <a:xfrm>
                <a:off x="5148087" y="10294886"/>
                <a:ext cx="2265512" cy="154722"/>
                <a:chOff x="4538488" y="10142486"/>
                <a:chExt cx="2265512" cy="154722"/>
              </a:xfrm>
            </p:grpSpPr>
            <p:grpSp>
              <p:nvGrpSpPr>
                <p:cNvPr id="21" name="Group 14">
                  <a:extLst>
                    <a:ext uri="{FF2B5EF4-FFF2-40B4-BE49-F238E27FC236}">
                      <a16:creationId xmlns:a16="http://schemas.microsoft.com/office/drawing/2014/main" id="{3BAC3F92-4C33-10E1-EBC3-16235DE2F48E}"/>
                    </a:ext>
                  </a:extLst>
                </p:cNvPr>
                <p:cNvGrpSpPr/>
                <p:nvPr/>
              </p:nvGrpSpPr>
              <p:grpSpPr>
                <a:xfrm>
                  <a:off x="6689100" y="10169157"/>
                  <a:ext cx="114900" cy="114900"/>
                  <a:chOff x="0" y="0"/>
                  <a:chExt cx="812800" cy="812800"/>
                </a:xfrm>
              </p:grpSpPr>
              <p:sp>
                <p:nvSpPr>
                  <p:cNvPr id="23" name="Freeform 15">
                    <a:extLst>
                      <a:ext uri="{FF2B5EF4-FFF2-40B4-BE49-F238E27FC236}">
                        <a16:creationId xmlns:a16="http://schemas.microsoft.com/office/drawing/2014/main" id="{C6C38F26-A984-BE3A-3EF7-F8451F1B20BC}"/>
                      </a:ext>
                    </a:extLst>
                  </p:cNvPr>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chemeClr val="accent1">
                      <a:lumMod val="75000"/>
                    </a:schemeClr>
                  </a:solidFill>
                </p:spPr>
                <p:txBody>
                  <a:bodyPr/>
                  <a:lstStyle/>
                  <a:p>
                    <a:endParaRPr lang="en-NG"/>
                  </a:p>
                </p:txBody>
              </p:sp>
              <p:sp>
                <p:nvSpPr>
                  <p:cNvPr id="24" name="TextBox 16">
                    <a:extLst>
                      <a:ext uri="{FF2B5EF4-FFF2-40B4-BE49-F238E27FC236}">
                        <a16:creationId xmlns:a16="http://schemas.microsoft.com/office/drawing/2014/main" id="{AC1E6352-1967-0F57-1453-927194A40145}"/>
                      </a:ext>
                    </a:extLst>
                  </p:cNvPr>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sp>
              <p:nvSpPr>
                <p:cNvPr id="22" name="TextBox 33">
                  <a:extLst>
                    <a:ext uri="{FF2B5EF4-FFF2-40B4-BE49-F238E27FC236}">
                      <a16:creationId xmlns:a16="http://schemas.microsoft.com/office/drawing/2014/main" id="{54CDF2F1-F305-FFD6-A354-6D6093A29960}"/>
                    </a:ext>
                  </a:extLst>
                </p:cNvPr>
                <p:cNvSpPr txBox="1"/>
                <p:nvPr/>
              </p:nvSpPr>
              <p:spPr>
                <a:xfrm>
                  <a:off x="4538488" y="10142486"/>
                  <a:ext cx="2024322" cy="154722"/>
                </a:xfrm>
                <a:prstGeom prst="rect">
                  <a:avLst/>
                </a:prstGeom>
              </p:spPr>
              <p:txBody>
                <a:bodyPr lIns="0" tIns="0" rIns="0" bIns="0" rtlCol="0" anchor="t">
                  <a:spAutoFit/>
                </a:bodyPr>
                <a:lstStyle/>
                <a:p>
                  <a:pPr algn="r">
                    <a:lnSpc>
                      <a:spcPts val="1299"/>
                    </a:lnSpc>
                  </a:pPr>
                  <a:r>
                    <a:rPr lang="en-US" sz="999" dirty="0">
                      <a:solidFill>
                        <a:srgbClr val="000000"/>
                      </a:solidFill>
                      <a:latin typeface="Georgia" panose="02040502050405020303" pitchFamily="18" charset="0"/>
                    </a:rPr>
                    <a:t>Volume 2024 – May Edition </a:t>
                  </a:r>
                </a:p>
              </p:txBody>
            </p:sp>
          </p:grpSp>
          <p:cxnSp>
            <p:nvCxnSpPr>
              <p:cNvPr id="20" name="Straight Connector 19">
                <a:extLst>
                  <a:ext uri="{FF2B5EF4-FFF2-40B4-BE49-F238E27FC236}">
                    <a16:creationId xmlns:a16="http://schemas.microsoft.com/office/drawing/2014/main" id="{C26B0082-5A00-D3D9-BB2A-EF0812EBF2EC}"/>
                  </a:ext>
                </a:extLst>
              </p:cNvPr>
              <p:cNvCxnSpPr/>
              <p:nvPr/>
            </p:nvCxnSpPr>
            <p:spPr>
              <a:xfrm>
                <a:off x="273050" y="10223500"/>
                <a:ext cx="7283450" cy="0"/>
              </a:xfrm>
              <a:prstGeom prst="line">
                <a:avLst/>
              </a:prstGeom>
            </p:spPr>
            <p:style>
              <a:lnRef idx="2">
                <a:schemeClr val="dk1"/>
              </a:lnRef>
              <a:fillRef idx="0">
                <a:schemeClr val="dk1"/>
              </a:fillRef>
              <a:effectRef idx="1">
                <a:schemeClr val="dk1"/>
              </a:effectRef>
              <a:fontRef idx="minor">
                <a:schemeClr val="tx1"/>
              </a:fontRef>
            </p:style>
          </p:cxnSp>
        </p:grpSp>
        <p:sp>
          <p:nvSpPr>
            <p:cNvPr id="4" name="TextBox 3">
              <a:extLst>
                <a:ext uri="{FF2B5EF4-FFF2-40B4-BE49-F238E27FC236}">
                  <a16:creationId xmlns:a16="http://schemas.microsoft.com/office/drawing/2014/main" id="{BD9E6F41-9DE6-D3DA-F8BB-699C5203B732}"/>
                </a:ext>
              </a:extLst>
            </p:cNvPr>
            <p:cNvSpPr txBox="1"/>
            <p:nvPr/>
          </p:nvSpPr>
          <p:spPr>
            <a:xfrm>
              <a:off x="-47316" y="10275069"/>
              <a:ext cx="3733800" cy="246221"/>
            </a:xfrm>
            <a:prstGeom prst="rect">
              <a:avLst/>
            </a:prstGeom>
            <a:noFill/>
          </p:spPr>
          <p:txBody>
            <a:bodyPr wrap="square" rtlCol="0">
              <a:spAutoFit/>
            </a:bodyPr>
            <a:lstStyle/>
            <a:p>
              <a:r>
                <a:rPr lang="en-US" sz="1000" i="1" dirty="0">
                  <a:latin typeface="Georgia" panose="02040502050405020303" pitchFamily="18" charset="0"/>
                </a:rPr>
                <a:t>A monthly publication of FSIB</a:t>
              </a:r>
              <a:endParaRPr lang="en-NG" sz="1000" i="1" dirty="0">
                <a:latin typeface="Georgia" panose="02040502050405020303" pitchFamily="18" charset="0"/>
              </a:endParaRPr>
            </a:p>
          </p:txBody>
        </p:sp>
      </p:grpSp>
    </p:spTree>
    <p:extLst>
      <p:ext uri="{BB962C8B-B14F-4D97-AF65-F5344CB8AC3E}">
        <p14:creationId xmlns:p14="http://schemas.microsoft.com/office/powerpoint/2010/main" val="232233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BC9A2D72-2E72-7D67-6320-696EEB4B01CF}"/>
              </a:ext>
            </a:extLst>
          </p:cNvPr>
          <p:cNvGrpSpPr/>
          <p:nvPr/>
        </p:nvGrpSpPr>
        <p:grpSpPr>
          <a:xfrm>
            <a:off x="232097" y="216838"/>
            <a:ext cx="11916000" cy="5832000"/>
            <a:chOff x="437808" y="528775"/>
            <a:chExt cx="11316384" cy="5839791"/>
          </a:xfrm>
        </p:grpSpPr>
        <p:grpSp>
          <p:nvGrpSpPr>
            <p:cNvPr id="11" name="Group 10">
              <a:extLst>
                <a:ext uri="{FF2B5EF4-FFF2-40B4-BE49-F238E27FC236}">
                  <a16:creationId xmlns:a16="http://schemas.microsoft.com/office/drawing/2014/main" id="{D560E8DF-E65F-B223-FB98-4B28CDE82E31}"/>
                </a:ext>
              </a:extLst>
            </p:cNvPr>
            <p:cNvGrpSpPr/>
            <p:nvPr/>
          </p:nvGrpSpPr>
          <p:grpSpPr>
            <a:xfrm>
              <a:off x="437808" y="554881"/>
              <a:ext cx="11316384" cy="5813685"/>
              <a:chOff x="437808" y="554881"/>
              <a:chExt cx="11316384" cy="5813685"/>
            </a:xfrm>
          </p:grpSpPr>
          <p:sp>
            <p:nvSpPr>
              <p:cNvPr id="6" name="Parallelogram 5">
                <a:extLst>
                  <a:ext uri="{FF2B5EF4-FFF2-40B4-BE49-F238E27FC236}">
                    <a16:creationId xmlns:a16="http://schemas.microsoft.com/office/drawing/2014/main" id="{88D65525-4A34-5B3C-A68A-8F78B241EF70}"/>
                  </a:ext>
                </a:extLst>
              </p:cNvPr>
              <p:cNvSpPr/>
              <p:nvPr/>
            </p:nvSpPr>
            <p:spPr>
              <a:xfrm flipV="1">
                <a:off x="984592" y="6055728"/>
                <a:ext cx="10769600" cy="312838"/>
              </a:xfrm>
              <a:prstGeom prst="parallelogram">
                <a:avLst>
                  <a:gd name="adj" fmla="val 104813"/>
                </a:avLst>
              </a:prstGeom>
              <a:solidFill>
                <a:srgbClr val="0046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A638C50-5F97-112C-F8CB-FEECA8AA901D}"/>
                  </a:ext>
                </a:extLst>
              </p:cNvPr>
              <p:cNvSpPr txBox="1"/>
              <p:nvPr/>
            </p:nvSpPr>
            <p:spPr>
              <a:xfrm>
                <a:off x="437808" y="554881"/>
                <a:ext cx="11001294" cy="5722715"/>
              </a:xfrm>
              <a:prstGeom prst="rect">
                <a:avLst/>
              </a:prstGeom>
              <a:solidFill>
                <a:schemeClr val="bg1"/>
              </a:solidFill>
              <a:ln>
                <a:solidFill>
                  <a:schemeClr val="accent1"/>
                </a:solidFill>
              </a:ln>
            </p:spPr>
            <p:txBody>
              <a:bodyPr wrap="square" rtlCol="0">
                <a:spAutoFit/>
              </a:bodyPr>
              <a:lstStyle/>
              <a:p>
                <a:endParaRPr lang="en-US" dirty="0"/>
              </a:p>
            </p:txBody>
          </p:sp>
        </p:grpSp>
        <p:sp>
          <p:nvSpPr>
            <p:cNvPr id="12" name="Arrow: Pentagon 11">
              <a:extLst>
                <a:ext uri="{FF2B5EF4-FFF2-40B4-BE49-F238E27FC236}">
                  <a16:creationId xmlns:a16="http://schemas.microsoft.com/office/drawing/2014/main" id="{4211F884-AAA2-D24A-E972-44DBF896AF03}"/>
                </a:ext>
              </a:extLst>
            </p:cNvPr>
            <p:cNvSpPr/>
            <p:nvPr/>
          </p:nvSpPr>
          <p:spPr>
            <a:xfrm rot="5400000" flipV="1">
              <a:off x="190130" y="776453"/>
              <a:ext cx="636667" cy="141312"/>
            </a:xfrm>
            <a:prstGeom prst="homePlate">
              <a:avLst>
                <a:gd name="adj" fmla="val 46855"/>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042C1CDC-EADA-2FA9-89E7-FEABA57A0FB5}"/>
              </a:ext>
            </a:extLst>
          </p:cNvPr>
          <p:cNvGrpSpPr/>
          <p:nvPr/>
        </p:nvGrpSpPr>
        <p:grpSpPr>
          <a:xfrm>
            <a:off x="-322405" y="697110"/>
            <a:ext cx="11639892" cy="4696591"/>
            <a:chOff x="-583667" y="1275608"/>
            <a:chExt cx="11639892" cy="4696591"/>
          </a:xfrm>
        </p:grpSpPr>
        <p:grpSp>
          <p:nvGrpSpPr>
            <p:cNvPr id="44" name="Group 43">
              <a:extLst>
                <a:ext uri="{FF2B5EF4-FFF2-40B4-BE49-F238E27FC236}">
                  <a16:creationId xmlns:a16="http://schemas.microsoft.com/office/drawing/2014/main" id="{AD1CC185-AF2E-A630-0889-3DDFB17F3C2B}"/>
                </a:ext>
              </a:extLst>
            </p:cNvPr>
            <p:cNvGrpSpPr/>
            <p:nvPr/>
          </p:nvGrpSpPr>
          <p:grpSpPr>
            <a:xfrm>
              <a:off x="-583667" y="3484339"/>
              <a:ext cx="6632263" cy="2487860"/>
              <a:chOff x="3751578" y="3542090"/>
              <a:chExt cx="8274050" cy="2919136"/>
            </a:xfrm>
          </p:grpSpPr>
          <p:grpSp>
            <p:nvGrpSpPr>
              <p:cNvPr id="41" name="Group 7">
                <a:extLst>
                  <a:ext uri="{FF2B5EF4-FFF2-40B4-BE49-F238E27FC236}">
                    <a16:creationId xmlns:a16="http://schemas.microsoft.com/office/drawing/2014/main" id="{317CE828-2961-4CE8-C14E-680FCB7548DC}"/>
                  </a:ext>
                </a:extLst>
              </p:cNvPr>
              <p:cNvGrpSpPr/>
              <p:nvPr/>
            </p:nvGrpSpPr>
            <p:grpSpPr>
              <a:xfrm>
                <a:off x="3751578" y="3542090"/>
                <a:ext cx="8274050" cy="2919136"/>
                <a:chOff x="0" y="-28575"/>
                <a:chExt cx="2883479" cy="616012"/>
              </a:xfrm>
            </p:grpSpPr>
            <p:sp>
              <p:nvSpPr>
                <p:cNvPr id="47" name="Freeform 8">
                  <a:extLst>
                    <a:ext uri="{FF2B5EF4-FFF2-40B4-BE49-F238E27FC236}">
                      <a16:creationId xmlns:a16="http://schemas.microsoft.com/office/drawing/2014/main" id="{A9E48037-D981-6555-FA3A-DBA1A0A9B49E}"/>
                    </a:ext>
                  </a:extLst>
                </p:cNvPr>
                <p:cNvSpPr/>
                <p:nvPr/>
              </p:nvSpPr>
              <p:spPr>
                <a:xfrm>
                  <a:off x="606508" y="157159"/>
                  <a:ext cx="2276971" cy="430278"/>
                </a:xfrm>
                <a:custGeom>
                  <a:avLst/>
                  <a:gdLst/>
                  <a:ahLst/>
                  <a:cxnLst/>
                  <a:rect l="l" t="t" r="r" b="b"/>
                  <a:pathLst>
                    <a:path w="2861111" h="558862">
                      <a:moveTo>
                        <a:pt x="0" y="0"/>
                      </a:moveTo>
                      <a:lnTo>
                        <a:pt x="2861111" y="0"/>
                      </a:lnTo>
                      <a:lnTo>
                        <a:pt x="2861111" y="558862"/>
                      </a:lnTo>
                      <a:lnTo>
                        <a:pt x="0" y="558862"/>
                      </a:lnTo>
                      <a:close/>
                    </a:path>
                  </a:pathLst>
                </a:custGeom>
                <a:solidFill>
                  <a:schemeClr val="accent1">
                    <a:lumMod val="75000"/>
                  </a:scheme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G" sz="14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p:txBody>
            </p:sp>
            <p:sp>
              <p:nvSpPr>
                <p:cNvPr id="48" name="TextBox 9">
                  <a:extLst>
                    <a:ext uri="{FF2B5EF4-FFF2-40B4-BE49-F238E27FC236}">
                      <a16:creationId xmlns:a16="http://schemas.microsoft.com/office/drawing/2014/main" id="{4BF4DB76-AB1B-1CA4-299C-7555FA9529CF}"/>
                    </a:ext>
                  </a:extLst>
                </p:cNvPr>
                <p:cNvSpPr txBox="1"/>
                <p:nvPr/>
              </p:nvSpPr>
              <p:spPr>
                <a:xfrm>
                  <a:off x="0" y="-28575"/>
                  <a:ext cx="2861111" cy="587437"/>
                </a:xfrm>
                <a:prstGeom prst="rect">
                  <a:avLst/>
                </a:prstGeom>
              </p:spPr>
              <p:txBody>
                <a:bodyPr lIns="50800" tIns="50800" rIns="50800" bIns="50800" rtlCol="0" anchor="ctr"/>
                <a:lstStyle/>
                <a:p>
                  <a:pPr marL="0" marR="0" lvl="0" indent="0" algn="ctr" defTabSz="914400" rtl="0" eaLnBrk="1" fontAlgn="auto" latinLnBrk="0" hangingPunct="1">
                    <a:lnSpc>
                      <a:spcPts val="1960"/>
                    </a:lnSpc>
                    <a:spcBef>
                      <a:spcPct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Georgia" panose="02040502050405020303" pitchFamily="18" charset="0"/>
                    <a:ea typeface="+mn-ea"/>
                    <a:cs typeface="+mn-cs"/>
                  </a:endParaRPr>
                </a:p>
              </p:txBody>
            </p:sp>
          </p:grpSp>
          <p:grpSp>
            <p:nvGrpSpPr>
              <p:cNvPr id="43" name="Group 42">
                <a:extLst>
                  <a:ext uri="{FF2B5EF4-FFF2-40B4-BE49-F238E27FC236}">
                    <a16:creationId xmlns:a16="http://schemas.microsoft.com/office/drawing/2014/main" id="{2D57A205-EFA8-7FA0-1D79-48709D677738}"/>
                  </a:ext>
                </a:extLst>
              </p:cNvPr>
              <p:cNvGrpSpPr/>
              <p:nvPr/>
            </p:nvGrpSpPr>
            <p:grpSpPr>
              <a:xfrm>
                <a:off x="6530189" y="4613234"/>
                <a:ext cx="5431255" cy="1618553"/>
                <a:chOff x="1003788" y="6853923"/>
                <a:chExt cx="5431255" cy="1618553"/>
              </a:xfrm>
            </p:grpSpPr>
            <p:sp>
              <p:nvSpPr>
                <p:cNvPr id="45" name="TextBox 44">
                  <a:extLst>
                    <a:ext uri="{FF2B5EF4-FFF2-40B4-BE49-F238E27FC236}">
                      <a16:creationId xmlns:a16="http://schemas.microsoft.com/office/drawing/2014/main" id="{45DCF5F3-7523-7AFD-31D7-012CD16ED5B7}"/>
                    </a:ext>
                  </a:extLst>
                </p:cNvPr>
                <p:cNvSpPr txBox="1"/>
                <p:nvPr/>
              </p:nvSpPr>
              <p:spPr>
                <a:xfrm>
                  <a:off x="1003788" y="6853923"/>
                  <a:ext cx="4207323" cy="39724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MISSION STATEMENT</a:t>
                  </a:r>
                  <a:endParaRPr kumimoji="0" lang="en-NG" sz="1600" b="1" i="1" u="none" strike="noStrike" kern="1200" cap="none" spc="0" normalizeH="0" baseline="0" noProof="0" dirty="0">
                    <a:ln>
                      <a:noFill/>
                    </a:ln>
                    <a:solidFill>
                      <a:prstClr val="white"/>
                    </a:solidFill>
                    <a:effectLst/>
                    <a:uLnTx/>
                    <a:uFillTx/>
                    <a:latin typeface="Georgia" panose="02040502050405020303" pitchFamily="18" charset="0"/>
                    <a:ea typeface="+mn-ea"/>
                    <a:cs typeface="+mn-cs"/>
                  </a:endParaRPr>
                </a:p>
              </p:txBody>
            </p:sp>
            <p:sp>
              <p:nvSpPr>
                <p:cNvPr id="46" name="TextBox 45">
                  <a:extLst>
                    <a:ext uri="{FF2B5EF4-FFF2-40B4-BE49-F238E27FC236}">
                      <a16:creationId xmlns:a16="http://schemas.microsoft.com/office/drawing/2014/main" id="{C2CA9949-63DB-7B4C-AFB9-978E1CDD06E7}"/>
                    </a:ext>
                  </a:extLst>
                </p:cNvPr>
                <p:cNvSpPr txBox="1"/>
                <p:nvPr/>
              </p:nvSpPr>
              <p:spPr>
                <a:xfrm>
                  <a:off x="1003788" y="7352973"/>
                  <a:ext cx="5431255" cy="111950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We are an organization leveraging on technology to ascertain and support evolving risks of our clients guaranteeing their satisfaction through excellent service delivery.</a:t>
                  </a:r>
                </a:p>
              </p:txBody>
            </p:sp>
          </p:grpSp>
        </p:grpSp>
        <p:grpSp>
          <p:nvGrpSpPr>
            <p:cNvPr id="40" name="Group 39">
              <a:extLst>
                <a:ext uri="{FF2B5EF4-FFF2-40B4-BE49-F238E27FC236}">
                  <a16:creationId xmlns:a16="http://schemas.microsoft.com/office/drawing/2014/main" id="{DD72E9D9-8034-D300-25C0-DD2DDDA8DD66}"/>
                </a:ext>
              </a:extLst>
            </p:cNvPr>
            <p:cNvGrpSpPr/>
            <p:nvPr/>
          </p:nvGrpSpPr>
          <p:grpSpPr>
            <a:xfrm>
              <a:off x="3512471" y="2665650"/>
              <a:ext cx="7543754" cy="1904336"/>
              <a:chOff x="644959" y="2999995"/>
              <a:chExt cx="7504454" cy="1904336"/>
            </a:xfrm>
          </p:grpSpPr>
          <p:grpSp>
            <p:nvGrpSpPr>
              <p:cNvPr id="17" name="Group 7">
                <a:extLst>
                  <a:ext uri="{FF2B5EF4-FFF2-40B4-BE49-F238E27FC236}">
                    <a16:creationId xmlns:a16="http://schemas.microsoft.com/office/drawing/2014/main" id="{0913B5F2-D5CD-6030-2294-210E28F918C6}"/>
                  </a:ext>
                </a:extLst>
              </p:cNvPr>
              <p:cNvGrpSpPr/>
              <p:nvPr/>
            </p:nvGrpSpPr>
            <p:grpSpPr>
              <a:xfrm>
                <a:off x="644959" y="2999995"/>
                <a:ext cx="7504454" cy="1904336"/>
                <a:chOff x="0" y="-28575"/>
                <a:chExt cx="2883479" cy="616012"/>
              </a:xfrm>
            </p:grpSpPr>
            <p:sp>
              <p:nvSpPr>
                <p:cNvPr id="28" name="Freeform 8">
                  <a:extLst>
                    <a:ext uri="{FF2B5EF4-FFF2-40B4-BE49-F238E27FC236}">
                      <a16:creationId xmlns:a16="http://schemas.microsoft.com/office/drawing/2014/main" id="{08C668C8-AA62-ECDD-B1F1-BA05E3123816}"/>
                    </a:ext>
                  </a:extLst>
                </p:cNvPr>
                <p:cNvSpPr/>
                <p:nvPr/>
              </p:nvSpPr>
              <p:spPr>
                <a:xfrm>
                  <a:off x="540685" y="28575"/>
                  <a:ext cx="2342794" cy="558862"/>
                </a:xfrm>
                <a:custGeom>
                  <a:avLst/>
                  <a:gdLst/>
                  <a:ahLst/>
                  <a:cxnLst/>
                  <a:rect l="l" t="t" r="r" b="b"/>
                  <a:pathLst>
                    <a:path w="2861111" h="558862">
                      <a:moveTo>
                        <a:pt x="0" y="0"/>
                      </a:moveTo>
                      <a:lnTo>
                        <a:pt x="2861111" y="0"/>
                      </a:lnTo>
                      <a:lnTo>
                        <a:pt x="2861111" y="558862"/>
                      </a:lnTo>
                      <a:lnTo>
                        <a:pt x="0" y="558862"/>
                      </a:lnTo>
                      <a:close/>
                    </a:path>
                  </a:pathLst>
                </a:custGeom>
                <a:solidFill>
                  <a:schemeClr val="accent1">
                    <a:lumMod val="75000"/>
                  </a:scheme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G" sz="14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p:txBody>
            </p:sp>
            <p:sp>
              <p:nvSpPr>
                <p:cNvPr id="29" name="TextBox 9">
                  <a:extLst>
                    <a:ext uri="{FF2B5EF4-FFF2-40B4-BE49-F238E27FC236}">
                      <a16:creationId xmlns:a16="http://schemas.microsoft.com/office/drawing/2014/main" id="{ABF18824-21F1-8CE2-9A47-E08EF2E618DA}"/>
                    </a:ext>
                  </a:extLst>
                </p:cNvPr>
                <p:cNvSpPr txBox="1"/>
                <p:nvPr/>
              </p:nvSpPr>
              <p:spPr>
                <a:xfrm>
                  <a:off x="0" y="-28575"/>
                  <a:ext cx="2861111" cy="587437"/>
                </a:xfrm>
                <a:prstGeom prst="rect">
                  <a:avLst/>
                </a:prstGeom>
              </p:spPr>
              <p:txBody>
                <a:bodyPr lIns="50800" tIns="50800" rIns="50800" bIns="50800" rtlCol="0" anchor="ctr"/>
                <a:lstStyle/>
                <a:p>
                  <a:pPr marL="0" marR="0" lvl="0" indent="0" algn="ctr" defTabSz="914400" rtl="0" eaLnBrk="1" fontAlgn="auto" latinLnBrk="0" hangingPunct="1">
                    <a:lnSpc>
                      <a:spcPts val="1960"/>
                    </a:lnSpc>
                    <a:spcBef>
                      <a:spcPct val="0"/>
                    </a:spcBef>
                    <a:spcAft>
                      <a:spcPts val="0"/>
                    </a:spcAft>
                    <a:buClrTx/>
                    <a:buSzTx/>
                    <a:buFontTx/>
                    <a:buNone/>
                    <a:tabLst/>
                    <a:defRPr/>
                  </a:pPr>
                  <a:endParaRPr kumimoji="0" sz="1400" b="0" i="0" u="none" strike="noStrike" kern="1200" cap="none" spc="0" normalizeH="0" baseline="0" noProof="0">
                    <a:ln>
                      <a:noFill/>
                    </a:ln>
                    <a:solidFill>
                      <a:prstClr val="black"/>
                    </a:solidFill>
                    <a:effectLst/>
                    <a:uLnTx/>
                    <a:uFillTx/>
                    <a:latin typeface="Georgia" panose="02040502050405020303" pitchFamily="18" charset="0"/>
                    <a:ea typeface="+mn-ea"/>
                    <a:cs typeface="+mn-cs"/>
                  </a:endParaRPr>
                </a:p>
              </p:txBody>
            </p:sp>
          </p:grpSp>
          <p:grpSp>
            <p:nvGrpSpPr>
              <p:cNvPr id="36" name="Group 35">
                <a:extLst>
                  <a:ext uri="{FF2B5EF4-FFF2-40B4-BE49-F238E27FC236}">
                    <a16:creationId xmlns:a16="http://schemas.microsoft.com/office/drawing/2014/main" id="{69CD2ACC-6383-F4C2-95C8-3699BF8D4F5C}"/>
                  </a:ext>
                </a:extLst>
              </p:cNvPr>
              <p:cNvGrpSpPr/>
              <p:nvPr/>
            </p:nvGrpSpPr>
            <p:grpSpPr>
              <a:xfrm>
                <a:off x="2060134" y="3219957"/>
                <a:ext cx="5100633" cy="1329469"/>
                <a:chOff x="1104614" y="3911298"/>
                <a:chExt cx="5100633" cy="1590807"/>
              </a:xfrm>
            </p:grpSpPr>
            <p:sp>
              <p:nvSpPr>
                <p:cNvPr id="37" name="TextBox 36">
                  <a:extLst>
                    <a:ext uri="{FF2B5EF4-FFF2-40B4-BE49-F238E27FC236}">
                      <a16:creationId xmlns:a16="http://schemas.microsoft.com/office/drawing/2014/main" id="{ED04F82F-B050-B957-C1E0-417F2A373E88}"/>
                    </a:ext>
                  </a:extLst>
                </p:cNvPr>
                <p:cNvSpPr txBox="1"/>
                <p:nvPr/>
              </p:nvSpPr>
              <p:spPr>
                <a:xfrm>
                  <a:off x="4197172" y="3911298"/>
                  <a:ext cx="1871728" cy="405105"/>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prstClr val="white"/>
                      </a:solidFill>
                      <a:effectLst/>
                      <a:uLnTx/>
                      <a:uFillTx/>
                      <a:latin typeface="Georgia" panose="02040502050405020303" pitchFamily="18" charset="0"/>
                      <a:ea typeface="+mn-ea"/>
                      <a:cs typeface="+mn-cs"/>
                    </a:rPr>
                    <a:t>WHO WE ARE</a:t>
                  </a:r>
                  <a:endParaRPr kumimoji="0" lang="en-NG" sz="1600" b="1" i="1" u="none" strike="noStrike" kern="1200" cap="none" spc="0" normalizeH="0" baseline="0" noProof="0" dirty="0">
                    <a:ln>
                      <a:noFill/>
                    </a:ln>
                    <a:solidFill>
                      <a:prstClr val="white"/>
                    </a:solidFill>
                    <a:effectLst/>
                    <a:uLnTx/>
                    <a:uFillTx/>
                    <a:latin typeface="Georgia" panose="02040502050405020303" pitchFamily="18" charset="0"/>
                    <a:ea typeface="+mn-ea"/>
                    <a:cs typeface="+mn-cs"/>
                  </a:endParaRPr>
                </a:p>
              </p:txBody>
            </p:sp>
            <p:sp>
              <p:nvSpPr>
                <p:cNvPr id="38" name="TextBox 37">
                  <a:extLst>
                    <a:ext uri="{FF2B5EF4-FFF2-40B4-BE49-F238E27FC236}">
                      <a16:creationId xmlns:a16="http://schemas.microsoft.com/office/drawing/2014/main" id="{06F6DCB5-2E6F-7679-D48B-9EAD15FEFEDD}"/>
                    </a:ext>
                  </a:extLst>
                </p:cNvPr>
                <p:cNvSpPr txBox="1"/>
                <p:nvPr/>
              </p:nvSpPr>
              <p:spPr>
                <a:xfrm>
                  <a:off x="1104614" y="4360446"/>
                  <a:ext cx="5100633" cy="114165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We are a firm of </a:t>
                  </a:r>
                  <a:r>
                    <a:rPr kumimoji="0" lang="en-US" sz="1400" b="1" i="1" u="none" strike="noStrike" kern="1200" cap="none" spc="0" normalizeH="0" baseline="0" noProof="0" dirty="0">
                      <a:ln>
                        <a:noFill/>
                      </a:ln>
                      <a:solidFill>
                        <a:srgbClr val="FF0000"/>
                      </a:solidFill>
                      <a:effectLst/>
                      <a:uLnTx/>
                      <a:uFillTx/>
                      <a:latin typeface="Georgia" panose="02040502050405020303" pitchFamily="18" charset="0"/>
                      <a:ea typeface="+mn-ea"/>
                      <a:cs typeface="+mn-cs"/>
                    </a:rPr>
                    <a:t>RISK TRANSFER MANAGERS</a:t>
                  </a:r>
                  <a:r>
                    <a:rPr kumimoji="0" lang="en-US" sz="14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 the management of which is supported by the experience of professionals, whose vision of total quality management is an everyday culture that aims always at customer satisfaction.</a:t>
                  </a:r>
                  <a:endParaRPr kumimoji="0" lang="en-NG" sz="14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endParaRPr>
                </a:p>
              </p:txBody>
            </p:sp>
          </p:grpSp>
        </p:grpSp>
        <p:grpSp>
          <p:nvGrpSpPr>
            <p:cNvPr id="35" name="Group 34">
              <a:extLst>
                <a:ext uri="{FF2B5EF4-FFF2-40B4-BE49-F238E27FC236}">
                  <a16:creationId xmlns:a16="http://schemas.microsoft.com/office/drawing/2014/main" id="{ADBCADEC-5F56-A7EC-88C0-53D416D62C39}"/>
                </a:ext>
              </a:extLst>
            </p:cNvPr>
            <p:cNvGrpSpPr/>
            <p:nvPr/>
          </p:nvGrpSpPr>
          <p:grpSpPr>
            <a:xfrm>
              <a:off x="-347575" y="1275608"/>
              <a:ext cx="6344722" cy="1877860"/>
              <a:chOff x="-1399390" y="532184"/>
              <a:chExt cx="7337203" cy="2272581"/>
            </a:xfrm>
          </p:grpSpPr>
          <p:grpSp>
            <p:nvGrpSpPr>
              <p:cNvPr id="2" name="Group 7">
                <a:extLst>
                  <a:ext uri="{FF2B5EF4-FFF2-40B4-BE49-F238E27FC236}">
                    <a16:creationId xmlns:a16="http://schemas.microsoft.com/office/drawing/2014/main" id="{2E2DE78B-ED23-4513-DA5D-A0B84D78F2A8}"/>
                  </a:ext>
                </a:extLst>
              </p:cNvPr>
              <p:cNvGrpSpPr/>
              <p:nvPr/>
            </p:nvGrpSpPr>
            <p:grpSpPr>
              <a:xfrm>
                <a:off x="-1399390" y="532184"/>
                <a:ext cx="7337203" cy="2272581"/>
                <a:chOff x="0" y="-28575"/>
                <a:chExt cx="2883479" cy="616012"/>
              </a:xfrm>
            </p:grpSpPr>
            <p:sp>
              <p:nvSpPr>
                <p:cNvPr id="13" name="Freeform 8">
                  <a:extLst>
                    <a:ext uri="{FF2B5EF4-FFF2-40B4-BE49-F238E27FC236}">
                      <a16:creationId xmlns:a16="http://schemas.microsoft.com/office/drawing/2014/main" id="{D22352DB-D8FA-6E11-53A7-FD8A94A83AE1}"/>
                    </a:ext>
                  </a:extLst>
                </p:cNvPr>
                <p:cNvSpPr/>
                <p:nvPr/>
              </p:nvSpPr>
              <p:spPr>
                <a:xfrm>
                  <a:off x="540685" y="28575"/>
                  <a:ext cx="2342794" cy="558862"/>
                </a:xfrm>
                <a:custGeom>
                  <a:avLst/>
                  <a:gdLst/>
                  <a:ahLst/>
                  <a:cxnLst/>
                  <a:rect l="l" t="t" r="r" b="b"/>
                  <a:pathLst>
                    <a:path w="2861111" h="558862">
                      <a:moveTo>
                        <a:pt x="0" y="0"/>
                      </a:moveTo>
                      <a:lnTo>
                        <a:pt x="2861111" y="0"/>
                      </a:lnTo>
                      <a:lnTo>
                        <a:pt x="2861111" y="558862"/>
                      </a:lnTo>
                      <a:lnTo>
                        <a:pt x="0" y="558862"/>
                      </a:lnTo>
                      <a:close/>
                    </a:path>
                  </a:pathLst>
                </a:custGeom>
                <a:solidFill>
                  <a:schemeClr val="accent1">
                    <a:lumMod val="75000"/>
                  </a:scheme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G" sz="16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p:txBody>
            </p:sp>
            <p:sp>
              <p:nvSpPr>
                <p:cNvPr id="15" name="TextBox 9">
                  <a:extLst>
                    <a:ext uri="{FF2B5EF4-FFF2-40B4-BE49-F238E27FC236}">
                      <a16:creationId xmlns:a16="http://schemas.microsoft.com/office/drawing/2014/main" id="{21E2AFE3-312F-A6F2-61A0-140D2B9485BD}"/>
                    </a:ext>
                  </a:extLst>
                </p:cNvPr>
                <p:cNvSpPr txBox="1"/>
                <p:nvPr/>
              </p:nvSpPr>
              <p:spPr>
                <a:xfrm>
                  <a:off x="0" y="-28575"/>
                  <a:ext cx="2861111" cy="587437"/>
                </a:xfrm>
                <a:prstGeom prst="rect">
                  <a:avLst/>
                </a:prstGeom>
              </p:spPr>
              <p:txBody>
                <a:bodyPr lIns="50800" tIns="50800" rIns="50800" bIns="50800" rtlCol="0" anchor="ctr"/>
                <a:lstStyle/>
                <a:p>
                  <a:pPr marL="0" marR="0" lvl="0" indent="0" algn="ctr" defTabSz="914400" rtl="0" eaLnBrk="1" fontAlgn="auto" latinLnBrk="0" hangingPunct="1">
                    <a:lnSpc>
                      <a:spcPts val="1960"/>
                    </a:lnSpc>
                    <a:spcBef>
                      <a:spcPct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Georgia" panose="02040502050405020303" pitchFamily="18" charset="0"/>
                    <a:ea typeface="+mn-ea"/>
                    <a:cs typeface="+mn-cs"/>
                  </a:endParaRPr>
                </a:p>
              </p:txBody>
            </p:sp>
          </p:grpSp>
          <p:grpSp>
            <p:nvGrpSpPr>
              <p:cNvPr id="3" name="Group 2">
                <a:extLst>
                  <a:ext uri="{FF2B5EF4-FFF2-40B4-BE49-F238E27FC236}">
                    <a16:creationId xmlns:a16="http://schemas.microsoft.com/office/drawing/2014/main" id="{DD302C92-E7D3-E84F-4867-46EB2AC11E07}"/>
                  </a:ext>
                </a:extLst>
              </p:cNvPr>
              <p:cNvGrpSpPr/>
              <p:nvPr/>
            </p:nvGrpSpPr>
            <p:grpSpPr>
              <a:xfrm>
                <a:off x="987743" y="868453"/>
                <a:ext cx="4893153" cy="1656343"/>
                <a:chOff x="982512" y="1431684"/>
                <a:chExt cx="5517934" cy="2231068"/>
              </a:xfrm>
            </p:grpSpPr>
            <p:sp>
              <p:nvSpPr>
                <p:cNvPr id="4" name="TextBox 3">
                  <a:extLst>
                    <a:ext uri="{FF2B5EF4-FFF2-40B4-BE49-F238E27FC236}">
                      <a16:creationId xmlns:a16="http://schemas.microsoft.com/office/drawing/2014/main" id="{7F59314B-81EE-969D-607F-D9A789ECDC25}"/>
                    </a:ext>
                  </a:extLst>
                </p:cNvPr>
                <p:cNvSpPr txBox="1"/>
                <p:nvPr/>
              </p:nvSpPr>
              <p:spPr>
                <a:xfrm>
                  <a:off x="982512" y="2107446"/>
                  <a:ext cx="5517934" cy="1555306"/>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To be the leading insurance and reinsurance service provider proffering timely, equitable, quality and excellent risk management solutions to individuals and corporate clients</a:t>
                  </a:r>
                </a:p>
              </p:txBody>
            </p:sp>
            <p:sp>
              <p:nvSpPr>
                <p:cNvPr id="9" name="TextBox 8">
                  <a:extLst>
                    <a:ext uri="{FF2B5EF4-FFF2-40B4-BE49-F238E27FC236}">
                      <a16:creationId xmlns:a16="http://schemas.microsoft.com/office/drawing/2014/main" id="{2A5B876B-632D-E6F5-E7D0-85CEB151242F}"/>
                    </a:ext>
                  </a:extLst>
                </p:cNvPr>
                <p:cNvSpPr txBox="1"/>
                <p:nvPr/>
              </p:nvSpPr>
              <p:spPr>
                <a:xfrm>
                  <a:off x="982512" y="1431684"/>
                  <a:ext cx="4144041" cy="5480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prstClr val="white"/>
                      </a:solidFill>
                      <a:effectLst/>
                      <a:uLnTx/>
                      <a:uFillTx/>
                      <a:latin typeface="Georgia" panose="02040502050405020303" pitchFamily="18" charset="0"/>
                      <a:ea typeface="+mn-ea"/>
                      <a:cs typeface="+mn-cs"/>
                    </a:rPr>
                    <a:t>VISION STATEMENT</a:t>
                  </a:r>
                  <a:endParaRPr kumimoji="0" lang="en-NG" sz="1600" b="1" i="1" u="none" strike="noStrike" kern="1200" cap="none" spc="0" normalizeH="0" baseline="0" noProof="0" dirty="0">
                    <a:ln>
                      <a:noFill/>
                    </a:ln>
                    <a:solidFill>
                      <a:prstClr val="white"/>
                    </a:solidFill>
                    <a:effectLst/>
                    <a:uLnTx/>
                    <a:uFillTx/>
                    <a:latin typeface="Georgia" panose="02040502050405020303" pitchFamily="18" charset="0"/>
                    <a:ea typeface="+mn-ea"/>
                    <a:cs typeface="+mn-cs"/>
                  </a:endParaRPr>
                </a:p>
              </p:txBody>
            </p:sp>
          </p:grpSp>
        </p:grpSp>
      </p:grpSp>
      <p:pic>
        <p:nvPicPr>
          <p:cNvPr id="21" name="Picture 20" descr="A black background with a black square&#10;&#10;Description automatically generated with medium confidence">
            <a:extLst>
              <a:ext uri="{FF2B5EF4-FFF2-40B4-BE49-F238E27FC236}">
                <a16:creationId xmlns:a16="http://schemas.microsoft.com/office/drawing/2014/main" id="{3B68C208-98DA-BCA4-10E8-CEF45243B253}"/>
              </a:ext>
            </a:extLst>
          </p:cNvPr>
          <p:cNvPicPr>
            <a:picLocks noChangeAspect="1"/>
          </p:cNvPicPr>
          <p:nvPr/>
        </p:nvPicPr>
        <p:blipFill>
          <a:blip r:embed="rId2" cstate="print">
            <a:extLst>
              <a:ext uri="{BEBA8EAE-BF5A-486C-A8C5-ECC9F3942E4B}">
                <a14:imgProps xmlns:a14="http://schemas.microsoft.com/office/drawing/2010/main">
                  <a14:imgLayer r:embed="rId3">
                    <a14:imgEffect>
                      <a14:artisticPhotocopy trans="0"/>
                    </a14:imgEffect>
                  </a14:imgLayer>
                </a14:imgProps>
              </a:ext>
              <a:ext uri="{28A0092B-C50C-407E-A947-70E740481C1C}">
                <a14:useLocalDpi xmlns:a14="http://schemas.microsoft.com/office/drawing/2010/main" val="0"/>
              </a:ext>
            </a:extLst>
          </a:blip>
          <a:stretch>
            <a:fillRect/>
          </a:stretch>
        </p:blipFill>
        <p:spPr>
          <a:xfrm>
            <a:off x="1330974" y="4478833"/>
            <a:ext cx="500720" cy="500720"/>
          </a:xfrm>
          <a:prstGeom prst="rect">
            <a:avLst/>
          </a:prstGeom>
        </p:spPr>
      </p:pic>
      <p:pic>
        <p:nvPicPr>
          <p:cNvPr id="19" name="Picture 18">
            <a:extLst>
              <a:ext uri="{FF2B5EF4-FFF2-40B4-BE49-F238E27FC236}">
                <a16:creationId xmlns:a16="http://schemas.microsoft.com/office/drawing/2014/main" id="{13530FB0-7DA5-957F-5D97-06C1C3464D96}"/>
              </a:ext>
            </a:extLst>
          </p:cNvPr>
          <p:cNvPicPr>
            <a:picLocks noChangeAspect="1"/>
          </p:cNvPicPr>
          <p:nvPr/>
        </p:nvPicPr>
        <p:blipFill>
          <a:blip r:embed="rId4">
            <a:extLst>
              <a:ext uri="{BEBA8EAE-BF5A-486C-A8C5-ECC9F3942E4B}">
                <a14:imgProps xmlns:a14="http://schemas.microsoft.com/office/drawing/2010/main">
                  <a14:imgLayer r:embed="rId5">
                    <a14:imgEffect>
                      <a14:artisticPhotocopy trans="0" detail="10"/>
                    </a14:imgEffect>
                  </a14:imgLayer>
                </a14:imgProps>
              </a:ext>
            </a:extLst>
          </a:blip>
          <a:stretch>
            <a:fillRect/>
          </a:stretch>
        </p:blipFill>
        <p:spPr>
          <a:xfrm>
            <a:off x="1331806" y="1568770"/>
            <a:ext cx="566886" cy="566886"/>
          </a:xfrm>
          <a:prstGeom prst="rect">
            <a:avLst/>
          </a:prstGeom>
          <a:effectLst>
            <a:glow>
              <a:schemeClr val="bg1"/>
            </a:glow>
          </a:effectLst>
        </p:spPr>
      </p:pic>
      <p:pic>
        <p:nvPicPr>
          <p:cNvPr id="7" name="Picture Placeholder 9" descr="A black background with a black square&#10;&#10;Description automatically generated with medium confidence">
            <a:extLst>
              <a:ext uri="{FF2B5EF4-FFF2-40B4-BE49-F238E27FC236}">
                <a16:creationId xmlns:a16="http://schemas.microsoft.com/office/drawing/2014/main" id="{9E171B03-0330-CD37-E2FC-63A2FDFC47DB}"/>
              </a:ext>
            </a:extLst>
          </p:cNvPr>
          <p:cNvPicPr>
            <a:picLocks noChangeAspect="1"/>
          </p:cNvPicPr>
          <p:nvPr/>
        </p:nvPicPr>
        <p:blipFill>
          <a:blip r:embed="rId6">
            <a:extLst>
              <a:ext uri="{BEBA8EAE-BF5A-486C-A8C5-ECC9F3942E4B}">
                <a14:imgProps xmlns:a14="http://schemas.microsoft.com/office/drawing/2010/main">
                  <a14:imgLayer r:embed="rId7">
                    <a14:imgEffect>
                      <a14:artisticPhotocopy trans="0"/>
                    </a14:imgEffect>
                  </a14:imgLayer>
                </a14:imgProps>
              </a:ext>
              <a:ext uri="{28A0092B-C50C-407E-A947-70E740481C1C}">
                <a14:useLocalDpi xmlns:a14="http://schemas.microsoft.com/office/drawing/2010/main" val="0"/>
              </a:ext>
            </a:extLst>
          </a:blip>
          <a:srcRect l="378" r="378"/>
          <a:stretch>
            <a:fillRect/>
          </a:stretch>
        </p:blipFill>
        <p:spPr>
          <a:xfrm>
            <a:off x="10300206" y="2637644"/>
            <a:ext cx="871712" cy="878352"/>
          </a:xfrm>
          <a:prstGeom prst="rect">
            <a:avLst/>
          </a:prstGeom>
          <a:noFill/>
        </p:spPr>
      </p:pic>
      <p:grpSp>
        <p:nvGrpSpPr>
          <p:cNvPr id="8" name="Group 7">
            <a:extLst>
              <a:ext uri="{FF2B5EF4-FFF2-40B4-BE49-F238E27FC236}">
                <a16:creationId xmlns:a16="http://schemas.microsoft.com/office/drawing/2014/main" id="{0A35D9BE-998F-8199-627B-AB5FDAC115F8}"/>
              </a:ext>
            </a:extLst>
          </p:cNvPr>
          <p:cNvGrpSpPr/>
          <p:nvPr/>
        </p:nvGrpSpPr>
        <p:grpSpPr>
          <a:xfrm>
            <a:off x="4492934" y="6560210"/>
            <a:ext cx="7603816" cy="297790"/>
            <a:chOff x="-47316" y="10223500"/>
            <a:chExt cx="7603816" cy="297790"/>
          </a:xfrm>
        </p:grpSpPr>
        <p:grpSp>
          <p:nvGrpSpPr>
            <p:cNvPr id="10" name="Group 9">
              <a:extLst>
                <a:ext uri="{FF2B5EF4-FFF2-40B4-BE49-F238E27FC236}">
                  <a16:creationId xmlns:a16="http://schemas.microsoft.com/office/drawing/2014/main" id="{0FA0FDD5-B030-8CE9-D9AF-72CCAE4F5A14}"/>
                </a:ext>
              </a:extLst>
            </p:cNvPr>
            <p:cNvGrpSpPr/>
            <p:nvPr/>
          </p:nvGrpSpPr>
          <p:grpSpPr>
            <a:xfrm>
              <a:off x="273050" y="10223500"/>
              <a:ext cx="7283450" cy="226108"/>
              <a:chOff x="273050" y="10223500"/>
              <a:chExt cx="7283450" cy="226108"/>
            </a:xfrm>
          </p:grpSpPr>
          <p:grpSp>
            <p:nvGrpSpPr>
              <p:cNvPr id="22" name="Group 21">
                <a:extLst>
                  <a:ext uri="{FF2B5EF4-FFF2-40B4-BE49-F238E27FC236}">
                    <a16:creationId xmlns:a16="http://schemas.microsoft.com/office/drawing/2014/main" id="{DA2815CC-F513-1799-ECDB-B3755CD8C100}"/>
                  </a:ext>
                </a:extLst>
              </p:cNvPr>
              <p:cNvGrpSpPr/>
              <p:nvPr/>
            </p:nvGrpSpPr>
            <p:grpSpPr>
              <a:xfrm>
                <a:off x="5148087" y="10294886"/>
                <a:ext cx="2265512" cy="154722"/>
                <a:chOff x="4538488" y="10142486"/>
                <a:chExt cx="2265512" cy="154722"/>
              </a:xfrm>
            </p:grpSpPr>
            <p:grpSp>
              <p:nvGrpSpPr>
                <p:cNvPr id="39" name="Group 14">
                  <a:extLst>
                    <a:ext uri="{FF2B5EF4-FFF2-40B4-BE49-F238E27FC236}">
                      <a16:creationId xmlns:a16="http://schemas.microsoft.com/office/drawing/2014/main" id="{CAD225AF-96FC-F94A-39FB-03B2EA597D0C}"/>
                    </a:ext>
                  </a:extLst>
                </p:cNvPr>
                <p:cNvGrpSpPr/>
                <p:nvPr/>
              </p:nvGrpSpPr>
              <p:grpSpPr>
                <a:xfrm>
                  <a:off x="6689100" y="10169157"/>
                  <a:ext cx="114900" cy="114900"/>
                  <a:chOff x="0" y="0"/>
                  <a:chExt cx="812800" cy="812800"/>
                </a:xfrm>
              </p:grpSpPr>
              <p:sp>
                <p:nvSpPr>
                  <p:cNvPr id="49" name="Freeform 15">
                    <a:extLst>
                      <a:ext uri="{FF2B5EF4-FFF2-40B4-BE49-F238E27FC236}">
                        <a16:creationId xmlns:a16="http://schemas.microsoft.com/office/drawing/2014/main" id="{DDEFFCDF-33FF-F06D-A729-78975C72D24D}"/>
                      </a:ext>
                    </a:extLst>
                  </p:cNvPr>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chemeClr val="accent1">
                      <a:lumMod val="75000"/>
                    </a:schemeClr>
                  </a:solidFill>
                </p:spPr>
                <p:txBody>
                  <a:bodyPr/>
                  <a:lstStyle/>
                  <a:p>
                    <a:endParaRPr lang="en-NG"/>
                  </a:p>
                </p:txBody>
              </p:sp>
              <p:sp>
                <p:nvSpPr>
                  <p:cNvPr id="50" name="TextBox 16">
                    <a:extLst>
                      <a:ext uri="{FF2B5EF4-FFF2-40B4-BE49-F238E27FC236}">
                        <a16:creationId xmlns:a16="http://schemas.microsoft.com/office/drawing/2014/main" id="{0163487B-5AC8-005F-AFD6-5565E78C4F8E}"/>
                      </a:ext>
                    </a:extLst>
                  </p:cNvPr>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sp>
              <p:nvSpPr>
                <p:cNvPr id="42" name="TextBox 33">
                  <a:extLst>
                    <a:ext uri="{FF2B5EF4-FFF2-40B4-BE49-F238E27FC236}">
                      <a16:creationId xmlns:a16="http://schemas.microsoft.com/office/drawing/2014/main" id="{EA687073-F286-57E4-7ED9-9ADB12481FD8}"/>
                    </a:ext>
                  </a:extLst>
                </p:cNvPr>
                <p:cNvSpPr txBox="1"/>
                <p:nvPr/>
              </p:nvSpPr>
              <p:spPr>
                <a:xfrm>
                  <a:off x="4538488" y="10142486"/>
                  <a:ext cx="2024322" cy="154722"/>
                </a:xfrm>
                <a:prstGeom prst="rect">
                  <a:avLst/>
                </a:prstGeom>
              </p:spPr>
              <p:txBody>
                <a:bodyPr lIns="0" tIns="0" rIns="0" bIns="0" rtlCol="0" anchor="t">
                  <a:spAutoFit/>
                </a:bodyPr>
                <a:lstStyle/>
                <a:p>
                  <a:pPr algn="r">
                    <a:lnSpc>
                      <a:spcPts val="1299"/>
                    </a:lnSpc>
                  </a:pPr>
                  <a:r>
                    <a:rPr lang="en-US" sz="999" dirty="0">
                      <a:solidFill>
                        <a:srgbClr val="000000"/>
                      </a:solidFill>
                      <a:latin typeface="Georgia" panose="02040502050405020303" pitchFamily="18" charset="0"/>
                    </a:rPr>
                    <a:t>Volume 2024 – May Edition </a:t>
                  </a:r>
                </a:p>
              </p:txBody>
            </p:sp>
          </p:grpSp>
          <p:cxnSp>
            <p:nvCxnSpPr>
              <p:cNvPr id="23" name="Straight Connector 22">
                <a:extLst>
                  <a:ext uri="{FF2B5EF4-FFF2-40B4-BE49-F238E27FC236}">
                    <a16:creationId xmlns:a16="http://schemas.microsoft.com/office/drawing/2014/main" id="{4CBB2165-2228-7024-56AC-D060C811B2F0}"/>
                  </a:ext>
                </a:extLst>
              </p:cNvPr>
              <p:cNvCxnSpPr/>
              <p:nvPr/>
            </p:nvCxnSpPr>
            <p:spPr>
              <a:xfrm>
                <a:off x="273050" y="10223500"/>
                <a:ext cx="7283450" cy="0"/>
              </a:xfrm>
              <a:prstGeom prst="line">
                <a:avLst/>
              </a:prstGeom>
            </p:spPr>
            <p:style>
              <a:lnRef idx="2">
                <a:schemeClr val="dk1"/>
              </a:lnRef>
              <a:fillRef idx="0">
                <a:schemeClr val="dk1"/>
              </a:fillRef>
              <a:effectRef idx="1">
                <a:schemeClr val="dk1"/>
              </a:effectRef>
              <a:fontRef idx="minor">
                <a:schemeClr val="tx1"/>
              </a:fontRef>
            </p:style>
          </p:cxnSp>
        </p:grpSp>
        <p:sp>
          <p:nvSpPr>
            <p:cNvPr id="16" name="TextBox 15">
              <a:extLst>
                <a:ext uri="{FF2B5EF4-FFF2-40B4-BE49-F238E27FC236}">
                  <a16:creationId xmlns:a16="http://schemas.microsoft.com/office/drawing/2014/main" id="{6BDF7F98-6214-EE40-5EF3-CDFF0ECA1AB4}"/>
                </a:ext>
              </a:extLst>
            </p:cNvPr>
            <p:cNvSpPr txBox="1"/>
            <p:nvPr/>
          </p:nvSpPr>
          <p:spPr>
            <a:xfrm>
              <a:off x="-47316" y="10275069"/>
              <a:ext cx="3733800" cy="246221"/>
            </a:xfrm>
            <a:prstGeom prst="rect">
              <a:avLst/>
            </a:prstGeom>
            <a:noFill/>
          </p:spPr>
          <p:txBody>
            <a:bodyPr wrap="square" rtlCol="0">
              <a:spAutoFit/>
            </a:bodyPr>
            <a:lstStyle/>
            <a:p>
              <a:r>
                <a:rPr lang="en-US" sz="1000" i="1" dirty="0">
                  <a:latin typeface="Georgia" panose="02040502050405020303" pitchFamily="18" charset="0"/>
                </a:rPr>
                <a:t>A monthly publication of FSIB</a:t>
              </a:r>
              <a:endParaRPr lang="en-NG" sz="1000" i="1" dirty="0">
                <a:latin typeface="Georgia" panose="02040502050405020303" pitchFamily="18" charset="0"/>
              </a:endParaRPr>
            </a:p>
          </p:txBody>
        </p:sp>
      </p:grpSp>
      <p:pic>
        <p:nvPicPr>
          <p:cNvPr id="51" name="Picture 50">
            <a:extLst>
              <a:ext uri="{FF2B5EF4-FFF2-40B4-BE49-F238E27FC236}">
                <a16:creationId xmlns:a16="http://schemas.microsoft.com/office/drawing/2014/main" id="{AAF4C739-8A4A-B7EC-5B0B-5BB806079A9D}"/>
              </a:ext>
            </a:extLst>
          </p:cNvPr>
          <p:cNvPicPr>
            <a:picLocks noChangeAspect="1"/>
          </p:cNvPicPr>
          <p:nvPr/>
        </p:nvPicPr>
        <p:blipFill rotWithShape="1">
          <a:blip r:embed="rId8">
            <a:extLst>
              <a:ext uri="{28A0092B-C50C-407E-A947-70E740481C1C}">
                <a14:useLocalDpi xmlns:a14="http://schemas.microsoft.com/office/drawing/2010/main" val="0"/>
              </a:ext>
            </a:extLst>
          </a:blip>
          <a:srcRect l="6637" t="39903" r="5114" b="34047"/>
          <a:stretch/>
        </p:blipFill>
        <p:spPr>
          <a:xfrm>
            <a:off x="9880193" y="297789"/>
            <a:ext cx="1844078" cy="544361"/>
          </a:xfrm>
          <a:prstGeom prst="rect">
            <a:avLst/>
          </a:prstGeom>
        </p:spPr>
      </p:pic>
    </p:spTree>
    <p:extLst>
      <p:ext uri="{BB962C8B-B14F-4D97-AF65-F5344CB8AC3E}">
        <p14:creationId xmlns:p14="http://schemas.microsoft.com/office/powerpoint/2010/main" val="1313911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322A4D-A38D-30DF-9AC2-F8C902E4866F}"/>
            </a:ext>
          </a:extLst>
        </p:cNvPr>
        <p:cNvGrpSpPr/>
        <p:nvPr/>
      </p:nvGrpSpPr>
      <p:grpSpPr>
        <a:xfrm>
          <a:off x="0" y="0"/>
          <a:ext cx="0" cy="0"/>
          <a:chOff x="0" y="0"/>
          <a:chExt cx="0" cy="0"/>
        </a:xfrm>
      </p:grpSpPr>
      <p:grpSp>
        <p:nvGrpSpPr>
          <p:cNvPr id="30" name="Group 29">
            <a:extLst>
              <a:ext uri="{FF2B5EF4-FFF2-40B4-BE49-F238E27FC236}">
                <a16:creationId xmlns:a16="http://schemas.microsoft.com/office/drawing/2014/main" id="{BF54DD84-28CD-198E-6588-52A2256B54C8}"/>
              </a:ext>
            </a:extLst>
          </p:cNvPr>
          <p:cNvGrpSpPr/>
          <p:nvPr/>
        </p:nvGrpSpPr>
        <p:grpSpPr>
          <a:xfrm>
            <a:off x="228375" y="205053"/>
            <a:ext cx="11916000" cy="5832000"/>
            <a:chOff x="437808" y="528775"/>
            <a:chExt cx="11316384" cy="5839791"/>
          </a:xfrm>
        </p:grpSpPr>
        <p:grpSp>
          <p:nvGrpSpPr>
            <p:cNvPr id="32" name="Group 31">
              <a:extLst>
                <a:ext uri="{FF2B5EF4-FFF2-40B4-BE49-F238E27FC236}">
                  <a16:creationId xmlns:a16="http://schemas.microsoft.com/office/drawing/2014/main" id="{41981207-35D9-690F-10DD-7F6313506F58}"/>
                </a:ext>
              </a:extLst>
            </p:cNvPr>
            <p:cNvGrpSpPr/>
            <p:nvPr/>
          </p:nvGrpSpPr>
          <p:grpSpPr>
            <a:xfrm>
              <a:off x="437808" y="554881"/>
              <a:ext cx="11316384" cy="5813685"/>
              <a:chOff x="437808" y="554881"/>
              <a:chExt cx="11316384" cy="5813685"/>
            </a:xfrm>
          </p:grpSpPr>
          <p:sp>
            <p:nvSpPr>
              <p:cNvPr id="34" name="Parallelogram 33">
                <a:extLst>
                  <a:ext uri="{FF2B5EF4-FFF2-40B4-BE49-F238E27FC236}">
                    <a16:creationId xmlns:a16="http://schemas.microsoft.com/office/drawing/2014/main" id="{33D86C05-AEB8-BC98-593D-6E0E91DE052B}"/>
                  </a:ext>
                </a:extLst>
              </p:cNvPr>
              <p:cNvSpPr/>
              <p:nvPr/>
            </p:nvSpPr>
            <p:spPr>
              <a:xfrm flipV="1">
                <a:off x="984592" y="6055728"/>
                <a:ext cx="10769600" cy="312838"/>
              </a:xfrm>
              <a:prstGeom prst="parallelogram">
                <a:avLst>
                  <a:gd name="adj" fmla="val 104813"/>
                </a:avLst>
              </a:prstGeom>
              <a:solidFill>
                <a:srgbClr val="0046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6FCFD0D2-EC89-A665-FEF5-09B22BB2EFF1}"/>
                  </a:ext>
                </a:extLst>
              </p:cNvPr>
              <p:cNvSpPr txBox="1"/>
              <p:nvPr/>
            </p:nvSpPr>
            <p:spPr>
              <a:xfrm>
                <a:off x="437808" y="554881"/>
                <a:ext cx="11001294" cy="5722715"/>
              </a:xfrm>
              <a:prstGeom prst="rect">
                <a:avLst/>
              </a:prstGeom>
              <a:solidFill>
                <a:schemeClr val="bg1"/>
              </a:solidFill>
              <a:ln>
                <a:solidFill>
                  <a:schemeClr val="accent1"/>
                </a:solidFill>
              </a:ln>
            </p:spPr>
            <p:txBody>
              <a:bodyPr wrap="square" rtlCol="0">
                <a:spAutoFit/>
              </a:bodyPr>
              <a:lstStyle/>
              <a:p>
                <a:endParaRPr lang="en-US" dirty="0"/>
              </a:p>
            </p:txBody>
          </p:sp>
        </p:grpSp>
        <p:sp>
          <p:nvSpPr>
            <p:cNvPr id="33" name="Arrow: Pentagon 32">
              <a:extLst>
                <a:ext uri="{FF2B5EF4-FFF2-40B4-BE49-F238E27FC236}">
                  <a16:creationId xmlns:a16="http://schemas.microsoft.com/office/drawing/2014/main" id="{441780A7-F5EA-E6D5-E749-000B740D02C4}"/>
                </a:ext>
              </a:extLst>
            </p:cNvPr>
            <p:cNvSpPr/>
            <p:nvPr/>
          </p:nvSpPr>
          <p:spPr>
            <a:xfrm rot="5400000" flipV="1">
              <a:off x="190130" y="776453"/>
              <a:ext cx="636667" cy="141312"/>
            </a:xfrm>
            <a:prstGeom prst="homePlate">
              <a:avLst>
                <a:gd name="adj" fmla="val 46855"/>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2E8E2E7F-3A4A-0D43-85BC-E4A36E0785B5}"/>
              </a:ext>
            </a:extLst>
          </p:cNvPr>
          <p:cNvSpPr txBox="1"/>
          <p:nvPr/>
        </p:nvSpPr>
        <p:spPr>
          <a:xfrm>
            <a:off x="377175" y="247165"/>
            <a:ext cx="8202449" cy="707886"/>
          </a:xfrm>
          <a:prstGeom prst="rect">
            <a:avLst/>
          </a:prstGeom>
          <a:noFill/>
        </p:spPr>
        <p:txBody>
          <a:bodyPr wrap="square">
            <a:spAutoFit/>
          </a:bodyPr>
          <a:lstStyle/>
          <a:p>
            <a:pPr algn="l"/>
            <a:r>
              <a:rPr lang="en-US" sz="2000" b="1" dirty="0">
                <a:solidFill>
                  <a:schemeClr val="accent1">
                    <a:lumMod val="75000"/>
                  </a:schemeClr>
                </a:solidFill>
                <a:latin typeface="Georgia" panose="02040502050405020303" pitchFamily="18" charset="0"/>
              </a:rPr>
              <a:t>OLUSEGUN AYO OMOSEHIN APPOINTED AS COMMISSIONER FOR INSURANCE.</a:t>
            </a:r>
            <a:endParaRPr lang="en-US" sz="2000" b="1" i="0" dirty="0">
              <a:solidFill>
                <a:schemeClr val="accent1">
                  <a:lumMod val="75000"/>
                </a:schemeClr>
              </a:solidFill>
              <a:effectLst/>
              <a:latin typeface="Georgia" panose="02040502050405020303" pitchFamily="18" charset="0"/>
            </a:endParaRPr>
          </a:p>
        </p:txBody>
      </p:sp>
      <p:sp>
        <p:nvSpPr>
          <p:cNvPr id="7" name="TextBox 6">
            <a:extLst>
              <a:ext uri="{FF2B5EF4-FFF2-40B4-BE49-F238E27FC236}">
                <a16:creationId xmlns:a16="http://schemas.microsoft.com/office/drawing/2014/main" id="{8148B407-62C0-7616-49D5-F387A9AFC4A8}"/>
              </a:ext>
            </a:extLst>
          </p:cNvPr>
          <p:cNvSpPr txBox="1"/>
          <p:nvPr/>
        </p:nvSpPr>
        <p:spPr>
          <a:xfrm>
            <a:off x="567075" y="1204179"/>
            <a:ext cx="3409417" cy="3785652"/>
          </a:xfrm>
          <a:prstGeom prst="rect">
            <a:avLst/>
          </a:prstGeom>
          <a:noFill/>
        </p:spPr>
        <p:txBody>
          <a:bodyPr wrap="square">
            <a:spAutoFit/>
          </a:bodyPr>
          <a:lstStyle/>
          <a:p>
            <a:pPr algn="just"/>
            <a:r>
              <a:rPr lang="en-US" sz="1200" dirty="0">
                <a:latin typeface="Georgia" panose="02040502050405020303" pitchFamily="18" charset="0"/>
              </a:rPr>
              <a:t>President Bola Tinubu has appointed Olusegun Ayo </a:t>
            </a:r>
            <a:r>
              <a:rPr lang="en-US" sz="1200" dirty="0" err="1">
                <a:latin typeface="Georgia" panose="02040502050405020303" pitchFamily="18" charset="0"/>
              </a:rPr>
              <a:t>Omosehin</a:t>
            </a:r>
            <a:r>
              <a:rPr lang="en-US" sz="1200" dirty="0">
                <a:latin typeface="Georgia" panose="02040502050405020303" pitchFamily="18" charset="0"/>
              </a:rPr>
              <a:t> as Commissioner for Insurance/Chief Executive Officer National Insurance Commission (NAICOM) and also approved the appointment of qualified Nigerians to the Board of the Commission.</a:t>
            </a:r>
          </a:p>
          <a:p>
            <a:pPr algn="just"/>
            <a:endParaRPr lang="en-US" sz="1200" dirty="0">
              <a:latin typeface="Georgia" panose="02040502050405020303" pitchFamily="18" charset="0"/>
            </a:endParaRPr>
          </a:p>
          <a:p>
            <a:r>
              <a:rPr lang="en-US" sz="1200" b="1" dirty="0">
                <a:latin typeface="Georgia" panose="02040502050405020303" pitchFamily="18" charset="0"/>
              </a:rPr>
              <a:t>Ms. Halima </a:t>
            </a:r>
            <a:r>
              <a:rPr lang="en-US" sz="1200" b="1" dirty="0" err="1">
                <a:latin typeface="Georgia" panose="02040502050405020303" pitchFamily="18" charset="0"/>
              </a:rPr>
              <a:t>Kyari</a:t>
            </a:r>
            <a:r>
              <a:rPr lang="en-US" sz="1200" b="1" dirty="0">
                <a:latin typeface="Georgia" panose="02040502050405020303" pitchFamily="18" charset="0"/>
              </a:rPr>
              <a:t> </a:t>
            </a:r>
          </a:p>
          <a:p>
            <a:r>
              <a:rPr lang="en-US" sz="1200" b="1" dirty="0">
                <a:latin typeface="Georgia" panose="02040502050405020303" pitchFamily="18" charset="0"/>
              </a:rPr>
              <a:t>Chairperson</a:t>
            </a:r>
          </a:p>
          <a:p>
            <a:endParaRPr lang="en-US" sz="1200" b="1" dirty="0">
              <a:latin typeface="Georgia" panose="02040502050405020303" pitchFamily="18" charset="0"/>
            </a:endParaRPr>
          </a:p>
          <a:p>
            <a:r>
              <a:rPr lang="en-US" sz="1200" b="1" dirty="0">
                <a:latin typeface="Georgia" panose="02040502050405020303" pitchFamily="18" charset="0"/>
              </a:rPr>
              <a:t>Mr. Olusegun Ayo </a:t>
            </a:r>
            <a:r>
              <a:rPr lang="en-US" sz="1200" b="1" dirty="0" err="1">
                <a:latin typeface="Georgia" panose="02040502050405020303" pitchFamily="18" charset="0"/>
              </a:rPr>
              <a:t>Omosehin</a:t>
            </a:r>
            <a:r>
              <a:rPr lang="en-US" sz="1200" b="1" dirty="0">
                <a:latin typeface="Georgia" panose="02040502050405020303" pitchFamily="18" charset="0"/>
              </a:rPr>
              <a:t>  Commissioner for Insurance</a:t>
            </a:r>
          </a:p>
          <a:p>
            <a:endParaRPr lang="en-US" sz="1200" b="1" dirty="0">
              <a:latin typeface="Georgia" panose="02040502050405020303" pitchFamily="18" charset="0"/>
            </a:endParaRPr>
          </a:p>
          <a:p>
            <a:r>
              <a:rPr lang="en-US" sz="1200" b="1" dirty="0">
                <a:latin typeface="Georgia" panose="02040502050405020303" pitchFamily="18" charset="0"/>
              </a:rPr>
              <a:t>Mr. </a:t>
            </a:r>
            <a:r>
              <a:rPr lang="en-US" sz="1200" b="1" dirty="0" err="1">
                <a:latin typeface="Georgia" panose="02040502050405020303" pitchFamily="18" charset="0"/>
              </a:rPr>
              <a:t>Olawoye</a:t>
            </a:r>
            <a:r>
              <a:rPr lang="en-US" sz="1200" b="1" dirty="0">
                <a:latin typeface="Georgia" panose="02040502050405020303" pitchFamily="18" charset="0"/>
              </a:rPr>
              <a:t> Gam-Ikon </a:t>
            </a:r>
          </a:p>
          <a:p>
            <a:r>
              <a:rPr lang="en-US" sz="1200" b="1" dirty="0">
                <a:latin typeface="Georgia" panose="02040502050405020303" pitchFamily="18" charset="0"/>
              </a:rPr>
              <a:t>Deputy Commissioner (Technical Operations)</a:t>
            </a:r>
          </a:p>
          <a:p>
            <a:endParaRPr lang="en-US" sz="1200" b="1" dirty="0">
              <a:latin typeface="Georgia" panose="02040502050405020303" pitchFamily="18" charset="0"/>
            </a:endParaRPr>
          </a:p>
          <a:p>
            <a:r>
              <a:rPr lang="en-US" sz="1200" b="1" dirty="0">
                <a:latin typeface="Georgia" panose="02040502050405020303" pitchFamily="18" charset="0"/>
              </a:rPr>
              <a:t>Dr. Usman Ankara </a:t>
            </a:r>
            <a:r>
              <a:rPr lang="en-US" sz="1200" b="1" dirty="0" err="1">
                <a:latin typeface="Georgia" panose="02040502050405020303" pitchFamily="18" charset="0"/>
              </a:rPr>
              <a:t>Jimada</a:t>
            </a:r>
            <a:endParaRPr lang="en-US" sz="1200" b="1" dirty="0">
              <a:latin typeface="Georgia" panose="02040502050405020303" pitchFamily="18" charset="0"/>
            </a:endParaRPr>
          </a:p>
          <a:p>
            <a:r>
              <a:rPr lang="en-US" sz="1200" b="1" dirty="0">
                <a:latin typeface="Georgia" panose="02040502050405020303" pitchFamily="18" charset="0"/>
              </a:rPr>
              <a:t>Deputy Commissioner (Finance &amp; Administration)</a:t>
            </a:r>
          </a:p>
        </p:txBody>
      </p:sp>
      <p:sp>
        <p:nvSpPr>
          <p:cNvPr id="9" name="TextBox 8">
            <a:extLst>
              <a:ext uri="{FF2B5EF4-FFF2-40B4-BE49-F238E27FC236}">
                <a16:creationId xmlns:a16="http://schemas.microsoft.com/office/drawing/2014/main" id="{E5859EA6-9AAB-86B7-F531-C4187F67A133}"/>
              </a:ext>
            </a:extLst>
          </p:cNvPr>
          <p:cNvSpPr txBox="1"/>
          <p:nvPr/>
        </p:nvSpPr>
        <p:spPr>
          <a:xfrm>
            <a:off x="4195521" y="1194425"/>
            <a:ext cx="3800957" cy="3600986"/>
          </a:xfrm>
          <a:prstGeom prst="rect">
            <a:avLst/>
          </a:prstGeom>
          <a:noFill/>
        </p:spPr>
        <p:txBody>
          <a:bodyPr wrap="square">
            <a:spAutoFit/>
          </a:bodyPr>
          <a:lstStyle/>
          <a:p>
            <a:pPr algn="just"/>
            <a:r>
              <a:rPr lang="en-US" sz="1200" b="1" dirty="0">
                <a:latin typeface="Georgia" panose="02040502050405020303" pitchFamily="18" charset="0"/>
              </a:rPr>
              <a:t>Mr. Adeniyi Olusegun </a:t>
            </a:r>
            <a:r>
              <a:rPr lang="en-US" sz="1200" b="1" dirty="0" err="1">
                <a:latin typeface="Georgia" panose="02040502050405020303" pitchFamily="18" charset="0"/>
              </a:rPr>
              <a:t>Fabikun</a:t>
            </a:r>
            <a:endParaRPr lang="en-US" sz="1200" b="1" dirty="0">
              <a:latin typeface="Georgia" panose="02040502050405020303" pitchFamily="18" charset="0"/>
            </a:endParaRPr>
          </a:p>
          <a:p>
            <a:pPr algn="just"/>
            <a:r>
              <a:rPr lang="en-US" sz="1200" b="1" dirty="0">
                <a:latin typeface="Georgia" panose="02040502050405020303" pitchFamily="18" charset="0"/>
              </a:rPr>
              <a:t>Member</a:t>
            </a:r>
          </a:p>
          <a:p>
            <a:pPr algn="just"/>
            <a:endParaRPr lang="en-US" sz="1200" b="1" dirty="0">
              <a:latin typeface="Georgia" panose="02040502050405020303" pitchFamily="18" charset="0"/>
            </a:endParaRPr>
          </a:p>
          <a:p>
            <a:pPr algn="just"/>
            <a:r>
              <a:rPr lang="en-US" sz="1200" b="1" dirty="0">
                <a:latin typeface="Georgia" panose="02040502050405020303" pitchFamily="18" charset="0"/>
              </a:rPr>
              <a:t>Mr. Umar Khalifa Mohammed </a:t>
            </a:r>
          </a:p>
          <a:p>
            <a:pPr algn="just"/>
            <a:r>
              <a:rPr lang="en-US" sz="1200" b="1" dirty="0">
                <a:latin typeface="Georgia" panose="02040502050405020303" pitchFamily="18" charset="0"/>
              </a:rPr>
              <a:t>Member</a:t>
            </a:r>
          </a:p>
          <a:p>
            <a:pPr algn="just"/>
            <a:endParaRPr lang="en-US" sz="1200" b="1" dirty="0">
              <a:latin typeface="Georgia" panose="02040502050405020303" pitchFamily="18" charset="0"/>
            </a:endParaRPr>
          </a:p>
          <a:p>
            <a:r>
              <a:rPr lang="en-US" sz="1200" b="1" dirty="0">
                <a:latin typeface="Georgia" panose="02040502050405020303" pitchFamily="18" charset="0"/>
              </a:rPr>
              <a:t>Dr. Miriam Kene </a:t>
            </a:r>
            <a:r>
              <a:rPr lang="en-US" sz="1200" b="1" dirty="0" err="1">
                <a:latin typeface="Georgia" panose="02040502050405020303" pitchFamily="18" charset="0"/>
              </a:rPr>
              <a:t>Kachikwu</a:t>
            </a:r>
            <a:endParaRPr lang="en-US" sz="1200" b="1" dirty="0">
              <a:latin typeface="Georgia" panose="02040502050405020303" pitchFamily="18" charset="0"/>
            </a:endParaRPr>
          </a:p>
          <a:p>
            <a:r>
              <a:rPr lang="en-US" sz="1200" b="1" dirty="0">
                <a:latin typeface="Georgia" panose="02040502050405020303" pitchFamily="18" charset="0"/>
              </a:rPr>
              <a:t>Member</a:t>
            </a:r>
          </a:p>
          <a:p>
            <a:pPr algn="just"/>
            <a:endParaRPr lang="en-US" sz="1200" dirty="0">
              <a:latin typeface="Georgia" panose="02040502050405020303" pitchFamily="18" charset="0"/>
            </a:endParaRPr>
          </a:p>
          <a:p>
            <a:pPr algn="just"/>
            <a:r>
              <a:rPr lang="en-US" sz="1200" dirty="0">
                <a:latin typeface="Georgia" panose="02040502050405020303" pitchFamily="18" charset="0"/>
              </a:rPr>
              <a:t>This was contained in a statement issued today by Special Adviser to the President Media &amp; Publicity, Chief </a:t>
            </a:r>
            <a:r>
              <a:rPr lang="en-US" sz="1200" dirty="0" err="1">
                <a:latin typeface="Georgia" panose="02040502050405020303" pitchFamily="18" charset="0"/>
              </a:rPr>
              <a:t>Ajuri</a:t>
            </a:r>
            <a:r>
              <a:rPr lang="en-US" sz="1200" dirty="0">
                <a:latin typeface="Georgia" panose="02040502050405020303" pitchFamily="18" charset="0"/>
              </a:rPr>
              <a:t> </a:t>
            </a:r>
            <a:r>
              <a:rPr lang="en-US" sz="1200" dirty="0" err="1">
                <a:latin typeface="Georgia" panose="02040502050405020303" pitchFamily="18" charset="0"/>
              </a:rPr>
              <a:t>Ngelale</a:t>
            </a:r>
            <a:r>
              <a:rPr lang="en-US" sz="1200" dirty="0">
                <a:latin typeface="Georgia" panose="02040502050405020303" pitchFamily="18" charset="0"/>
              </a:rPr>
              <a:t>.</a:t>
            </a:r>
          </a:p>
          <a:p>
            <a:pPr algn="just"/>
            <a:endParaRPr lang="en-US" sz="1200" dirty="0">
              <a:latin typeface="Georgia" panose="02040502050405020303" pitchFamily="18" charset="0"/>
            </a:endParaRPr>
          </a:p>
          <a:p>
            <a:pPr algn="just"/>
            <a:r>
              <a:rPr lang="en-US" sz="1200" dirty="0">
                <a:latin typeface="Georgia" panose="02040502050405020303" pitchFamily="18" charset="0"/>
              </a:rPr>
              <a:t>He said the President expects the new Board of the National Insurance Commission to exercise utmost probity as it leads the commission in ensuring a safe, sound, and stable insurance sector, while protecting policyholders, the public interest, and improving trust and confidence in the sector.</a:t>
            </a:r>
          </a:p>
        </p:txBody>
      </p:sp>
      <p:pic>
        <p:nvPicPr>
          <p:cNvPr id="5122" name="Picture 2" descr="Image result for Chairperson of the Commission. Olusegun Ayo Omosehin">
            <a:extLst>
              <a:ext uri="{FF2B5EF4-FFF2-40B4-BE49-F238E27FC236}">
                <a16:creationId xmlns:a16="http://schemas.microsoft.com/office/drawing/2014/main" id="{1CA43E44-269C-9263-B44D-8AA35946F2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6611" y="1201349"/>
            <a:ext cx="3600985" cy="3600985"/>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extLst>
              <a:ext uri="{FF2B5EF4-FFF2-40B4-BE49-F238E27FC236}">
                <a16:creationId xmlns:a16="http://schemas.microsoft.com/office/drawing/2014/main" id="{53B30AEE-BA60-67A7-CEDC-52A6C28C693B}"/>
              </a:ext>
            </a:extLst>
          </p:cNvPr>
          <p:cNvSpPr txBox="1"/>
          <p:nvPr/>
        </p:nvSpPr>
        <p:spPr>
          <a:xfrm>
            <a:off x="8164286" y="4916168"/>
            <a:ext cx="3491046" cy="261610"/>
          </a:xfrm>
          <a:prstGeom prst="rect">
            <a:avLst/>
          </a:prstGeom>
          <a:noFill/>
        </p:spPr>
        <p:txBody>
          <a:bodyPr wrap="square">
            <a:spAutoFit/>
          </a:bodyPr>
          <a:lstStyle/>
          <a:p>
            <a:pPr algn="ctr"/>
            <a:r>
              <a:rPr lang="en-US" sz="1100" b="1" dirty="0">
                <a:latin typeface="Georgia" panose="02040502050405020303" pitchFamily="18" charset="0"/>
              </a:rPr>
              <a:t>Mr. Olusegun Ayo </a:t>
            </a:r>
            <a:r>
              <a:rPr lang="en-US" sz="1100" b="1" dirty="0" err="1">
                <a:latin typeface="Georgia" panose="02040502050405020303" pitchFamily="18" charset="0"/>
              </a:rPr>
              <a:t>Omosehin</a:t>
            </a:r>
            <a:r>
              <a:rPr lang="en-US" sz="1100" b="1" dirty="0">
                <a:latin typeface="Georgia" panose="02040502050405020303" pitchFamily="18" charset="0"/>
              </a:rPr>
              <a:t> </a:t>
            </a:r>
            <a:endParaRPr lang="en-GB" sz="1100" dirty="0"/>
          </a:p>
        </p:txBody>
      </p:sp>
      <p:grpSp>
        <p:nvGrpSpPr>
          <p:cNvPr id="14" name="Group 13">
            <a:extLst>
              <a:ext uri="{FF2B5EF4-FFF2-40B4-BE49-F238E27FC236}">
                <a16:creationId xmlns:a16="http://schemas.microsoft.com/office/drawing/2014/main" id="{E0A69919-8052-1718-E0C3-7CABB794E31A}"/>
              </a:ext>
            </a:extLst>
          </p:cNvPr>
          <p:cNvGrpSpPr/>
          <p:nvPr/>
        </p:nvGrpSpPr>
        <p:grpSpPr>
          <a:xfrm>
            <a:off x="4492934" y="6560210"/>
            <a:ext cx="7603816" cy="297790"/>
            <a:chOff x="-47316" y="10223500"/>
            <a:chExt cx="7603816" cy="297790"/>
          </a:xfrm>
        </p:grpSpPr>
        <p:grpSp>
          <p:nvGrpSpPr>
            <p:cNvPr id="15" name="Group 14">
              <a:extLst>
                <a:ext uri="{FF2B5EF4-FFF2-40B4-BE49-F238E27FC236}">
                  <a16:creationId xmlns:a16="http://schemas.microsoft.com/office/drawing/2014/main" id="{E64C45CC-4F0C-049D-5BEB-5D3DBC990F67}"/>
                </a:ext>
              </a:extLst>
            </p:cNvPr>
            <p:cNvGrpSpPr/>
            <p:nvPr/>
          </p:nvGrpSpPr>
          <p:grpSpPr>
            <a:xfrm>
              <a:off x="273050" y="10223500"/>
              <a:ext cx="7283450" cy="226108"/>
              <a:chOff x="273050" y="10223500"/>
              <a:chExt cx="7283450" cy="226108"/>
            </a:xfrm>
          </p:grpSpPr>
          <p:grpSp>
            <p:nvGrpSpPr>
              <p:cNvPr id="17" name="Group 16">
                <a:extLst>
                  <a:ext uri="{FF2B5EF4-FFF2-40B4-BE49-F238E27FC236}">
                    <a16:creationId xmlns:a16="http://schemas.microsoft.com/office/drawing/2014/main" id="{174DF684-4A1F-55D8-7AA5-4242B95E5B39}"/>
                  </a:ext>
                </a:extLst>
              </p:cNvPr>
              <p:cNvGrpSpPr/>
              <p:nvPr/>
            </p:nvGrpSpPr>
            <p:grpSpPr>
              <a:xfrm>
                <a:off x="5148087" y="10294886"/>
                <a:ext cx="2265512" cy="154722"/>
                <a:chOff x="4538488" y="10142486"/>
                <a:chExt cx="2265512" cy="154722"/>
              </a:xfrm>
            </p:grpSpPr>
            <p:grpSp>
              <p:nvGrpSpPr>
                <p:cNvPr id="19" name="Group 14">
                  <a:extLst>
                    <a:ext uri="{FF2B5EF4-FFF2-40B4-BE49-F238E27FC236}">
                      <a16:creationId xmlns:a16="http://schemas.microsoft.com/office/drawing/2014/main" id="{7BE53BC9-CD88-C6AE-0C03-771DB658B7D0}"/>
                    </a:ext>
                  </a:extLst>
                </p:cNvPr>
                <p:cNvGrpSpPr/>
                <p:nvPr/>
              </p:nvGrpSpPr>
              <p:grpSpPr>
                <a:xfrm>
                  <a:off x="6689100" y="10169157"/>
                  <a:ext cx="114900" cy="114900"/>
                  <a:chOff x="0" y="0"/>
                  <a:chExt cx="812800" cy="812800"/>
                </a:xfrm>
              </p:grpSpPr>
              <p:sp>
                <p:nvSpPr>
                  <p:cNvPr id="21" name="Freeform 15">
                    <a:extLst>
                      <a:ext uri="{FF2B5EF4-FFF2-40B4-BE49-F238E27FC236}">
                        <a16:creationId xmlns:a16="http://schemas.microsoft.com/office/drawing/2014/main" id="{1D6EA630-E20F-C345-7DD0-2ED35B5DD22C}"/>
                      </a:ext>
                    </a:extLst>
                  </p:cNvPr>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chemeClr val="accent1">
                      <a:lumMod val="75000"/>
                    </a:schemeClr>
                  </a:solidFill>
                </p:spPr>
                <p:txBody>
                  <a:bodyPr/>
                  <a:lstStyle/>
                  <a:p>
                    <a:endParaRPr lang="en-NG"/>
                  </a:p>
                </p:txBody>
              </p:sp>
              <p:sp>
                <p:nvSpPr>
                  <p:cNvPr id="22" name="TextBox 16">
                    <a:extLst>
                      <a:ext uri="{FF2B5EF4-FFF2-40B4-BE49-F238E27FC236}">
                        <a16:creationId xmlns:a16="http://schemas.microsoft.com/office/drawing/2014/main" id="{D829100D-26C5-9DBE-7BFC-D14BB2E40785}"/>
                      </a:ext>
                    </a:extLst>
                  </p:cNvPr>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sp>
              <p:nvSpPr>
                <p:cNvPr id="20" name="TextBox 33">
                  <a:extLst>
                    <a:ext uri="{FF2B5EF4-FFF2-40B4-BE49-F238E27FC236}">
                      <a16:creationId xmlns:a16="http://schemas.microsoft.com/office/drawing/2014/main" id="{A31F9F27-F2E8-87B3-051F-3C7646DDDF15}"/>
                    </a:ext>
                  </a:extLst>
                </p:cNvPr>
                <p:cNvSpPr txBox="1"/>
                <p:nvPr/>
              </p:nvSpPr>
              <p:spPr>
                <a:xfrm>
                  <a:off x="4538488" y="10142486"/>
                  <a:ext cx="2024322" cy="154722"/>
                </a:xfrm>
                <a:prstGeom prst="rect">
                  <a:avLst/>
                </a:prstGeom>
              </p:spPr>
              <p:txBody>
                <a:bodyPr lIns="0" tIns="0" rIns="0" bIns="0" rtlCol="0" anchor="t">
                  <a:spAutoFit/>
                </a:bodyPr>
                <a:lstStyle/>
                <a:p>
                  <a:pPr algn="r">
                    <a:lnSpc>
                      <a:spcPts val="1299"/>
                    </a:lnSpc>
                  </a:pPr>
                  <a:r>
                    <a:rPr lang="en-US" sz="999" dirty="0">
                      <a:solidFill>
                        <a:srgbClr val="000000"/>
                      </a:solidFill>
                      <a:latin typeface="Georgia" panose="02040502050405020303" pitchFamily="18" charset="0"/>
                    </a:rPr>
                    <a:t>Volume 2024 – May Edition </a:t>
                  </a:r>
                </a:p>
              </p:txBody>
            </p:sp>
          </p:grpSp>
          <p:cxnSp>
            <p:nvCxnSpPr>
              <p:cNvPr id="18" name="Straight Connector 17">
                <a:extLst>
                  <a:ext uri="{FF2B5EF4-FFF2-40B4-BE49-F238E27FC236}">
                    <a16:creationId xmlns:a16="http://schemas.microsoft.com/office/drawing/2014/main" id="{5D9BEEAC-FA18-62E8-B017-A1A4095545E4}"/>
                  </a:ext>
                </a:extLst>
              </p:cNvPr>
              <p:cNvCxnSpPr/>
              <p:nvPr/>
            </p:nvCxnSpPr>
            <p:spPr>
              <a:xfrm>
                <a:off x="273050" y="10223500"/>
                <a:ext cx="7283450" cy="0"/>
              </a:xfrm>
              <a:prstGeom prst="line">
                <a:avLst/>
              </a:prstGeom>
            </p:spPr>
            <p:style>
              <a:lnRef idx="2">
                <a:schemeClr val="dk1"/>
              </a:lnRef>
              <a:fillRef idx="0">
                <a:schemeClr val="dk1"/>
              </a:fillRef>
              <a:effectRef idx="1">
                <a:schemeClr val="dk1"/>
              </a:effectRef>
              <a:fontRef idx="minor">
                <a:schemeClr val="tx1"/>
              </a:fontRef>
            </p:style>
          </p:cxnSp>
        </p:grpSp>
        <p:sp>
          <p:nvSpPr>
            <p:cNvPr id="16" name="TextBox 15">
              <a:extLst>
                <a:ext uri="{FF2B5EF4-FFF2-40B4-BE49-F238E27FC236}">
                  <a16:creationId xmlns:a16="http://schemas.microsoft.com/office/drawing/2014/main" id="{2CB1B4D9-281B-7E2F-C543-F27E5A9A55AF}"/>
                </a:ext>
              </a:extLst>
            </p:cNvPr>
            <p:cNvSpPr txBox="1"/>
            <p:nvPr/>
          </p:nvSpPr>
          <p:spPr>
            <a:xfrm>
              <a:off x="-47316" y="10275069"/>
              <a:ext cx="3733800" cy="246221"/>
            </a:xfrm>
            <a:prstGeom prst="rect">
              <a:avLst/>
            </a:prstGeom>
            <a:noFill/>
          </p:spPr>
          <p:txBody>
            <a:bodyPr wrap="square" rtlCol="0">
              <a:spAutoFit/>
            </a:bodyPr>
            <a:lstStyle/>
            <a:p>
              <a:r>
                <a:rPr lang="en-US" sz="1000" i="1" dirty="0">
                  <a:latin typeface="Georgia" panose="02040502050405020303" pitchFamily="18" charset="0"/>
                </a:rPr>
                <a:t>A monthly publication of FSIB</a:t>
              </a:r>
              <a:endParaRPr lang="en-NG" sz="1000" i="1" dirty="0">
                <a:latin typeface="Georgia" panose="02040502050405020303" pitchFamily="18" charset="0"/>
              </a:endParaRPr>
            </a:p>
          </p:txBody>
        </p:sp>
      </p:grpSp>
      <p:pic>
        <p:nvPicPr>
          <p:cNvPr id="23" name="Picture 22">
            <a:extLst>
              <a:ext uri="{FF2B5EF4-FFF2-40B4-BE49-F238E27FC236}">
                <a16:creationId xmlns:a16="http://schemas.microsoft.com/office/drawing/2014/main" id="{B233403A-E27F-7A49-6893-618F38FFC031}"/>
              </a:ext>
            </a:extLst>
          </p:cNvPr>
          <p:cNvPicPr>
            <a:picLocks noChangeAspect="1"/>
          </p:cNvPicPr>
          <p:nvPr/>
        </p:nvPicPr>
        <p:blipFill rotWithShape="1">
          <a:blip r:embed="rId3">
            <a:extLst>
              <a:ext uri="{28A0092B-C50C-407E-A947-70E740481C1C}">
                <a14:useLocalDpi xmlns:a14="http://schemas.microsoft.com/office/drawing/2010/main" val="0"/>
              </a:ext>
            </a:extLst>
          </a:blip>
          <a:srcRect l="6637" t="39903" r="5114" b="34047"/>
          <a:stretch/>
        </p:blipFill>
        <p:spPr>
          <a:xfrm>
            <a:off x="9880193" y="297789"/>
            <a:ext cx="1844078" cy="544361"/>
          </a:xfrm>
          <a:prstGeom prst="rect">
            <a:avLst/>
          </a:prstGeom>
        </p:spPr>
      </p:pic>
    </p:spTree>
    <p:extLst>
      <p:ext uri="{BB962C8B-B14F-4D97-AF65-F5344CB8AC3E}">
        <p14:creationId xmlns:p14="http://schemas.microsoft.com/office/powerpoint/2010/main" val="507166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07D9943-3F85-3A1E-E47C-4C0A48CAB15E}"/>
              </a:ext>
            </a:extLst>
          </p:cNvPr>
          <p:cNvGrpSpPr/>
          <p:nvPr/>
        </p:nvGrpSpPr>
        <p:grpSpPr>
          <a:xfrm>
            <a:off x="221995" y="214644"/>
            <a:ext cx="11916000" cy="5832000"/>
            <a:chOff x="437808" y="528775"/>
            <a:chExt cx="11316384" cy="5839791"/>
          </a:xfrm>
        </p:grpSpPr>
        <p:grpSp>
          <p:nvGrpSpPr>
            <p:cNvPr id="5" name="Group 4">
              <a:extLst>
                <a:ext uri="{FF2B5EF4-FFF2-40B4-BE49-F238E27FC236}">
                  <a16:creationId xmlns:a16="http://schemas.microsoft.com/office/drawing/2014/main" id="{610E797C-D75A-F504-DDA2-B8F030079060}"/>
                </a:ext>
              </a:extLst>
            </p:cNvPr>
            <p:cNvGrpSpPr/>
            <p:nvPr/>
          </p:nvGrpSpPr>
          <p:grpSpPr>
            <a:xfrm>
              <a:off x="437808" y="554881"/>
              <a:ext cx="11316384" cy="5813685"/>
              <a:chOff x="437808" y="554881"/>
              <a:chExt cx="11316384" cy="5813685"/>
            </a:xfrm>
          </p:grpSpPr>
          <p:sp>
            <p:nvSpPr>
              <p:cNvPr id="9" name="Parallelogram 8">
                <a:extLst>
                  <a:ext uri="{FF2B5EF4-FFF2-40B4-BE49-F238E27FC236}">
                    <a16:creationId xmlns:a16="http://schemas.microsoft.com/office/drawing/2014/main" id="{330697DF-E54C-A8EC-B471-7C92ACD04107}"/>
                  </a:ext>
                </a:extLst>
              </p:cNvPr>
              <p:cNvSpPr/>
              <p:nvPr/>
            </p:nvSpPr>
            <p:spPr>
              <a:xfrm flipV="1">
                <a:off x="984592" y="6055728"/>
                <a:ext cx="10769600" cy="312838"/>
              </a:xfrm>
              <a:prstGeom prst="parallelogram">
                <a:avLst>
                  <a:gd name="adj" fmla="val 104813"/>
                </a:avLst>
              </a:prstGeom>
              <a:solidFill>
                <a:srgbClr val="0046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53489ED-EE24-DC82-585A-13677ADF31FC}"/>
                  </a:ext>
                </a:extLst>
              </p:cNvPr>
              <p:cNvSpPr txBox="1"/>
              <p:nvPr/>
            </p:nvSpPr>
            <p:spPr>
              <a:xfrm>
                <a:off x="437808" y="554881"/>
                <a:ext cx="11001294" cy="5722715"/>
              </a:xfrm>
              <a:prstGeom prst="rect">
                <a:avLst/>
              </a:prstGeom>
              <a:solidFill>
                <a:schemeClr val="bg1"/>
              </a:solidFill>
              <a:ln>
                <a:solidFill>
                  <a:schemeClr val="accent1"/>
                </a:solidFill>
              </a:ln>
            </p:spPr>
            <p:txBody>
              <a:bodyPr wrap="square" rtlCol="0">
                <a:spAutoFit/>
              </a:bodyPr>
              <a:lstStyle/>
              <a:p>
                <a:endParaRPr lang="en-US" dirty="0"/>
              </a:p>
            </p:txBody>
          </p:sp>
        </p:grpSp>
        <p:sp>
          <p:nvSpPr>
            <p:cNvPr id="7" name="Arrow: Pentagon 6">
              <a:extLst>
                <a:ext uri="{FF2B5EF4-FFF2-40B4-BE49-F238E27FC236}">
                  <a16:creationId xmlns:a16="http://schemas.microsoft.com/office/drawing/2014/main" id="{3D635BE7-B9E6-546C-DC0B-DBA78FE53480}"/>
                </a:ext>
              </a:extLst>
            </p:cNvPr>
            <p:cNvSpPr/>
            <p:nvPr/>
          </p:nvSpPr>
          <p:spPr>
            <a:xfrm rot="5400000" flipV="1">
              <a:off x="190130" y="776453"/>
              <a:ext cx="636667" cy="141312"/>
            </a:xfrm>
            <a:prstGeom prst="homePlate">
              <a:avLst>
                <a:gd name="adj" fmla="val 46855"/>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a:extLst>
              <a:ext uri="{FF2B5EF4-FFF2-40B4-BE49-F238E27FC236}">
                <a16:creationId xmlns:a16="http://schemas.microsoft.com/office/drawing/2014/main" id="{571A83CD-D90B-2493-7B94-F1A0221FF9C5}"/>
              </a:ext>
            </a:extLst>
          </p:cNvPr>
          <p:cNvSpPr txBox="1"/>
          <p:nvPr/>
        </p:nvSpPr>
        <p:spPr>
          <a:xfrm>
            <a:off x="449578" y="214644"/>
            <a:ext cx="7844979" cy="707886"/>
          </a:xfrm>
          <a:prstGeom prst="rect">
            <a:avLst/>
          </a:prstGeom>
          <a:noFill/>
        </p:spPr>
        <p:txBody>
          <a:bodyPr wrap="square">
            <a:spAutoFit/>
          </a:bodyPr>
          <a:lstStyle/>
          <a:p>
            <a:pPr algn="l"/>
            <a:r>
              <a:rPr lang="en-US" sz="2000" b="1" i="0" dirty="0">
                <a:solidFill>
                  <a:schemeClr val="accent1">
                    <a:lumMod val="75000"/>
                  </a:schemeClr>
                </a:solidFill>
                <a:effectLst/>
                <a:latin typeface="Georgia" panose="02040502050405020303" pitchFamily="18" charset="0"/>
              </a:rPr>
              <a:t>1.5% OF NIGERIAN ADULTS COVERED BY INSURANCE – NATIONAL INSURANCE COMMISSION (NAICOM).</a:t>
            </a:r>
          </a:p>
        </p:txBody>
      </p:sp>
      <p:sp>
        <p:nvSpPr>
          <p:cNvPr id="6" name="TextBox 5">
            <a:extLst>
              <a:ext uri="{FF2B5EF4-FFF2-40B4-BE49-F238E27FC236}">
                <a16:creationId xmlns:a16="http://schemas.microsoft.com/office/drawing/2014/main" id="{33FA5D17-B959-2CF8-CFD4-1244E20EA1D1}"/>
              </a:ext>
            </a:extLst>
          </p:cNvPr>
          <p:cNvSpPr txBox="1"/>
          <p:nvPr/>
        </p:nvSpPr>
        <p:spPr>
          <a:xfrm>
            <a:off x="548101" y="1093353"/>
            <a:ext cx="3572890" cy="4524315"/>
          </a:xfrm>
          <a:prstGeom prst="rect">
            <a:avLst/>
          </a:prstGeom>
          <a:noFill/>
        </p:spPr>
        <p:txBody>
          <a:bodyPr wrap="square">
            <a:spAutoFit/>
          </a:bodyPr>
          <a:lstStyle/>
          <a:p>
            <a:pPr algn="just"/>
            <a:r>
              <a:rPr lang="en-US" sz="1200" b="0" i="0" dirty="0">
                <a:effectLst/>
                <a:latin typeface="Georgia" panose="02040502050405020303" pitchFamily="18" charset="0"/>
              </a:rPr>
              <a:t>The Insurance Inclusion Studies approximated that only 1.5 per cent – 1.63 million, of all Nigerian adults put at 108.78 million are covered by insurance, the National Insurance Commission (NAICOM), has said.</a:t>
            </a:r>
          </a:p>
          <a:p>
            <a:pPr algn="just"/>
            <a:endParaRPr lang="en-US" sz="1200" b="0" i="0" dirty="0">
              <a:effectLst/>
              <a:latin typeface="Georgia" panose="02040502050405020303" pitchFamily="18" charset="0"/>
            </a:endParaRPr>
          </a:p>
          <a:p>
            <a:pPr algn="just"/>
            <a:r>
              <a:rPr lang="en-US" sz="1200" b="0" i="0" dirty="0">
                <a:effectLst/>
                <a:latin typeface="Georgia" panose="02040502050405020303" pitchFamily="18" charset="0"/>
              </a:rPr>
              <a:t>The Commissioner for Insurance/CEO NAICOM Sunday Thomas, said this in a keynote address at the maiden Independent Newspaper Insurance Summit tagged: Inclusive Insurance: Navigating The New Narratives For Sectoral Growth” held yesterday in Lagos.</a:t>
            </a:r>
          </a:p>
          <a:p>
            <a:pPr algn="just"/>
            <a:endParaRPr lang="en-US" sz="1200" b="0" i="0" dirty="0">
              <a:effectLst/>
              <a:latin typeface="Georgia" panose="02040502050405020303" pitchFamily="18" charset="0"/>
            </a:endParaRPr>
          </a:p>
          <a:p>
            <a:pPr algn="just"/>
            <a:r>
              <a:rPr lang="en-US" sz="1200" b="0" i="0" dirty="0">
                <a:effectLst/>
                <a:latin typeface="Georgia" panose="02040502050405020303" pitchFamily="18" charset="0"/>
              </a:rPr>
              <a:t>The population of Nigeria was 228,047,006 as of Friday, April 19, 2024, based on </a:t>
            </a:r>
            <a:r>
              <a:rPr lang="en-US" sz="1200" b="0" i="0" dirty="0" err="1">
                <a:effectLst/>
                <a:latin typeface="Georgia" panose="02040502050405020303" pitchFamily="18" charset="0"/>
              </a:rPr>
              <a:t>Worldometer</a:t>
            </a:r>
            <a:r>
              <a:rPr lang="en-US" sz="1200" b="0" i="0" dirty="0">
                <a:effectLst/>
                <a:latin typeface="Georgia" panose="02040502050405020303" pitchFamily="18" charset="0"/>
              </a:rPr>
              <a:t> elaboration of the latest United Nations data 1.</a:t>
            </a:r>
          </a:p>
          <a:p>
            <a:pPr algn="just"/>
            <a:endParaRPr lang="en-US" sz="1200" b="0" i="0" dirty="0">
              <a:effectLst/>
              <a:latin typeface="Georgia" panose="02040502050405020303" pitchFamily="18" charset="0"/>
            </a:endParaRPr>
          </a:p>
          <a:p>
            <a:pPr algn="just"/>
            <a:r>
              <a:rPr lang="en-US" sz="1200" b="0" i="0" dirty="0">
                <a:effectLst/>
                <a:latin typeface="Georgia" panose="02040502050405020303" pitchFamily="18" charset="0"/>
              </a:rPr>
              <a:t>The population of Nigerians aged between 18-64 years – adult, was 108.78 million.</a:t>
            </a:r>
          </a:p>
          <a:p>
            <a:pPr algn="just"/>
            <a:endParaRPr lang="en-US" sz="1200" b="0" i="0" dirty="0">
              <a:effectLst/>
              <a:latin typeface="Georgia" panose="02040502050405020303" pitchFamily="18" charset="0"/>
            </a:endParaRPr>
          </a:p>
          <a:p>
            <a:pPr algn="just"/>
            <a:r>
              <a:rPr lang="en-US" sz="1200" b="0" i="0" dirty="0">
                <a:effectLst/>
                <a:latin typeface="Georgia" panose="02040502050405020303" pitchFamily="18" charset="0"/>
              </a:rPr>
              <a:t>Nigeria 2023 population is estimated at 223,804,632 people at mid year.</a:t>
            </a:r>
          </a:p>
          <a:p>
            <a:pPr algn="just"/>
            <a:r>
              <a:rPr lang="en-US" sz="1200" b="0" i="0" dirty="0">
                <a:effectLst/>
                <a:latin typeface="Georgia" panose="02040502050405020303" pitchFamily="18" charset="0"/>
              </a:rPr>
              <a:t>Nigeria population is equivalent to 2.78 per cent of the total world population.</a:t>
            </a:r>
            <a:endParaRPr lang="en-US" sz="1200" dirty="0">
              <a:latin typeface="Georgia" panose="02040502050405020303" pitchFamily="18" charset="0"/>
            </a:endParaRPr>
          </a:p>
        </p:txBody>
      </p:sp>
      <p:sp>
        <p:nvSpPr>
          <p:cNvPr id="8" name="TextBox 7">
            <a:extLst>
              <a:ext uri="{FF2B5EF4-FFF2-40B4-BE49-F238E27FC236}">
                <a16:creationId xmlns:a16="http://schemas.microsoft.com/office/drawing/2014/main" id="{5B88711B-AD89-15FA-1A3A-09246FDA8A34}"/>
              </a:ext>
            </a:extLst>
          </p:cNvPr>
          <p:cNvSpPr txBox="1"/>
          <p:nvPr/>
        </p:nvSpPr>
        <p:spPr>
          <a:xfrm>
            <a:off x="4154837" y="1093353"/>
            <a:ext cx="3996975" cy="4524315"/>
          </a:xfrm>
          <a:prstGeom prst="rect">
            <a:avLst/>
          </a:prstGeom>
          <a:noFill/>
        </p:spPr>
        <p:txBody>
          <a:bodyPr wrap="square">
            <a:spAutoFit/>
          </a:bodyPr>
          <a:lstStyle/>
          <a:p>
            <a:pPr algn="just"/>
            <a:r>
              <a:rPr lang="en-US" sz="1200" dirty="0">
                <a:latin typeface="Georgia" panose="02040502050405020303" pitchFamily="18" charset="0"/>
              </a:rPr>
              <a:t>Thomas, who represented by Deputy Director at NAICOM </a:t>
            </a:r>
            <a:r>
              <a:rPr lang="en-US" sz="1200" dirty="0" err="1">
                <a:latin typeface="Georgia" panose="02040502050405020303" pitchFamily="18" charset="0"/>
              </a:rPr>
              <a:t>Ajibola</a:t>
            </a:r>
            <a:r>
              <a:rPr lang="en-US" sz="1200" dirty="0">
                <a:latin typeface="Georgia" panose="02040502050405020303" pitchFamily="18" charset="0"/>
              </a:rPr>
              <a:t> Bankole, noted that the uninsured Nigerians face risks and require better mechanisms to mitigate these risks as an alternative to the informal arrangements currently in use. The low insurance penetration in Nigeria, he said is in part, a consequence of the lack of trust and confidence in insurance companies. A contributor to this perception of the market is the limited knowledge of insurance amongst the public.</a:t>
            </a:r>
          </a:p>
          <a:p>
            <a:pPr algn="just"/>
            <a:endParaRPr lang="en-US" sz="1200" dirty="0">
              <a:latin typeface="Georgia" panose="02040502050405020303" pitchFamily="18" charset="0"/>
            </a:endParaRPr>
          </a:p>
          <a:p>
            <a:pPr algn="just"/>
            <a:r>
              <a:rPr lang="en-US" sz="1200" dirty="0">
                <a:latin typeface="Georgia" panose="02040502050405020303" pitchFamily="18" charset="0"/>
              </a:rPr>
              <a:t>According to him, this new narrative demands a multi-pronged approach around Product Innovation, Distribution Channels leverage technology and partnerships and Financial Literacy by investing in financial literacy campaigns that educate Nigerians about the benefits of insurance and empower them to make informed choices.</a:t>
            </a:r>
          </a:p>
          <a:p>
            <a:pPr algn="just"/>
            <a:endParaRPr lang="en-US" sz="1200" dirty="0">
              <a:latin typeface="Georgia" panose="02040502050405020303" pitchFamily="18" charset="0"/>
            </a:endParaRPr>
          </a:p>
          <a:p>
            <a:pPr algn="just"/>
            <a:r>
              <a:rPr lang="en-US" sz="1200" dirty="0">
                <a:latin typeface="Georgia" panose="02040502050405020303" pitchFamily="18" charset="0"/>
              </a:rPr>
              <a:t>According to the CFI, the Nigerian Insurance industry has sustained its progressive trend of positive market performance recording a milestone growth to close at N1.003trillion, representing about 27 per cent growth compared to the N790 billion recorded in 2022.</a:t>
            </a:r>
            <a:endParaRPr lang="en-NG" sz="1200" dirty="0">
              <a:latin typeface="Georgia" panose="02040502050405020303" pitchFamily="18" charset="0"/>
            </a:endParaRPr>
          </a:p>
        </p:txBody>
      </p:sp>
      <p:pic>
        <p:nvPicPr>
          <p:cNvPr id="10" name="Picture 2" descr="Explained: How IRCTC Offers 10 Lakh Insurance At The Cost Of Just 35 Paise">
            <a:extLst>
              <a:ext uri="{FF2B5EF4-FFF2-40B4-BE49-F238E27FC236}">
                <a16:creationId xmlns:a16="http://schemas.microsoft.com/office/drawing/2014/main" id="{E365D07B-9CAF-39C8-24DC-1EA8E97B99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4990" y="1177332"/>
            <a:ext cx="3127315" cy="212596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C62C6DE-E7E4-56C7-C99A-7CCC244BB920}"/>
              </a:ext>
            </a:extLst>
          </p:cNvPr>
          <p:cNvSpPr txBox="1"/>
          <p:nvPr/>
        </p:nvSpPr>
        <p:spPr>
          <a:xfrm>
            <a:off x="8316627" y="3611169"/>
            <a:ext cx="3127315" cy="1938992"/>
          </a:xfrm>
          <a:prstGeom prst="rect">
            <a:avLst/>
          </a:prstGeom>
          <a:noFill/>
        </p:spPr>
        <p:txBody>
          <a:bodyPr wrap="square">
            <a:spAutoFit/>
          </a:bodyPr>
          <a:lstStyle/>
          <a:p>
            <a:r>
              <a:rPr lang="en-US" sz="2000" b="0" i="1" dirty="0">
                <a:solidFill>
                  <a:srgbClr val="FF0000"/>
                </a:solidFill>
                <a:effectLst/>
                <a:latin typeface="Georgia" panose="02040502050405020303" pitchFamily="18" charset="0"/>
              </a:rPr>
              <a:t>DID YOU KNOW?</a:t>
            </a:r>
          </a:p>
          <a:p>
            <a:pPr algn="ctr"/>
            <a:r>
              <a:rPr lang="en-US" sz="2000" i="1" dirty="0">
                <a:solidFill>
                  <a:schemeClr val="accent5">
                    <a:lumMod val="75000"/>
                  </a:schemeClr>
                </a:solidFill>
                <a:latin typeface="Georgia" panose="02040502050405020303" pitchFamily="18" charset="0"/>
              </a:rPr>
              <a:t>You can get Zero Depreciation on our E- Comprehensive motor insurance cover and other benefits.</a:t>
            </a:r>
            <a:endParaRPr lang="en-US" sz="2000" b="0" i="1" dirty="0">
              <a:solidFill>
                <a:schemeClr val="accent5">
                  <a:lumMod val="75000"/>
                </a:schemeClr>
              </a:solidFill>
              <a:effectLst/>
              <a:latin typeface="Georgia" panose="02040502050405020303" pitchFamily="18" charset="0"/>
            </a:endParaRPr>
          </a:p>
        </p:txBody>
      </p:sp>
      <p:grpSp>
        <p:nvGrpSpPr>
          <p:cNvPr id="13" name="Group 12">
            <a:extLst>
              <a:ext uri="{FF2B5EF4-FFF2-40B4-BE49-F238E27FC236}">
                <a16:creationId xmlns:a16="http://schemas.microsoft.com/office/drawing/2014/main" id="{4F843803-E061-5BF7-2693-F0D3AC341A1A}"/>
              </a:ext>
            </a:extLst>
          </p:cNvPr>
          <p:cNvGrpSpPr/>
          <p:nvPr/>
        </p:nvGrpSpPr>
        <p:grpSpPr>
          <a:xfrm>
            <a:off x="4492934" y="6560210"/>
            <a:ext cx="7603816" cy="297790"/>
            <a:chOff x="-47316" y="10223500"/>
            <a:chExt cx="7603816" cy="297790"/>
          </a:xfrm>
        </p:grpSpPr>
        <p:grpSp>
          <p:nvGrpSpPr>
            <p:cNvPr id="14" name="Group 13">
              <a:extLst>
                <a:ext uri="{FF2B5EF4-FFF2-40B4-BE49-F238E27FC236}">
                  <a16:creationId xmlns:a16="http://schemas.microsoft.com/office/drawing/2014/main" id="{05D72328-60D5-1C8D-A6EC-501AF738F471}"/>
                </a:ext>
              </a:extLst>
            </p:cNvPr>
            <p:cNvGrpSpPr/>
            <p:nvPr/>
          </p:nvGrpSpPr>
          <p:grpSpPr>
            <a:xfrm>
              <a:off x="273050" y="10223500"/>
              <a:ext cx="7283450" cy="226108"/>
              <a:chOff x="273050" y="10223500"/>
              <a:chExt cx="7283450" cy="226108"/>
            </a:xfrm>
          </p:grpSpPr>
          <p:grpSp>
            <p:nvGrpSpPr>
              <p:cNvPr id="16" name="Group 15">
                <a:extLst>
                  <a:ext uri="{FF2B5EF4-FFF2-40B4-BE49-F238E27FC236}">
                    <a16:creationId xmlns:a16="http://schemas.microsoft.com/office/drawing/2014/main" id="{BD08A789-941B-7E28-B5CC-77E21125EBD8}"/>
                  </a:ext>
                </a:extLst>
              </p:cNvPr>
              <p:cNvGrpSpPr/>
              <p:nvPr/>
            </p:nvGrpSpPr>
            <p:grpSpPr>
              <a:xfrm>
                <a:off x="5148087" y="10294886"/>
                <a:ext cx="2265512" cy="154722"/>
                <a:chOff x="4538488" y="10142486"/>
                <a:chExt cx="2265512" cy="154722"/>
              </a:xfrm>
            </p:grpSpPr>
            <p:grpSp>
              <p:nvGrpSpPr>
                <p:cNvPr id="22" name="Group 14">
                  <a:extLst>
                    <a:ext uri="{FF2B5EF4-FFF2-40B4-BE49-F238E27FC236}">
                      <a16:creationId xmlns:a16="http://schemas.microsoft.com/office/drawing/2014/main" id="{81615866-46B1-6E19-79E8-CCA12FEC648F}"/>
                    </a:ext>
                  </a:extLst>
                </p:cNvPr>
                <p:cNvGrpSpPr/>
                <p:nvPr/>
              </p:nvGrpSpPr>
              <p:grpSpPr>
                <a:xfrm>
                  <a:off x="6689100" y="10169157"/>
                  <a:ext cx="114900" cy="114900"/>
                  <a:chOff x="0" y="0"/>
                  <a:chExt cx="812800" cy="812800"/>
                </a:xfrm>
              </p:grpSpPr>
              <p:sp>
                <p:nvSpPr>
                  <p:cNvPr id="24" name="Freeform 15">
                    <a:extLst>
                      <a:ext uri="{FF2B5EF4-FFF2-40B4-BE49-F238E27FC236}">
                        <a16:creationId xmlns:a16="http://schemas.microsoft.com/office/drawing/2014/main" id="{4D720FEE-AE01-BCC1-6F12-2E8EBE25282C}"/>
                      </a:ext>
                    </a:extLst>
                  </p:cNvPr>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chemeClr val="accent1">
                      <a:lumMod val="75000"/>
                    </a:schemeClr>
                  </a:solidFill>
                </p:spPr>
                <p:txBody>
                  <a:bodyPr/>
                  <a:lstStyle/>
                  <a:p>
                    <a:endParaRPr lang="en-NG"/>
                  </a:p>
                </p:txBody>
              </p:sp>
              <p:sp>
                <p:nvSpPr>
                  <p:cNvPr id="30" name="TextBox 16">
                    <a:extLst>
                      <a:ext uri="{FF2B5EF4-FFF2-40B4-BE49-F238E27FC236}">
                        <a16:creationId xmlns:a16="http://schemas.microsoft.com/office/drawing/2014/main" id="{9A917F27-8A57-B204-6D3D-4E018E4C4493}"/>
                      </a:ext>
                    </a:extLst>
                  </p:cNvPr>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sp>
              <p:nvSpPr>
                <p:cNvPr id="23" name="TextBox 33">
                  <a:extLst>
                    <a:ext uri="{FF2B5EF4-FFF2-40B4-BE49-F238E27FC236}">
                      <a16:creationId xmlns:a16="http://schemas.microsoft.com/office/drawing/2014/main" id="{F59E17C4-5FA2-83C3-C55A-8FE4D938E53A}"/>
                    </a:ext>
                  </a:extLst>
                </p:cNvPr>
                <p:cNvSpPr txBox="1"/>
                <p:nvPr/>
              </p:nvSpPr>
              <p:spPr>
                <a:xfrm>
                  <a:off x="4538488" y="10142486"/>
                  <a:ext cx="2024322" cy="154722"/>
                </a:xfrm>
                <a:prstGeom prst="rect">
                  <a:avLst/>
                </a:prstGeom>
              </p:spPr>
              <p:txBody>
                <a:bodyPr lIns="0" tIns="0" rIns="0" bIns="0" rtlCol="0" anchor="t">
                  <a:spAutoFit/>
                </a:bodyPr>
                <a:lstStyle/>
                <a:p>
                  <a:pPr algn="r">
                    <a:lnSpc>
                      <a:spcPts val="1299"/>
                    </a:lnSpc>
                  </a:pPr>
                  <a:r>
                    <a:rPr lang="en-US" sz="999" dirty="0">
                      <a:solidFill>
                        <a:srgbClr val="000000"/>
                      </a:solidFill>
                      <a:latin typeface="Georgia" panose="02040502050405020303" pitchFamily="18" charset="0"/>
                    </a:rPr>
                    <a:t>Volume 2024 – May Edition </a:t>
                  </a:r>
                </a:p>
              </p:txBody>
            </p:sp>
          </p:grpSp>
          <p:cxnSp>
            <p:nvCxnSpPr>
              <p:cNvPr id="21" name="Straight Connector 20">
                <a:extLst>
                  <a:ext uri="{FF2B5EF4-FFF2-40B4-BE49-F238E27FC236}">
                    <a16:creationId xmlns:a16="http://schemas.microsoft.com/office/drawing/2014/main" id="{CEBEEDC6-1D96-5445-1800-C6772877FCB5}"/>
                  </a:ext>
                </a:extLst>
              </p:cNvPr>
              <p:cNvCxnSpPr/>
              <p:nvPr/>
            </p:nvCxnSpPr>
            <p:spPr>
              <a:xfrm>
                <a:off x="273050" y="10223500"/>
                <a:ext cx="7283450" cy="0"/>
              </a:xfrm>
              <a:prstGeom prst="line">
                <a:avLst/>
              </a:prstGeom>
            </p:spPr>
            <p:style>
              <a:lnRef idx="2">
                <a:schemeClr val="dk1"/>
              </a:lnRef>
              <a:fillRef idx="0">
                <a:schemeClr val="dk1"/>
              </a:fillRef>
              <a:effectRef idx="1">
                <a:schemeClr val="dk1"/>
              </a:effectRef>
              <a:fontRef idx="minor">
                <a:schemeClr val="tx1"/>
              </a:fontRef>
            </p:style>
          </p:cxnSp>
        </p:grpSp>
        <p:sp>
          <p:nvSpPr>
            <p:cNvPr id="15" name="TextBox 14">
              <a:extLst>
                <a:ext uri="{FF2B5EF4-FFF2-40B4-BE49-F238E27FC236}">
                  <a16:creationId xmlns:a16="http://schemas.microsoft.com/office/drawing/2014/main" id="{C14AEBF9-5026-7924-86BE-6CD6C8330343}"/>
                </a:ext>
              </a:extLst>
            </p:cNvPr>
            <p:cNvSpPr txBox="1"/>
            <p:nvPr/>
          </p:nvSpPr>
          <p:spPr>
            <a:xfrm>
              <a:off x="-47316" y="10275069"/>
              <a:ext cx="3733800" cy="246221"/>
            </a:xfrm>
            <a:prstGeom prst="rect">
              <a:avLst/>
            </a:prstGeom>
            <a:noFill/>
          </p:spPr>
          <p:txBody>
            <a:bodyPr wrap="square" rtlCol="0">
              <a:spAutoFit/>
            </a:bodyPr>
            <a:lstStyle/>
            <a:p>
              <a:r>
                <a:rPr lang="en-US" sz="1000" i="1" dirty="0">
                  <a:latin typeface="Georgia" panose="02040502050405020303" pitchFamily="18" charset="0"/>
                </a:rPr>
                <a:t>A monthly publication of FSIB</a:t>
              </a:r>
              <a:endParaRPr lang="en-NG" sz="1000" i="1" dirty="0">
                <a:latin typeface="Georgia" panose="02040502050405020303" pitchFamily="18" charset="0"/>
              </a:endParaRPr>
            </a:p>
          </p:txBody>
        </p:sp>
      </p:grpSp>
      <p:pic>
        <p:nvPicPr>
          <p:cNvPr id="31" name="Picture 30">
            <a:extLst>
              <a:ext uri="{FF2B5EF4-FFF2-40B4-BE49-F238E27FC236}">
                <a16:creationId xmlns:a16="http://schemas.microsoft.com/office/drawing/2014/main" id="{FE31839C-38FB-2668-FB82-E7842B150A45}"/>
              </a:ext>
            </a:extLst>
          </p:cNvPr>
          <p:cNvPicPr>
            <a:picLocks noChangeAspect="1"/>
          </p:cNvPicPr>
          <p:nvPr/>
        </p:nvPicPr>
        <p:blipFill rotWithShape="1">
          <a:blip r:embed="rId3">
            <a:extLst>
              <a:ext uri="{28A0092B-C50C-407E-A947-70E740481C1C}">
                <a14:useLocalDpi xmlns:a14="http://schemas.microsoft.com/office/drawing/2010/main" val="0"/>
              </a:ext>
            </a:extLst>
          </a:blip>
          <a:srcRect l="6637" t="39903" r="5114" b="34047"/>
          <a:stretch/>
        </p:blipFill>
        <p:spPr>
          <a:xfrm>
            <a:off x="9880193" y="297789"/>
            <a:ext cx="1844078" cy="544361"/>
          </a:xfrm>
          <a:prstGeom prst="rect">
            <a:avLst/>
          </a:prstGeom>
        </p:spPr>
      </p:pic>
    </p:spTree>
    <p:extLst>
      <p:ext uri="{BB962C8B-B14F-4D97-AF65-F5344CB8AC3E}">
        <p14:creationId xmlns:p14="http://schemas.microsoft.com/office/powerpoint/2010/main" val="1966348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8268AB1-0D75-E7A4-CB65-5851B34745BA}"/>
              </a:ext>
            </a:extLst>
          </p:cNvPr>
          <p:cNvGrpSpPr/>
          <p:nvPr/>
        </p:nvGrpSpPr>
        <p:grpSpPr>
          <a:xfrm>
            <a:off x="187971" y="181759"/>
            <a:ext cx="11916000" cy="5832000"/>
            <a:chOff x="437808" y="528775"/>
            <a:chExt cx="11316384" cy="5839791"/>
          </a:xfrm>
        </p:grpSpPr>
        <p:grpSp>
          <p:nvGrpSpPr>
            <p:cNvPr id="5" name="Group 4">
              <a:extLst>
                <a:ext uri="{FF2B5EF4-FFF2-40B4-BE49-F238E27FC236}">
                  <a16:creationId xmlns:a16="http://schemas.microsoft.com/office/drawing/2014/main" id="{82439FAC-6446-B67C-8300-56A25ED1686F}"/>
                </a:ext>
              </a:extLst>
            </p:cNvPr>
            <p:cNvGrpSpPr/>
            <p:nvPr/>
          </p:nvGrpSpPr>
          <p:grpSpPr>
            <a:xfrm>
              <a:off x="437808" y="554881"/>
              <a:ext cx="11316384" cy="5813685"/>
              <a:chOff x="437808" y="554881"/>
              <a:chExt cx="11316384" cy="5813685"/>
            </a:xfrm>
          </p:grpSpPr>
          <p:sp>
            <p:nvSpPr>
              <p:cNvPr id="9" name="Parallelogram 8">
                <a:extLst>
                  <a:ext uri="{FF2B5EF4-FFF2-40B4-BE49-F238E27FC236}">
                    <a16:creationId xmlns:a16="http://schemas.microsoft.com/office/drawing/2014/main" id="{1227DD97-2FDB-FAF5-5902-24688BC18878}"/>
                  </a:ext>
                </a:extLst>
              </p:cNvPr>
              <p:cNvSpPr/>
              <p:nvPr/>
            </p:nvSpPr>
            <p:spPr>
              <a:xfrm flipV="1">
                <a:off x="984592" y="6055728"/>
                <a:ext cx="10769600" cy="312838"/>
              </a:xfrm>
              <a:prstGeom prst="parallelogram">
                <a:avLst>
                  <a:gd name="adj" fmla="val 104813"/>
                </a:avLst>
              </a:prstGeom>
              <a:solidFill>
                <a:srgbClr val="0046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C39794C-70B0-A592-6242-10378C51C9B4}"/>
                  </a:ext>
                </a:extLst>
              </p:cNvPr>
              <p:cNvSpPr txBox="1"/>
              <p:nvPr/>
            </p:nvSpPr>
            <p:spPr>
              <a:xfrm>
                <a:off x="437808" y="554881"/>
                <a:ext cx="11001294" cy="5722715"/>
              </a:xfrm>
              <a:prstGeom prst="rect">
                <a:avLst/>
              </a:prstGeom>
              <a:solidFill>
                <a:schemeClr val="bg1"/>
              </a:solidFill>
              <a:ln>
                <a:solidFill>
                  <a:schemeClr val="accent1"/>
                </a:solidFill>
              </a:ln>
            </p:spPr>
            <p:txBody>
              <a:bodyPr wrap="square" rtlCol="0">
                <a:spAutoFit/>
              </a:bodyPr>
              <a:lstStyle/>
              <a:p>
                <a:endParaRPr lang="en-US" dirty="0"/>
              </a:p>
            </p:txBody>
          </p:sp>
        </p:grpSp>
        <p:sp>
          <p:nvSpPr>
            <p:cNvPr id="7" name="Arrow: Pentagon 6">
              <a:extLst>
                <a:ext uri="{FF2B5EF4-FFF2-40B4-BE49-F238E27FC236}">
                  <a16:creationId xmlns:a16="http://schemas.microsoft.com/office/drawing/2014/main" id="{7F351147-3184-D3BD-5ADD-F5207C2D7109}"/>
                </a:ext>
              </a:extLst>
            </p:cNvPr>
            <p:cNvSpPr/>
            <p:nvPr/>
          </p:nvSpPr>
          <p:spPr>
            <a:xfrm rot="5400000" flipV="1">
              <a:off x="190130" y="776453"/>
              <a:ext cx="636667" cy="141312"/>
            </a:xfrm>
            <a:prstGeom prst="homePlate">
              <a:avLst>
                <a:gd name="adj" fmla="val 46855"/>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6" name="Picture 2" descr="Page for individual images • Quoteinspector.com">
            <a:extLst>
              <a:ext uri="{FF2B5EF4-FFF2-40B4-BE49-F238E27FC236}">
                <a16:creationId xmlns:a16="http://schemas.microsoft.com/office/drawing/2014/main" id="{8660C053-536A-69C0-AA9B-EE00310808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2260" y="1042615"/>
            <a:ext cx="3672431" cy="269121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71A83CD-D90B-2493-7B94-F1A0221FF9C5}"/>
              </a:ext>
            </a:extLst>
          </p:cNvPr>
          <p:cNvSpPr txBox="1"/>
          <p:nvPr/>
        </p:nvSpPr>
        <p:spPr>
          <a:xfrm>
            <a:off x="504305" y="258119"/>
            <a:ext cx="8309084" cy="1015663"/>
          </a:xfrm>
          <a:prstGeom prst="rect">
            <a:avLst/>
          </a:prstGeom>
          <a:noFill/>
        </p:spPr>
        <p:txBody>
          <a:bodyPr wrap="square">
            <a:spAutoFit/>
          </a:bodyPr>
          <a:lstStyle/>
          <a:p>
            <a:pPr algn="l"/>
            <a:r>
              <a:rPr lang="en-US" sz="2000" b="1" i="0" dirty="0">
                <a:solidFill>
                  <a:schemeClr val="accent1">
                    <a:lumMod val="75000"/>
                  </a:schemeClr>
                </a:solidFill>
                <a:effectLst/>
                <a:latin typeface="Georgia" panose="02040502050405020303" pitchFamily="18" charset="0"/>
              </a:rPr>
              <a:t>NATIONAL INSURANCE COMMISSION (NAICOM) TO TACKLE INCIDENCES OF THIRD-PARTY MOTOR INSURANCE IRREGULARITIES.</a:t>
            </a:r>
          </a:p>
        </p:txBody>
      </p:sp>
      <p:sp>
        <p:nvSpPr>
          <p:cNvPr id="6" name="TextBox 5">
            <a:extLst>
              <a:ext uri="{FF2B5EF4-FFF2-40B4-BE49-F238E27FC236}">
                <a16:creationId xmlns:a16="http://schemas.microsoft.com/office/drawing/2014/main" id="{33FA5D17-B959-2CF8-CFD4-1244E20EA1D1}"/>
              </a:ext>
            </a:extLst>
          </p:cNvPr>
          <p:cNvSpPr txBox="1"/>
          <p:nvPr/>
        </p:nvSpPr>
        <p:spPr>
          <a:xfrm>
            <a:off x="504305" y="1299609"/>
            <a:ext cx="3820991" cy="4154984"/>
          </a:xfrm>
          <a:prstGeom prst="rect">
            <a:avLst/>
          </a:prstGeom>
          <a:noFill/>
        </p:spPr>
        <p:txBody>
          <a:bodyPr wrap="square">
            <a:spAutoFit/>
          </a:bodyPr>
          <a:lstStyle/>
          <a:p>
            <a:pPr algn="just"/>
            <a:r>
              <a:rPr lang="en-US" sz="1200" b="0" i="0" dirty="0">
                <a:effectLst/>
                <a:latin typeface="Georgia" panose="02040502050405020303" pitchFamily="18" charset="0"/>
              </a:rPr>
              <a:t>The Commissioner for Insurance/Chief Executive Officer of the National Insurance Commission (NAICOM) </a:t>
            </a:r>
            <a:r>
              <a:rPr lang="en-US" sz="1200" b="0" i="0" dirty="0" err="1">
                <a:effectLst/>
                <a:latin typeface="Georgia" panose="02040502050405020303" pitchFamily="18" charset="0"/>
              </a:rPr>
              <a:t>Olorundare</a:t>
            </a:r>
            <a:r>
              <a:rPr lang="en-US" sz="1200" b="0" i="0" dirty="0">
                <a:effectLst/>
                <a:latin typeface="Georgia" panose="02040502050405020303" pitchFamily="18" charset="0"/>
              </a:rPr>
              <a:t> Sunday Thomas, recently paid a courtesy visit on the Director, Road Transport Service, FCTA Dr. Bello Abdul-Lateef. to formally explore areas of collaboration with regards to curbing instances were persons circumvent the system by paying lower premium than expected and issue of “fake” Third Party Motor Insurance.</a:t>
            </a:r>
          </a:p>
          <a:p>
            <a:pPr algn="just"/>
            <a:endParaRPr lang="en-US" sz="1200" b="0" i="0" dirty="0">
              <a:effectLst/>
              <a:latin typeface="Georgia" panose="02040502050405020303" pitchFamily="18" charset="0"/>
            </a:endParaRPr>
          </a:p>
          <a:p>
            <a:pPr algn="just"/>
            <a:r>
              <a:rPr lang="en-US" sz="1200" b="0" i="0" dirty="0">
                <a:effectLst/>
                <a:latin typeface="Georgia" panose="02040502050405020303" pitchFamily="18" charset="0"/>
              </a:rPr>
              <a:t>The Director, DRTS, noted that a lot of individuals renewing their vehicle particulars were not getting value for the insurance premium being paid as they did not validate the insurance policies after purchase even though they might have paid N15,000; whereas the cover they were actually given cost N4,000 considering the fact that they may have engaged </a:t>
            </a:r>
            <a:r>
              <a:rPr lang="en-US" sz="1200" b="0" i="0" dirty="0" err="1">
                <a:effectLst/>
                <a:latin typeface="Georgia" panose="02040502050405020303" pitchFamily="18" charset="0"/>
              </a:rPr>
              <a:t>unauthorised</a:t>
            </a:r>
            <a:r>
              <a:rPr lang="en-US" sz="1200" b="0" i="0" dirty="0">
                <a:effectLst/>
                <a:latin typeface="Georgia" panose="02040502050405020303" pitchFamily="18" charset="0"/>
              </a:rPr>
              <a:t> persons to help process their request.</a:t>
            </a:r>
          </a:p>
          <a:p>
            <a:pPr algn="just"/>
            <a:endParaRPr lang="en-US" sz="1200" b="0" i="0" dirty="0">
              <a:effectLst/>
              <a:latin typeface="Georgia" panose="02040502050405020303" pitchFamily="18" charset="0"/>
            </a:endParaRPr>
          </a:p>
          <a:p>
            <a:pPr algn="just"/>
            <a:r>
              <a:rPr lang="en-US" sz="1200" b="0" i="0" dirty="0">
                <a:effectLst/>
                <a:latin typeface="Georgia" panose="02040502050405020303" pitchFamily="18" charset="0"/>
              </a:rPr>
              <a:t>The Director, DRTS further mentioned they are now leveraging technology to curb such issues and that 98 per cent of its processes are now automated. </a:t>
            </a:r>
            <a:endParaRPr lang="en-US" sz="1200" dirty="0">
              <a:latin typeface="Georgia" panose="02040502050405020303" pitchFamily="18" charset="0"/>
            </a:endParaRPr>
          </a:p>
        </p:txBody>
      </p:sp>
      <p:sp>
        <p:nvSpPr>
          <p:cNvPr id="8" name="TextBox 7">
            <a:extLst>
              <a:ext uri="{FF2B5EF4-FFF2-40B4-BE49-F238E27FC236}">
                <a16:creationId xmlns:a16="http://schemas.microsoft.com/office/drawing/2014/main" id="{5B88711B-AD89-15FA-1A3A-09246FDA8A34}"/>
              </a:ext>
            </a:extLst>
          </p:cNvPr>
          <p:cNvSpPr txBox="1"/>
          <p:nvPr/>
        </p:nvSpPr>
        <p:spPr>
          <a:xfrm>
            <a:off x="4376569" y="1311026"/>
            <a:ext cx="3405094" cy="3600986"/>
          </a:xfrm>
          <a:prstGeom prst="rect">
            <a:avLst/>
          </a:prstGeom>
          <a:noFill/>
        </p:spPr>
        <p:txBody>
          <a:bodyPr wrap="square">
            <a:spAutoFit/>
          </a:bodyPr>
          <a:lstStyle/>
          <a:p>
            <a:pPr algn="just"/>
            <a:r>
              <a:rPr lang="en-US" sz="1200" b="0" i="0" dirty="0">
                <a:effectLst/>
                <a:latin typeface="Georgia" panose="02040502050405020303" pitchFamily="18" charset="0"/>
              </a:rPr>
              <a:t>In addition, he stated that individuals can commence the process of their vehicle particulars renewal from the comfort of their homes. </a:t>
            </a:r>
          </a:p>
          <a:p>
            <a:pPr algn="just"/>
            <a:endParaRPr lang="en-US" sz="1200" dirty="0">
              <a:latin typeface="Georgia" panose="02040502050405020303" pitchFamily="18" charset="0"/>
            </a:endParaRPr>
          </a:p>
          <a:p>
            <a:pPr algn="just"/>
            <a:r>
              <a:rPr lang="en-US" sz="1200" dirty="0">
                <a:latin typeface="Georgia" panose="02040502050405020303" pitchFamily="18" charset="0"/>
              </a:rPr>
              <a:t>The Commissioner for Insurance also informed the Director, DRTS on the enhanced third-party Motor Insurance which became effective 2nd January, 2023 increasing its premium from N5,000 to N15,000 and also its benefits from N1,000,000 to N3,000,000 covers respectively for the protection of road users.</a:t>
            </a:r>
          </a:p>
          <a:p>
            <a:pPr algn="just"/>
            <a:endParaRPr lang="en-US" sz="1200" dirty="0">
              <a:latin typeface="Georgia" panose="02040502050405020303" pitchFamily="18" charset="0"/>
            </a:endParaRPr>
          </a:p>
          <a:p>
            <a:pPr algn="just"/>
            <a:r>
              <a:rPr lang="en-US" sz="1200" dirty="0">
                <a:latin typeface="Georgia" panose="02040502050405020303" pitchFamily="18" charset="0"/>
              </a:rPr>
              <a:t>The Commissioner mentioned that effective collaboration between NAICOM and DRTS will help reduce the incidences of Third-party motor insurance irregularity by enhancing active policing to ensure adequate Insurance management system.</a:t>
            </a:r>
            <a:endParaRPr lang="en-NG" sz="1200" dirty="0">
              <a:latin typeface="Georgia" panose="02040502050405020303" pitchFamily="18" charset="0"/>
            </a:endParaRPr>
          </a:p>
        </p:txBody>
      </p:sp>
      <p:sp>
        <p:nvSpPr>
          <p:cNvPr id="3" name="TextBox 2">
            <a:extLst>
              <a:ext uri="{FF2B5EF4-FFF2-40B4-BE49-F238E27FC236}">
                <a16:creationId xmlns:a16="http://schemas.microsoft.com/office/drawing/2014/main" id="{BC62C6DE-E7E4-56C7-C99A-7CCC244BB920}"/>
              </a:ext>
            </a:extLst>
          </p:cNvPr>
          <p:cNvSpPr txBox="1"/>
          <p:nvPr/>
        </p:nvSpPr>
        <p:spPr>
          <a:xfrm>
            <a:off x="7792276" y="3620756"/>
            <a:ext cx="3201571" cy="1938992"/>
          </a:xfrm>
          <a:prstGeom prst="rect">
            <a:avLst/>
          </a:prstGeom>
          <a:noFill/>
        </p:spPr>
        <p:txBody>
          <a:bodyPr wrap="square">
            <a:spAutoFit/>
          </a:bodyPr>
          <a:lstStyle/>
          <a:p>
            <a:pPr algn="ctr"/>
            <a:r>
              <a:rPr lang="en-US" sz="2000" b="0" i="1" dirty="0">
                <a:solidFill>
                  <a:srgbClr val="FF0000"/>
                </a:solidFill>
                <a:effectLst/>
                <a:latin typeface="Georgia" panose="02040502050405020303" pitchFamily="18" charset="0"/>
              </a:rPr>
              <a:t>DID YOU KNOW?</a:t>
            </a:r>
          </a:p>
          <a:p>
            <a:pPr algn="ctr"/>
            <a:r>
              <a:rPr lang="en-US" sz="2000" i="1" dirty="0">
                <a:solidFill>
                  <a:schemeClr val="accent5">
                    <a:lumMod val="75000"/>
                  </a:schemeClr>
                </a:solidFill>
                <a:latin typeface="Georgia" panose="02040502050405020303" pitchFamily="18" charset="0"/>
              </a:rPr>
              <a:t>You can get Zero Depreciation on our E- Comprehensive motor insurance cover and other benefits.</a:t>
            </a:r>
            <a:endParaRPr lang="en-US" sz="2000" b="0" i="1" dirty="0">
              <a:solidFill>
                <a:schemeClr val="accent5">
                  <a:lumMod val="75000"/>
                </a:schemeClr>
              </a:solidFill>
              <a:effectLst/>
              <a:latin typeface="Georgia" panose="02040502050405020303" pitchFamily="18" charset="0"/>
            </a:endParaRPr>
          </a:p>
        </p:txBody>
      </p:sp>
      <p:grpSp>
        <p:nvGrpSpPr>
          <p:cNvPr id="12" name="Group 11">
            <a:extLst>
              <a:ext uri="{FF2B5EF4-FFF2-40B4-BE49-F238E27FC236}">
                <a16:creationId xmlns:a16="http://schemas.microsoft.com/office/drawing/2014/main" id="{8B573221-55D3-F93A-6479-CC382A4454D4}"/>
              </a:ext>
            </a:extLst>
          </p:cNvPr>
          <p:cNvGrpSpPr/>
          <p:nvPr/>
        </p:nvGrpSpPr>
        <p:grpSpPr>
          <a:xfrm>
            <a:off x="4492934" y="6560210"/>
            <a:ext cx="7603816" cy="297790"/>
            <a:chOff x="-47316" y="10223500"/>
            <a:chExt cx="7603816" cy="297790"/>
          </a:xfrm>
        </p:grpSpPr>
        <p:grpSp>
          <p:nvGrpSpPr>
            <p:cNvPr id="13" name="Group 12">
              <a:extLst>
                <a:ext uri="{FF2B5EF4-FFF2-40B4-BE49-F238E27FC236}">
                  <a16:creationId xmlns:a16="http://schemas.microsoft.com/office/drawing/2014/main" id="{CE273241-695A-91E9-89EF-69151AA5D6B3}"/>
                </a:ext>
              </a:extLst>
            </p:cNvPr>
            <p:cNvGrpSpPr/>
            <p:nvPr/>
          </p:nvGrpSpPr>
          <p:grpSpPr>
            <a:xfrm>
              <a:off x="273050" y="10223500"/>
              <a:ext cx="7283450" cy="226108"/>
              <a:chOff x="273050" y="10223500"/>
              <a:chExt cx="7283450" cy="226108"/>
            </a:xfrm>
          </p:grpSpPr>
          <p:grpSp>
            <p:nvGrpSpPr>
              <p:cNvPr id="15" name="Group 14">
                <a:extLst>
                  <a:ext uri="{FF2B5EF4-FFF2-40B4-BE49-F238E27FC236}">
                    <a16:creationId xmlns:a16="http://schemas.microsoft.com/office/drawing/2014/main" id="{98DE8E55-A1AB-ADE7-B1E4-39734AD2AD55}"/>
                  </a:ext>
                </a:extLst>
              </p:cNvPr>
              <p:cNvGrpSpPr/>
              <p:nvPr/>
            </p:nvGrpSpPr>
            <p:grpSpPr>
              <a:xfrm>
                <a:off x="5148087" y="10294886"/>
                <a:ext cx="2265512" cy="154722"/>
                <a:chOff x="4538488" y="10142486"/>
                <a:chExt cx="2265512" cy="154722"/>
              </a:xfrm>
            </p:grpSpPr>
            <p:grpSp>
              <p:nvGrpSpPr>
                <p:cNvPr id="21" name="Group 14">
                  <a:extLst>
                    <a:ext uri="{FF2B5EF4-FFF2-40B4-BE49-F238E27FC236}">
                      <a16:creationId xmlns:a16="http://schemas.microsoft.com/office/drawing/2014/main" id="{F29C3E47-80A7-6B9B-13A7-9D4AE8F06E28}"/>
                    </a:ext>
                  </a:extLst>
                </p:cNvPr>
                <p:cNvGrpSpPr/>
                <p:nvPr/>
              </p:nvGrpSpPr>
              <p:grpSpPr>
                <a:xfrm>
                  <a:off x="6689100" y="10169157"/>
                  <a:ext cx="114900" cy="114900"/>
                  <a:chOff x="0" y="0"/>
                  <a:chExt cx="812800" cy="812800"/>
                </a:xfrm>
              </p:grpSpPr>
              <p:sp>
                <p:nvSpPr>
                  <p:cNvPr id="23" name="Freeform 15">
                    <a:extLst>
                      <a:ext uri="{FF2B5EF4-FFF2-40B4-BE49-F238E27FC236}">
                        <a16:creationId xmlns:a16="http://schemas.microsoft.com/office/drawing/2014/main" id="{77459F59-3C1A-C9F4-635B-E397E4CDFA20}"/>
                      </a:ext>
                    </a:extLst>
                  </p:cNvPr>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chemeClr val="accent1">
                      <a:lumMod val="75000"/>
                    </a:schemeClr>
                  </a:solidFill>
                </p:spPr>
                <p:txBody>
                  <a:bodyPr/>
                  <a:lstStyle/>
                  <a:p>
                    <a:endParaRPr lang="en-NG"/>
                  </a:p>
                </p:txBody>
              </p:sp>
              <p:sp>
                <p:nvSpPr>
                  <p:cNvPr id="24" name="TextBox 16">
                    <a:extLst>
                      <a:ext uri="{FF2B5EF4-FFF2-40B4-BE49-F238E27FC236}">
                        <a16:creationId xmlns:a16="http://schemas.microsoft.com/office/drawing/2014/main" id="{1C3C7464-043E-95AB-5213-44C767668580}"/>
                      </a:ext>
                    </a:extLst>
                  </p:cNvPr>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sp>
              <p:nvSpPr>
                <p:cNvPr id="22" name="TextBox 33">
                  <a:extLst>
                    <a:ext uri="{FF2B5EF4-FFF2-40B4-BE49-F238E27FC236}">
                      <a16:creationId xmlns:a16="http://schemas.microsoft.com/office/drawing/2014/main" id="{41D0C1C6-9C9C-59E0-954E-F7673827536D}"/>
                    </a:ext>
                  </a:extLst>
                </p:cNvPr>
                <p:cNvSpPr txBox="1"/>
                <p:nvPr/>
              </p:nvSpPr>
              <p:spPr>
                <a:xfrm>
                  <a:off x="4538488" y="10142486"/>
                  <a:ext cx="2024322" cy="154722"/>
                </a:xfrm>
                <a:prstGeom prst="rect">
                  <a:avLst/>
                </a:prstGeom>
              </p:spPr>
              <p:txBody>
                <a:bodyPr lIns="0" tIns="0" rIns="0" bIns="0" rtlCol="0" anchor="t">
                  <a:spAutoFit/>
                </a:bodyPr>
                <a:lstStyle/>
                <a:p>
                  <a:pPr algn="r">
                    <a:lnSpc>
                      <a:spcPts val="1299"/>
                    </a:lnSpc>
                  </a:pPr>
                  <a:r>
                    <a:rPr lang="en-US" sz="999" dirty="0">
                      <a:solidFill>
                        <a:srgbClr val="000000"/>
                      </a:solidFill>
                      <a:latin typeface="Georgia" panose="02040502050405020303" pitchFamily="18" charset="0"/>
                    </a:rPr>
                    <a:t>Volume 2024 – May Edition </a:t>
                  </a:r>
                </a:p>
              </p:txBody>
            </p:sp>
          </p:grpSp>
          <p:cxnSp>
            <p:nvCxnSpPr>
              <p:cNvPr id="16" name="Straight Connector 15">
                <a:extLst>
                  <a:ext uri="{FF2B5EF4-FFF2-40B4-BE49-F238E27FC236}">
                    <a16:creationId xmlns:a16="http://schemas.microsoft.com/office/drawing/2014/main" id="{3EDFE3DB-4C22-25B6-30FA-5E7813FADDF2}"/>
                  </a:ext>
                </a:extLst>
              </p:cNvPr>
              <p:cNvCxnSpPr/>
              <p:nvPr/>
            </p:nvCxnSpPr>
            <p:spPr>
              <a:xfrm>
                <a:off x="273050" y="10223500"/>
                <a:ext cx="7283450" cy="0"/>
              </a:xfrm>
              <a:prstGeom prst="line">
                <a:avLst/>
              </a:prstGeom>
            </p:spPr>
            <p:style>
              <a:lnRef idx="2">
                <a:schemeClr val="dk1"/>
              </a:lnRef>
              <a:fillRef idx="0">
                <a:schemeClr val="dk1"/>
              </a:fillRef>
              <a:effectRef idx="1">
                <a:schemeClr val="dk1"/>
              </a:effectRef>
              <a:fontRef idx="minor">
                <a:schemeClr val="tx1"/>
              </a:fontRef>
            </p:style>
          </p:cxnSp>
        </p:grpSp>
        <p:sp>
          <p:nvSpPr>
            <p:cNvPr id="14" name="TextBox 13">
              <a:extLst>
                <a:ext uri="{FF2B5EF4-FFF2-40B4-BE49-F238E27FC236}">
                  <a16:creationId xmlns:a16="http://schemas.microsoft.com/office/drawing/2014/main" id="{041E5A87-F908-E96B-3A54-4EC2F9445DBA}"/>
                </a:ext>
              </a:extLst>
            </p:cNvPr>
            <p:cNvSpPr txBox="1"/>
            <p:nvPr/>
          </p:nvSpPr>
          <p:spPr>
            <a:xfrm>
              <a:off x="-47316" y="10275069"/>
              <a:ext cx="3733800" cy="246221"/>
            </a:xfrm>
            <a:prstGeom prst="rect">
              <a:avLst/>
            </a:prstGeom>
            <a:noFill/>
          </p:spPr>
          <p:txBody>
            <a:bodyPr wrap="square" rtlCol="0">
              <a:spAutoFit/>
            </a:bodyPr>
            <a:lstStyle/>
            <a:p>
              <a:r>
                <a:rPr lang="en-US" sz="1000" i="1" dirty="0">
                  <a:latin typeface="Georgia" panose="02040502050405020303" pitchFamily="18" charset="0"/>
                </a:rPr>
                <a:t>A monthly publication of FSIB</a:t>
              </a:r>
              <a:endParaRPr lang="en-NG" sz="1000" i="1" dirty="0">
                <a:latin typeface="Georgia" panose="02040502050405020303" pitchFamily="18" charset="0"/>
              </a:endParaRPr>
            </a:p>
          </p:txBody>
        </p:sp>
      </p:grpSp>
      <p:pic>
        <p:nvPicPr>
          <p:cNvPr id="30" name="Picture 29">
            <a:extLst>
              <a:ext uri="{FF2B5EF4-FFF2-40B4-BE49-F238E27FC236}">
                <a16:creationId xmlns:a16="http://schemas.microsoft.com/office/drawing/2014/main" id="{785FCEEA-60C4-99BB-3DC6-C674B2A991EE}"/>
              </a:ext>
            </a:extLst>
          </p:cNvPr>
          <p:cNvPicPr>
            <a:picLocks noChangeAspect="1"/>
          </p:cNvPicPr>
          <p:nvPr/>
        </p:nvPicPr>
        <p:blipFill rotWithShape="1">
          <a:blip r:embed="rId3">
            <a:extLst>
              <a:ext uri="{28A0092B-C50C-407E-A947-70E740481C1C}">
                <a14:useLocalDpi xmlns:a14="http://schemas.microsoft.com/office/drawing/2010/main" val="0"/>
              </a:ext>
            </a:extLst>
          </a:blip>
          <a:srcRect l="6637" t="39903" r="5114" b="34047"/>
          <a:stretch/>
        </p:blipFill>
        <p:spPr>
          <a:xfrm>
            <a:off x="9880193" y="297789"/>
            <a:ext cx="1844078" cy="544361"/>
          </a:xfrm>
          <a:prstGeom prst="rect">
            <a:avLst/>
          </a:prstGeom>
        </p:spPr>
      </p:pic>
    </p:spTree>
    <p:extLst>
      <p:ext uri="{BB962C8B-B14F-4D97-AF65-F5344CB8AC3E}">
        <p14:creationId xmlns:p14="http://schemas.microsoft.com/office/powerpoint/2010/main" val="834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B8E411-E832-1BE6-04AF-3B19E3FBD365}"/>
            </a:ext>
          </a:extLst>
        </p:cNvPr>
        <p:cNvGrpSpPr/>
        <p:nvPr/>
      </p:nvGrpSpPr>
      <p:grpSpPr>
        <a:xfrm>
          <a:off x="0" y="0"/>
          <a:ext cx="0" cy="0"/>
          <a:chOff x="0" y="0"/>
          <a:chExt cx="0" cy="0"/>
        </a:xfrm>
      </p:grpSpPr>
      <p:grpSp>
        <p:nvGrpSpPr>
          <p:cNvPr id="13" name="Group 12">
            <a:extLst>
              <a:ext uri="{FF2B5EF4-FFF2-40B4-BE49-F238E27FC236}">
                <a16:creationId xmlns:a16="http://schemas.microsoft.com/office/drawing/2014/main" id="{C833F0BE-3B26-39AA-69A0-CB12A70CC7EA}"/>
              </a:ext>
            </a:extLst>
          </p:cNvPr>
          <p:cNvGrpSpPr/>
          <p:nvPr/>
        </p:nvGrpSpPr>
        <p:grpSpPr>
          <a:xfrm>
            <a:off x="199800" y="163335"/>
            <a:ext cx="11916000" cy="5832000"/>
            <a:chOff x="437808" y="528775"/>
            <a:chExt cx="11316384" cy="5839791"/>
          </a:xfrm>
        </p:grpSpPr>
        <p:grpSp>
          <p:nvGrpSpPr>
            <p:cNvPr id="14" name="Group 13">
              <a:extLst>
                <a:ext uri="{FF2B5EF4-FFF2-40B4-BE49-F238E27FC236}">
                  <a16:creationId xmlns:a16="http://schemas.microsoft.com/office/drawing/2014/main" id="{8581B106-52B8-9790-47D1-A08519FD0B3D}"/>
                </a:ext>
              </a:extLst>
            </p:cNvPr>
            <p:cNvGrpSpPr/>
            <p:nvPr/>
          </p:nvGrpSpPr>
          <p:grpSpPr>
            <a:xfrm>
              <a:off x="437808" y="554881"/>
              <a:ext cx="11316384" cy="5813685"/>
              <a:chOff x="437808" y="554881"/>
              <a:chExt cx="11316384" cy="5813685"/>
            </a:xfrm>
          </p:grpSpPr>
          <p:sp>
            <p:nvSpPr>
              <p:cNvPr id="19" name="Parallelogram 18">
                <a:extLst>
                  <a:ext uri="{FF2B5EF4-FFF2-40B4-BE49-F238E27FC236}">
                    <a16:creationId xmlns:a16="http://schemas.microsoft.com/office/drawing/2014/main" id="{FB5FAF93-3616-33D9-213E-FF341CD70180}"/>
                  </a:ext>
                </a:extLst>
              </p:cNvPr>
              <p:cNvSpPr/>
              <p:nvPr/>
            </p:nvSpPr>
            <p:spPr>
              <a:xfrm flipV="1">
                <a:off x="984592" y="6055728"/>
                <a:ext cx="10769600" cy="312838"/>
              </a:xfrm>
              <a:prstGeom prst="parallelogram">
                <a:avLst>
                  <a:gd name="adj" fmla="val 104813"/>
                </a:avLst>
              </a:prstGeom>
              <a:solidFill>
                <a:srgbClr val="0046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957A62F-B64B-F724-0902-9C2EEBB76EE7}"/>
                  </a:ext>
                </a:extLst>
              </p:cNvPr>
              <p:cNvSpPr txBox="1"/>
              <p:nvPr/>
            </p:nvSpPr>
            <p:spPr>
              <a:xfrm>
                <a:off x="437808" y="554881"/>
                <a:ext cx="11001294" cy="5722715"/>
              </a:xfrm>
              <a:prstGeom prst="rect">
                <a:avLst/>
              </a:prstGeom>
              <a:solidFill>
                <a:schemeClr val="bg1"/>
              </a:solidFill>
              <a:ln>
                <a:solidFill>
                  <a:schemeClr val="accent1"/>
                </a:solidFill>
              </a:ln>
            </p:spPr>
            <p:txBody>
              <a:bodyPr wrap="square" rtlCol="0">
                <a:spAutoFit/>
              </a:bodyPr>
              <a:lstStyle/>
              <a:p>
                <a:endParaRPr lang="en-US" dirty="0"/>
              </a:p>
            </p:txBody>
          </p:sp>
        </p:grpSp>
        <p:sp>
          <p:nvSpPr>
            <p:cNvPr id="15" name="Arrow: Pentagon 14">
              <a:extLst>
                <a:ext uri="{FF2B5EF4-FFF2-40B4-BE49-F238E27FC236}">
                  <a16:creationId xmlns:a16="http://schemas.microsoft.com/office/drawing/2014/main" id="{A06F494E-8032-ABBD-115E-605A5AB78651}"/>
                </a:ext>
              </a:extLst>
            </p:cNvPr>
            <p:cNvSpPr/>
            <p:nvPr/>
          </p:nvSpPr>
          <p:spPr>
            <a:xfrm rot="5400000" flipV="1">
              <a:off x="190130" y="776453"/>
              <a:ext cx="636667" cy="141312"/>
            </a:xfrm>
            <a:prstGeom prst="homePlate">
              <a:avLst>
                <a:gd name="adj" fmla="val 46855"/>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30CAD7D1-2004-AB0D-E57C-B624C79C86E0}"/>
              </a:ext>
            </a:extLst>
          </p:cNvPr>
          <p:cNvSpPr txBox="1"/>
          <p:nvPr/>
        </p:nvSpPr>
        <p:spPr>
          <a:xfrm>
            <a:off x="424800" y="320726"/>
            <a:ext cx="8049084" cy="707886"/>
          </a:xfrm>
          <a:prstGeom prst="rect">
            <a:avLst/>
          </a:prstGeom>
          <a:noFill/>
        </p:spPr>
        <p:txBody>
          <a:bodyPr wrap="square">
            <a:spAutoFit/>
          </a:bodyPr>
          <a:lstStyle/>
          <a:p>
            <a:pPr algn="l"/>
            <a:r>
              <a:rPr lang="en-US" sz="2000" b="1" dirty="0">
                <a:solidFill>
                  <a:schemeClr val="accent1">
                    <a:lumMod val="75000"/>
                  </a:schemeClr>
                </a:solidFill>
                <a:latin typeface="Georgia" panose="02040502050405020303" pitchFamily="18" charset="0"/>
              </a:rPr>
              <a:t>NIGERIAN INSURERS ASSOCIATION (</a:t>
            </a:r>
            <a:r>
              <a:rPr lang="en-US" sz="2000" b="1" i="0" dirty="0">
                <a:solidFill>
                  <a:schemeClr val="accent1">
                    <a:lumMod val="75000"/>
                  </a:schemeClr>
                </a:solidFill>
                <a:effectLst/>
                <a:latin typeface="Georgia" panose="02040502050405020303" pitchFamily="18" charset="0"/>
              </a:rPr>
              <a:t>NIA) APPOINTS MRS. ADEBOLA ODUKALE AS DIRECTOR GENERAL.</a:t>
            </a:r>
          </a:p>
        </p:txBody>
      </p:sp>
      <p:sp>
        <p:nvSpPr>
          <p:cNvPr id="9" name="TextBox 8">
            <a:extLst>
              <a:ext uri="{FF2B5EF4-FFF2-40B4-BE49-F238E27FC236}">
                <a16:creationId xmlns:a16="http://schemas.microsoft.com/office/drawing/2014/main" id="{E3BD8FA4-C0A7-F4E7-66B4-9627CEDB1872}"/>
              </a:ext>
            </a:extLst>
          </p:cNvPr>
          <p:cNvSpPr txBox="1"/>
          <p:nvPr/>
        </p:nvSpPr>
        <p:spPr>
          <a:xfrm>
            <a:off x="570489" y="1028612"/>
            <a:ext cx="4622879" cy="4893647"/>
          </a:xfrm>
          <a:prstGeom prst="rect">
            <a:avLst/>
          </a:prstGeom>
          <a:noFill/>
        </p:spPr>
        <p:txBody>
          <a:bodyPr wrap="square">
            <a:spAutoFit/>
          </a:bodyPr>
          <a:lstStyle/>
          <a:p>
            <a:pPr algn="just"/>
            <a:r>
              <a:rPr lang="en-US" sz="1200" b="0" i="0" dirty="0">
                <a:solidFill>
                  <a:srgbClr val="252324"/>
                </a:solidFill>
                <a:effectLst/>
                <a:latin typeface="Georgia" panose="02040502050405020303" pitchFamily="18" charset="0"/>
              </a:rPr>
              <a:t>The Nigerian Insurers Association (NIA) has appointed </a:t>
            </a:r>
          </a:p>
          <a:p>
            <a:pPr algn="just"/>
            <a:r>
              <a:rPr lang="en-US" sz="1200" b="0" i="0" dirty="0">
                <a:solidFill>
                  <a:srgbClr val="252324"/>
                </a:solidFill>
                <a:effectLst/>
                <a:latin typeface="Georgia" panose="02040502050405020303" pitchFamily="18" charset="0"/>
              </a:rPr>
              <a:t>Mrs. Adebola </a:t>
            </a:r>
            <a:r>
              <a:rPr lang="en-US" sz="1200" b="0" i="0" dirty="0" err="1">
                <a:solidFill>
                  <a:srgbClr val="252324"/>
                </a:solidFill>
                <a:effectLst/>
                <a:latin typeface="Georgia" panose="02040502050405020303" pitchFamily="18" charset="0"/>
              </a:rPr>
              <a:t>Odukale</a:t>
            </a:r>
            <a:r>
              <a:rPr lang="en-US" sz="1200" b="0" i="0" dirty="0">
                <a:solidFill>
                  <a:srgbClr val="252324"/>
                </a:solidFill>
                <a:effectLst/>
                <a:latin typeface="Georgia" panose="02040502050405020303" pitchFamily="18" charset="0"/>
              </a:rPr>
              <a:t> as its Director General.</a:t>
            </a:r>
          </a:p>
          <a:p>
            <a:pPr algn="just"/>
            <a:endParaRPr lang="en-US" sz="1200" b="0" i="0" dirty="0">
              <a:solidFill>
                <a:srgbClr val="252324"/>
              </a:solidFill>
              <a:effectLst/>
              <a:latin typeface="Georgia" panose="02040502050405020303" pitchFamily="18" charset="0"/>
            </a:endParaRPr>
          </a:p>
          <a:p>
            <a:pPr algn="just"/>
            <a:r>
              <a:rPr lang="en-US" sz="1200" b="0" i="0" dirty="0">
                <a:solidFill>
                  <a:srgbClr val="252324"/>
                </a:solidFill>
                <a:effectLst/>
                <a:latin typeface="Georgia" panose="02040502050405020303" pitchFamily="18" charset="0"/>
              </a:rPr>
              <a:t>It was gathered that Mrs. Adebola </a:t>
            </a:r>
            <a:r>
              <a:rPr lang="en-US" sz="1200" b="0" i="0" dirty="0" err="1">
                <a:solidFill>
                  <a:srgbClr val="252324"/>
                </a:solidFill>
                <a:effectLst/>
                <a:latin typeface="Georgia" panose="02040502050405020303" pitchFamily="18" charset="0"/>
              </a:rPr>
              <a:t>Odukale</a:t>
            </a:r>
            <a:r>
              <a:rPr lang="en-US" sz="1200" b="0" i="0" dirty="0">
                <a:solidFill>
                  <a:srgbClr val="252324"/>
                </a:solidFill>
                <a:effectLst/>
                <a:latin typeface="Georgia" panose="02040502050405020303" pitchFamily="18" charset="0"/>
              </a:rPr>
              <a:t>, who is taking over from Mrs. Yetunde </a:t>
            </a:r>
            <a:r>
              <a:rPr lang="en-US" sz="1200" b="0" i="0" dirty="0" err="1">
                <a:solidFill>
                  <a:srgbClr val="252324"/>
                </a:solidFill>
                <a:effectLst/>
                <a:latin typeface="Georgia" panose="02040502050405020303" pitchFamily="18" charset="0"/>
              </a:rPr>
              <a:t>Ilori</a:t>
            </a:r>
            <a:r>
              <a:rPr lang="en-US" sz="1200" b="0" i="0" dirty="0">
                <a:solidFill>
                  <a:srgbClr val="252324"/>
                </a:solidFill>
                <a:effectLst/>
                <a:latin typeface="Georgia" panose="02040502050405020303" pitchFamily="18" charset="0"/>
              </a:rPr>
              <a:t>, will resume in the month of May 2024.</a:t>
            </a:r>
          </a:p>
          <a:p>
            <a:pPr algn="just"/>
            <a:endParaRPr lang="en-US" sz="1200" b="0" i="0" dirty="0">
              <a:solidFill>
                <a:srgbClr val="252324"/>
              </a:solidFill>
              <a:effectLst/>
              <a:latin typeface="Georgia" panose="02040502050405020303" pitchFamily="18" charset="0"/>
            </a:endParaRPr>
          </a:p>
          <a:p>
            <a:pPr algn="just"/>
            <a:r>
              <a:rPr lang="en-US" sz="1200" b="0" i="0" dirty="0">
                <a:solidFill>
                  <a:srgbClr val="252324"/>
                </a:solidFill>
                <a:effectLst/>
                <a:latin typeface="Georgia" panose="02040502050405020303" pitchFamily="18" charset="0"/>
              </a:rPr>
              <a:t>Mrs. Adebola </a:t>
            </a:r>
            <a:r>
              <a:rPr lang="en-US" sz="1200" b="0" i="0" dirty="0" err="1">
                <a:solidFill>
                  <a:srgbClr val="252324"/>
                </a:solidFill>
                <a:effectLst/>
                <a:latin typeface="Georgia" panose="02040502050405020303" pitchFamily="18" charset="0"/>
              </a:rPr>
              <a:t>Odukale</a:t>
            </a:r>
            <a:r>
              <a:rPr lang="en-US" sz="1200" b="0" i="0" dirty="0">
                <a:solidFill>
                  <a:srgbClr val="252324"/>
                </a:solidFill>
                <a:effectLst/>
                <a:latin typeface="Georgia" panose="02040502050405020303" pitchFamily="18" charset="0"/>
              </a:rPr>
              <a:t>, an accomplished insurance practitioner with wide ranging experience in Retail and Group Life Assurance, recently retired as Managing Director Capital Express Assurance Limited.</a:t>
            </a:r>
          </a:p>
          <a:p>
            <a:pPr algn="just"/>
            <a:endParaRPr lang="en-US" sz="1200" b="0" i="0" dirty="0">
              <a:solidFill>
                <a:srgbClr val="252324"/>
              </a:solidFill>
              <a:effectLst/>
              <a:latin typeface="Georgia" panose="02040502050405020303" pitchFamily="18" charset="0"/>
            </a:endParaRPr>
          </a:p>
          <a:p>
            <a:pPr algn="just"/>
            <a:r>
              <a:rPr lang="en-US" sz="1200" b="0" i="0" dirty="0">
                <a:solidFill>
                  <a:srgbClr val="252324"/>
                </a:solidFill>
                <a:effectLst/>
                <a:latin typeface="Georgia" panose="02040502050405020303" pitchFamily="18" charset="0"/>
              </a:rPr>
              <a:t>She began her career with Nigerian Life and Pensions Consultants in 1991 before joining Capital Express Assurance as Manager in 2004, working in various units and departments in Marketing and Technical Operations and rising to become the Managing Director.</a:t>
            </a:r>
          </a:p>
          <a:p>
            <a:pPr algn="just"/>
            <a:endParaRPr lang="en-US" sz="1200" b="0" i="0" dirty="0">
              <a:solidFill>
                <a:srgbClr val="252324"/>
              </a:solidFill>
              <a:effectLst/>
              <a:latin typeface="Georgia" panose="02040502050405020303" pitchFamily="18" charset="0"/>
            </a:endParaRPr>
          </a:p>
          <a:p>
            <a:pPr algn="just"/>
            <a:r>
              <a:rPr lang="en-US" sz="1200" b="0" i="0" dirty="0">
                <a:solidFill>
                  <a:srgbClr val="252324"/>
                </a:solidFill>
                <a:effectLst/>
                <a:latin typeface="Georgia" panose="02040502050405020303" pitchFamily="18" charset="0"/>
              </a:rPr>
              <a:t>She holds a Bachelor of Science degree in Economics from the Obafemi Awolowo University, Ile- Ife; an MBA in Human Resource Management from the Lagos State University; and has attended numerous executive management training </a:t>
            </a:r>
            <a:r>
              <a:rPr lang="en-US" sz="1200" b="0" i="0" dirty="0" err="1">
                <a:solidFill>
                  <a:srgbClr val="252324"/>
                </a:solidFill>
                <a:effectLst/>
                <a:latin typeface="Georgia" panose="02040502050405020303" pitchFamily="18" charset="0"/>
              </a:rPr>
              <a:t>programmes</a:t>
            </a:r>
            <a:r>
              <a:rPr lang="en-US" sz="1200" b="0" i="0" dirty="0">
                <a:solidFill>
                  <a:srgbClr val="252324"/>
                </a:solidFill>
                <a:effectLst/>
                <a:latin typeface="Georgia" panose="02040502050405020303" pitchFamily="18" charset="0"/>
              </a:rPr>
              <a:t> locally and internationally.</a:t>
            </a:r>
          </a:p>
          <a:p>
            <a:pPr algn="just"/>
            <a:endParaRPr lang="en-US" sz="1200" b="0" i="0" dirty="0">
              <a:solidFill>
                <a:srgbClr val="252324"/>
              </a:solidFill>
              <a:effectLst/>
              <a:latin typeface="Georgia" panose="02040502050405020303" pitchFamily="18" charset="0"/>
            </a:endParaRPr>
          </a:p>
          <a:p>
            <a:pPr algn="just"/>
            <a:r>
              <a:rPr lang="en-US" sz="1200" b="0" i="0" dirty="0">
                <a:solidFill>
                  <a:srgbClr val="252324"/>
                </a:solidFill>
                <a:effectLst/>
                <a:latin typeface="Georgia" panose="02040502050405020303" pitchFamily="18" charset="0"/>
              </a:rPr>
              <a:t>She is an Associate of the Chartered Insurance Institute of Nigeria, (CIIN).</a:t>
            </a:r>
          </a:p>
        </p:txBody>
      </p:sp>
      <p:pic>
        <p:nvPicPr>
          <p:cNvPr id="1026" name="Picture 2" descr="NIA demands compulsory insurance for markets, public buildings ...">
            <a:extLst>
              <a:ext uri="{FF2B5EF4-FFF2-40B4-BE49-F238E27FC236}">
                <a16:creationId xmlns:a16="http://schemas.microsoft.com/office/drawing/2014/main" id="{E4856382-C557-70B4-7DB2-7CE5AC4A48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16907" y="4745576"/>
            <a:ext cx="1604604" cy="114728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4208F7C4-4F38-59CB-614B-4F8ED61721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7960" y="1695450"/>
            <a:ext cx="4280655" cy="2568393"/>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94CFE7B2-3F13-BCA1-20D3-2E4BE482BEDA}"/>
              </a:ext>
            </a:extLst>
          </p:cNvPr>
          <p:cNvSpPr txBox="1"/>
          <p:nvPr/>
        </p:nvSpPr>
        <p:spPr>
          <a:xfrm>
            <a:off x="6521878" y="4449927"/>
            <a:ext cx="2517056" cy="276999"/>
          </a:xfrm>
          <a:prstGeom prst="rect">
            <a:avLst/>
          </a:prstGeom>
          <a:noFill/>
        </p:spPr>
        <p:txBody>
          <a:bodyPr wrap="square">
            <a:spAutoFit/>
          </a:bodyPr>
          <a:lstStyle/>
          <a:p>
            <a:pPr algn="ctr"/>
            <a:r>
              <a:rPr lang="en-US" sz="1200" b="1" i="0" dirty="0">
                <a:solidFill>
                  <a:srgbClr val="252324"/>
                </a:solidFill>
                <a:effectLst/>
                <a:latin typeface="Georgia" panose="02040502050405020303" pitchFamily="18" charset="0"/>
              </a:rPr>
              <a:t>Mrs. Adebola </a:t>
            </a:r>
            <a:r>
              <a:rPr lang="en-US" sz="1200" b="1" i="0" dirty="0" err="1">
                <a:solidFill>
                  <a:srgbClr val="252324"/>
                </a:solidFill>
                <a:effectLst/>
                <a:latin typeface="Georgia" panose="02040502050405020303" pitchFamily="18" charset="0"/>
              </a:rPr>
              <a:t>Odukale</a:t>
            </a:r>
            <a:r>
              <a:rPr lang="en-US" sz="1200" b="1" i="0" dirty="0">
                <a:solidFill>
                  <a:srgbClr val="252324"/>
                </a:solidFill>
                <a:effectLst/>
                <a:latin typeface="Georgia" panose="02040502050405020303" pitchFamily="18" charset="0"/>
              </a:rPr>
              <a:t> </a:t>
            </a:r>
            <a:endParaRPr lang="en-GB" sz="1200" b="1" dirty="0"/>
          </a:p>
        </p:txBody>
      </p:sp>
      <p:grpSp>
        <p:nvGrpSpPr>
          <p:cNvPr id="16" name="Group 15">
            <a:extLst>
              <a:ext uri="{FF2B5EF4-FFF2-40B4-BE49-F238E27FC236}">
                <a16:creationId xmlns:a16="http://schemas.microsoft.com/office/drawing/2014/main" id="{EB9FE338-A6EE-B57A-F988-74741C7862C4}"/>
              </a:ext>
            </a:extLst>
          </p:cNvPr>
          <p:cNvGrpSpPr/>
          <p:nvPr/>
        </p:nvGrpSpPr>
        <p:grpSpPr>
          <a:xfrm>
            <a:off x="4492934" y="6560210"/>
            <a:ext cx="7603816" cy="297790"/>
            <a:chOff x="-47316" y="10223500"/>
            <a:chExt cx="7603816" cy="297790"/>
          </a:xfrm>
        </p:grpSpPr>
        <p:grpSp>
          <p:nvGrpSpPr>
            <p:cNvPr id="17" name="Group 16">
              <a:extLst>
                <a:ext uri="{FF2B5EF4-FFF2-40B4-BE49-F238E27FC236}">
                  <a16:creationId xmlns:a16="http://schemas.microsoft.com/office/drawing/2014/main" id="{1BBFF230-37E0-8548-6866-52B576D5A1E0}"/>
                </a:ext>
              </a:extLst>
            </p:cNvPr>
            <p:cNvGrpSpPr/>
            <p:nvPr/>
          </p:nvGrpSpPr>
          <p:grpSpPr>
            <a:xfrm>
              <a:off x="273050" y="10223500"/>
              <a:ext cx="7283450" cy="226108"/>
              <a:chOff x="273050" y="10223500"/>
              <a:chExt cx="7283450" cy="226108"/>
            </a:xfrm>
          </p:grpSpPr>
          <p:grpSp>
            <p:nvGrpSpPr>
              <p:cNvPr id="22" name="Group 21">
                <a:extLst>
                  <a:ext uri="{FF2B5EF4-FFF2-40B4-BE49-F238E27FC236}">
                    <a16:creationId xmlns:a16="http://schemas.microsoft.com/office/drawing/2014/main" id="{387A2087-8A93-21BB-31F1-D0D8C9EDCEE4}"/>
                  </a:ext>
                </a:extLst>
              </p:cNvPr>
              <p:cNvGrpSpPr/>
              <p:nvPr/>
            </p:nvGrpSpPr>
            <p:grpSpPr>
              <a:xfrm>
                <a:off x="5148087" y="10294886"/>
                <a:ext cx="2265512" cy="154722"/>
                <a:chOff x="4538488" y="10142486"/>
                <a:chExt cx="2265512" cy="154722"/>
              </a:xfrm>
            </p:grpSpPr>
            <p:grpSp>
              <p:nvGrpSpPr>
                <p:cNvPr id="24" name="Group 14">
                  <a:extLst>
                    <a:ext uri="{FF2B5EF4-FFF2-40B4-BE49-F238E27FC236}">
                      <a16:creationId xmlns:a16="http://schemas.microsoft.com/office/drawing/2014/main" id="{D80BE576-517B-DF2F-DB80-E0391AC2E256}"/>
                    </a:ext>
                  </a:extLst>
                </p:cNvPr>
                <p:cNvGrpSpPr/>
                <p:nvPr/>
              </p:nvGrpSpPr>
              <p:grpSpPr>
                <a:xfrm>
                  <a:off x="6689100" y="10169157"/>
                  <a:ext cx="114900" cy="114900"/>
                  <a:chOff x="0" y="0"/>
                  <a:chExt cx="812800" cy="812800"/>
                </a:xfrm>
              </p:grpSpPr>
              <p:sp>
                <p:nvSpPr>
                  <p:cNvPr id="26" name="Freeform 15">
                    <a:extLst>
                      <a:ext uri="{FF2B5EF4-FFF2-40B4-BE49-F238E27FC236}">
                        <a16:creationId xmlns:a16="http://schemas.microsoft.com/office/drawing/2014/main" id="{722318CA-1B3A-7FE4-1903-7C6545D16C2F}"/>
                      </a:ext>
                    </a:extLst>
                  </p:cNvPr>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chemeClr val="accent1">
                      <a:lumMod val="75000"/>
                    </a:schemeClr>
                  </a:solidFill>
                </p:spPr>
                <p:txBody>
                  <a:bodyPr/>
                  <a:lstStyle/>
                  <a:p>
                    <a:endParaRPr lang="en-NG"/>
                  </a:p>
                </p:txBody>
              </p:sp>
              <p:sp>
                <p:nvSpPr>
                  <p:cNvPr id="27" name="TextBox 16">
                    <a:extLst>
                      <a:ext uri="{FF2B5EF4-FFF2-40B4-BE49-F238E27FC236}">
                        <a16:creationId xmlns:a16="http://schemas.microsoft.com/office/drawing/2014/main" id="{CC3B2646-9B70-77C4-35C2-D0DA139D47A1}"/>
                      </a:ext>
                    </a:extLst>
                  </p:cNvPr>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sp>
              <p:nvSpPr>
                <p:cNvPr id="25" name="TextBox 33">
                  <a:extLst>
                    <a:ext uri="{FF2B5EF4-FFF2-40B4-BE49-F238E27FC236}">
                      <a16:creationId xmlns:a16="http://schemas.microsoft.com/office/drawing/2014/main" id="{4677315A-8448-28FF-4C05-5E95E12F6EB9}"/>
                    </a:ext>
                  </a:extLst>
                </p:cNvPr>
                <p:cNvSpPr txBox="1"/>
                <p:nvPr/>
              </p:nvSpPr>
              <p:spPr>
                <a:xfrm>
                  <a:off x="4538488" y="10142486"/>
                  <a:ext cx="2024322" cy="154722"/>
                </a:xfrm>
                <a:prstGeom prst="rect">
                  <a:avLst/>
                </a:prstGeom>
              </p:spPr>
              <p:txBody>
                <a:bodyPr lIns="0" tIns="0" rIns="0" bIns="0" rtlCol="0" anchor="t">
                  <a:spAutoFit/>
                </a:bodyPr>
                <a:lstStyle/>
                <a:p>
                  <a:pPr algn="r">
                    <a:lnSpc>
                      <a:spcPts val="1299"/>
                    </a:lnSpc>
                  </a:pPr>
                  <a:r>
                    <a:rPr lang="en-US" sz="999" dirty="0">
                      <a:solidFill>
                        <a:srgbClr val="000000"/>
                      </a:solidFill>
                      <a:latin typeface="Georgia" panose="02040502050405020303" pitchFamily="18" charset="0"/>
                    </a:rPr>
                    <a:t>Volume 2024 – May Edition </a:t>
                  </a:r>
                </a:p>
              </p:txBody>
            </p:sp>
          </p:grpSp>
          <p:cxnSp>
            <p:nvCxnSpPr>
              <p:cNvPr id="23" name="Straight Connector 22">
                <a:extLst>
                  <a:ext uri="{FF2B5EF4-FFF2-40B4-BE49-F238E27FC236}">
                    <a16:creationId xmlns:a16="http://schemas.microsoft.com/office/drawing/2014/main" id="{26D03ECB-4C64-3AC3-BB55-55F0F7A8FBEB}"/>
                  </a:ext>
                </a:extLst>
              </p:cNvPr>
              <p:cNvCxnSpPr/>
              <p:nvPr/>
            </p:nvCxnSpPr>
            <p:spPr>
              <a:xfrm>
                <a:off x="273050" y="10223500"/>
                <a:ext cx="7283450" cy="0"/>
              </a:xfrm>
              <a:prstGeom prst="line">
                <a:avLst/>
              </a:prstGeom>
            </p:spPr>
            <p:style>
              <a:lnRef idx="2">
                <a:schemeClr val="dk1"/>
              </a:lnRef>
              <a:fillRef idx="0">
                <a:schemeClr val="dk1"/>
              </a:fillRef>
              <a:effectRef idx="1">
                <a:schemeClr val="dk1"/>
              </a:effectRef>
              <a:fontRef idx="minor">
                <a:schemeClr val="tx1"/>
              </a:fontRef>
            </p:style>
          </p:cxnSp>
        </p:grpSp>
        <p:sp>
          <p:nvSpPr>
            <p:cNvPr id="18" name="TextBox 17">
              <a:extLst>
                <a:ext uri="{FF2B5EF4-FFF2-40B4-BE49-F238E27FC236}">
                  <a16:creationId xmlns:a16="http://schemas.microsoft.com/office/drawing/2014/main" id="{94BEFA76-7A77-84FB-B7D1-FA7793A3132D}"/>
                </a:ext>
              </a:extLst>
            </p:cNvPr>
            <p:cNvSpPr txBox="1"/>
            <p:nvPr/>
          </p:nvSpPr>
          <p:spPr>
            <a:xfrm>
              <a:off x="-47316" y="10275069"/>
              <a:ext cx="3733800" cy="246221"/>
            </a:xfrm>
            <a:prstGeom prst="rect">
              <a:avLst/>
            </a:prstGeom>
            <a:noFill/>
          </p:spPr>
          <p:txBody>
            <a:bodyPr wrap="square" rtlCol="0">
              <a:spAutoFit/>
            </a:bodyPr>
            <a:lstStyle/>
            <a:p>
              <a:r>
                <a:rPr lang="en-US" sz="1000" i="1" dirty="0">
                  <a:latin typeface="Georgia" panose="02040502050405020303" pitchFamily="18" charset="0"/>
                </a:rPr>
                <a:t>A monthly publication of FSIB</a:t>
              </a:r>
              <a:endParaRPr lang="en-NG" sz="1000" i="1" dirty="0">
                <a:latin typeface="Georgia" panose="02040502050405020303" pitchFamily="18" charset="0"/>
              </a:endParaRPr>
            </a:p>
          </p:txBody>
        </p:sp>
      </p:grpSp>
      <p:pic>
        <p:nvPicPr>
          <p:cNvPr id="28" name="Picture 27">
            <a:extLst>
              <a:ext uri="{FF2B5EF4-FFF2-40B4-BE49-F238E27FC236}">
                <a16:creationId xmlns:a16="http://schemas.microsoft.com/office/drawing/2014/main" id="{D059F1B2-70B3-A3D9-B1DA-6DE063E9F1B3}"/>
              </a:ext>
            </a:extLst>
          </p:cNvPr>
          <p:cNvPicPr>
            <a:picLocks noChangeAspect="1"/>
          </p:cNvPicPr>
          <p:nvPr/>
        </p:nvPicPr>
        <p:blipFill rotWithShape="1">
          <a:blip r:embed="rId4">
            <a:extLst>
              <a:ext uri="{28A0092B-C50C-407E-A947-70E740481C1C}">
                <a14:useLocalDpi xmlns:a14="http://schemas.microsoft.com/office/drawing/2010/main" val="0"/>
              </a:ext>
            </a:extLst>
          </a:blip>
          <a:srcRect l="6637" t="39903" r="5114" b="34047"/>
          <a:stretch/>
        </p:blipFill>
        <p:spPr>
          <a:xfrm>
            <a:off x="9880193" y="297789"/>
            <a:ext cx="1844078" cy="544361"/>
          </a:xfrm>
          <a:prstGeom prst="rect">
            <a:avLst/>
          </a:prstGeom>
        </p:spPr>
      </p:pic>
    </p:spTree>
    <p:extLst>
      <p:ext uri="{BB962C8B-B14F-4D97-AF65-F5344CB8AC3E}">
        <p14:creationId xmlns:p14="http://schemas.microsoft.com/office/powerpoint/2010/main" val="2119075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27DA3D3-6F24-EBD6-0ECF-36107681B2D7}"/>
              </a:ext>
            </a:extLst>
          </p:cNvPr>
          <p:cNvGrpSpPr/>
          <p:nvPr/>
        </p:nvGrpSpPr>
        <p:grpSpPr>
          <a:xfrm>
            <a:off x="199717" y="183489"/>
            <a:ext cx="11916000" cy="5832000"/>
            <a:chOff x="437808" y="528775"/>
            <a:chExt cx="11316384" cy="5839791"/>
          </a:xfrm>
        </p:grpSpPr>
        <p:grpSp>
          <p:nvGrpSpPr>
            <p:cNvPr id="19" name="Group 18">
              <a:extLst>
                <a:ext uri="{FF2B5EF4-FFF2-40B4-BE49-F238E27FC236}">
                  <a16:creationId xmlns:a16="http://schemas.microsoft.com/office/drawing/2014/main" id="{0E9C934D-33B3-A69E-649A-1FEE5564A824}"/>
                </a:ext>
              </a:extLst>
            </p:cNvPr>
            <p:cNvGrpSpPr/>
            <p:nvPr/>
          </p:nvGrpSpPr>
          <p:grpSpPr>
            <a:xfrm>
              <a:off x="437808" y="554881"/>
              <a:ext cx="11316384" cy="5813685"/>
              <a:chOff x="437808" y="554881"/>
              <a:chExt cx="11316384" cy="5813685"/>
            </a:xfrm>
          </p:grpSpPr>
          <p:sp>
            <p:nvSpPr>
              <p:cNvPr id="22" name="Parallelogram 21">
                <a:extLst>
                  <a:ext uri="{FF2B5EF4-FFF2-40B4-BE49-F238E27FC236}">
                    <a16:creationId xmlns:a16="http://schemas.microsoft.com/office/drawing/2014/main" id="{FE869AC3-B6C5-5424-A974-38CC4BCFC373}"/>
                  </a:ext>
                </a:extLst>
              </p:cNvPr>
              <p:cNvSpPr/>
              <p:nvPr/>
            </p:nvSpPr>
            <p:spPr>
              <a:xfrm flipV="1">
                <a:off x="984592" y="6055728"/>
                <a:ext cx="10769600" cy="312838"/>
              </a:xfrm>
              <a:prstGeom prst="parallelogram">
                <a:avLst>
                  <a:gd name="adj" fmla="val 104813"/>
                </a:avLst>
              </a:prstGeom>
              <a:solidFill>
                <a:srgbClr val="0046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234F67C5-7194-71E3-DE26-879031410D44}"/>
                  </a:ext>
                </a:extLst>
              </p:cNvPr>
              <p:cNvSpPr txBox="1"/>
              <p:nvPr/>
            </p:nvSpPr>
            <p:spPr>
              <a:xfrm>
                <a:off x="437808" y="554881"/>
                <a:ext cx="11001294" cy="5722715"/>
              </a:xfrm>
              <a:prstGeom prst="rect">
                <a:avLst/>
              </a:prstGeom>
              <a:solidFill>
                <a:schemeClr val="bg1"/>
              </a:solidFill>
              <a:ln>
                <a:solidFill>
                  <a:schemeClr val="accent1"/>
                </a:solidFill>
              </a:ln>
            </p:spPr>
            <p:txBody>
              <a:bodyPr wrap="square" rtlCol="0">
                <a:spAutoFit/>
              </a:bodyPr>
              <a:lstStyle/>
              <a:p>
                <a:endParaRPr lang="en-US" dirty="0"/>
              </a:p>
            </p:txBody>
          </p:sp>
        </p:grpSp>
        <p:sp>
          <p:nvSpPr>
            <p:cNvPr id="20" name="Arrow: Pentagon 19">
              <a:extLst>
                <a:ext uri="{FF2B5EF4-FFF2-40B4-BE49-F238E27FC236}">
                  <a16:creationId xmlns:a16="http://schemas.microsoft.com/office/drawing/2014/main" id="{EF7BE56B-68FC-EABD-A7FC-5A5425DA134E}"/>
                </a:ext>
              </a:extLst>
            </p:cNvPr>
            <p:cNvSpPr/>
            <p:nvPr/>
          </p:nvSpPr>
          <p:spPr>
            <a:xfrm rot="5400000" flipV="1">
              <a:off x="190130" y="776453"/>
              <a:ext cx="636667" cy="141312"/>
            </a:xfrm>
            <a:prstGeom prst="homePlate">
              <a:avLst>
                <a:gd name="adj" fmla="val 46855"/>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a:extLst>
              <a:ext uri="{FF2B5EF4-FFF2-40B4-BE49-F238E27FC236}">
                <a16:creationId xmlns:a16="http://schemas.microsoft.com/office/drawing/2014/main" id="{287DCEBD-5CCA-814F-927D-948423BFAEAC}"/>
              </a:ext>
            </a:extLst>
          </p:cNvPr>
          <p:cNvSpPr txBox="1"/>
          <p:nvPr/>
        </p:nvSpPr>
        <p:spPr>
          <a:xfrm>
            <a:off x="621290" y="250069"/>
            <a:ext cx="8298504" cy="707886"/>
          </a:xfrm>
          <a:prstGeom prst="rect">
            <a:avLst/>
          </a:prstGeom>
          <a:noFill/>
        </p:spPr>
        <p:txBody>
          <a:bodyPr wrap="square">
            <a:spAutoFit/>
          </a:bodyPr>
          <a:lstStyle/>
          <a:p>
            <a:pPr algn="l"/>
            <a:r>
              <a:rPr lang="en-US" sz="2000" b="1" i="0" dirty="0">
                <a:solidFill>
                  <a:schemeClr val="accent1">
                    <a:lumMod val="75000"/>
                  </a:schemeClr>
                </a:solidFill>
                <a:effectLst/>
                <a:latin typeface="Georgia" panose="02040502050405020303" pitchFamily="18" charset="0"/>
              </a:rPr>
              <a:t>OLD MUTUAL NIGERIA SELLS 100% OF INSURANCE BUSINESS TO EMPLE GROUP.</a:t>
            </a:r>
          </a:p>
        </p:txBody>
      </p:sp>
      <p:sp>
        <p:nvSpPr>
          <p:cNvPr id="15" name="TextBox 14">
            <a:extLst>
              <a:ext uri="{FF2B5EF4-FFF2-40B4-BE49-F238E27FC236}">
                <a16:creationId xmlns:a16="http://schemas.microsoft.com/office/drawing/2014/main" id="{21D29501-26F0-D5D9-44DE-C09F0D35F3CE}"/>
              </a:ext>
            </a:extLst>
          </p:cNvPr>
          <p:cNvSpPr txBox="1"/>
          <p:nvPr/>
        </p:nvSpPr>
        <p:spPr>
          <a:xfrm>
            <a:off x="752374" y="1020201"/>
            <a:ext cx="4690690" cy="5078313"/>
          </a:xfrm>
          <a:prstGeom prst="rect">
            <a:avLst/>
          </a:prstGeom>
          <a:noFill/>
        </p:spPr>
        <p:txBody>
          <a:bodyPr wrap="square">
            <a:spAutoFit/>
          </a:bodyPr>
          <a:lstStyle/>
          <a:p>
            <a:pPr algn="just"/>
            <a:r>
              <a:rPr lang="en-US" sz="1200" dirty="0">
                <a:latin typeface="Georgia" panose="02040502050405020303" pitchFamily="18" charset="0"/>
              </a:rPr>
              <a:t>Old Mutual Nigeria has announced the sale of 100 per cent of its stake in the General Insurance and Life businesses to the </a:t>
            </a:r>
            <a:r>
              <a:rPr lang="en-US" sz="1200" dirty="0" err="1">
                <a:latin typeface="Georgia" panose="02040502050405020303" pitchFamily="18" charset="0"/>
              </a:rPr>
              <a:t>Emple</a:t>
            </a:r>
            <a:r>
              <a:rPr lang="en-US" sz="1200" dirty="0">
                <a:latin typeface="Georgia" panose="02040502050405020303" pitchFamily="18" charset="0"/>
              </a:rPr>
              <a:t> Group.</a:t>
            </a:r>
          </a:p>
          <a:p>
            <a:pPr algn="just"/>
            <a:endParaRPr lang="en-US" sz="1200" dirty="0">
              <a:latin typeface="Georgia" panose="02040502050405020303" pitchFamily="18" charset="0"/>
            </a:endParaRPr>
          </a:p>
          <a:p>
            <a:pPr algn="just"/>
            <a:r>
              <a:rPr lang="en-US" sz="1200" dirty="0">
                <a:latin typeface="Georgia" panose="02040502050405020303" pitchFamily="18" charset="0"/>
              </a:rPr>
              <a:t>The </a:t>
            </a:r>
            <a:r>
              <a:rPr lang="en-US" sz="1200" dirty="0" err="1">
                <a:latin typeface="Georgia" panose="02040502050405020303" pitchFamily="18" charset="0"/>
              </a:rPr>
              <a:t>Emple</a:t>
            </a:r>
            <a:r>
              <a:rPr lang="en-US" sz="1200" dirty="0">
                <a:latin typeface="Georgia" panose="02040502050405020303" pitchFamily="18" charset="0"/>
              </a:rPr>
              <a:t> Group is an investment company managed by experienced Nigerian investors with a proven track record of delivering best-in-class transaction execution across Sub-Saharan Africa as well as growing its investment in the Nigerian market. This is pending regulatory approval.</a:t>
            </a:r>
          </a:p>
          <a:p>
            <a:pPr algn="just"/>
            <a:endParaRPr lang="en-US" sz="1200" dirty="0">
              <a:latin typeface="Georgia" panose="02040502050405020303" pitchFamily="18" charset="0"/>
            </a:endParaRPr>
          </a:p>
          <a:p>
            <a:pPr algn="just"/>
            <a:r>
              <a:rPr lang="en-US" sz="1200" dirty="0">
                <a:latin typeface="Georgia" panose="02040502050405020303" pitchFamily="18" charset="0"/>
              </a:rPr>
              <a:t>This decision follows a thorough strategic review of the businesses which weighed up the immediate-to long-term prospects for both the in-country asset and the broader Old Mutual Group.</a:t>
            </a:r>
          </a:p>
          <a:p>
            <a:pPr algn="just"/>
            <a:endParaRPr lang="en-US" sz="1200" dirty="0">
              <a:latin typeface="Georgia" panose="02040502050405020303" pitchFamily="18" charset="0"/>
            </a:endParaRPr>
          </a:p>
          <a:p>
            <a:pPr algn="just"/>
            <a:r>
              <a:rPr lang="en-US" sz="1200" dirty="0">
                <a:latin typeface="Georgia" panose="02040502050405020303" pitchFamily="18" charset="0"/>
              </a:rPr>
              <a:t>Old Mutual West Africa Group CEO, Samuel </a:t>
            </a:r>
            <a:r>
              <a:rPr lang="en-US" sz="1200" dirty="0" err="1">
                <a:latin typeface="Georgia" panose="02040502050405020303" pitchFamily="18" charset="0"/>
              </a:rPr>
              <a:t>Ogbu</a:t>
            </a:r>
            <a:r>
              <a:rPr lang="en-US" sz="1200" dirty="0">
                <a:latin typeface="Georgia" panose="02040502050405020303" pitchFamily="18" charset="0"/>
              </a:rPr>
              <a:t> commented: “Since establishing a presence in Nigeria in 2013, it has been our ambition to scale and grow the business in a way that would position Old Mutual as a leading financial services provider in the market.</a:t>
            </a:r>
          </a:p>
          <a:p>
            <a:pPr algn="just"/>
            <a:endParaRPr lang="en-US" sz="1200" dirty="0">
              <a:latin typeface="Georgia" panose="02040502050405020303" pitchFamily="18" charset="0"/>
            </a:endParaRPr>
          </a:p>
          <a:p>
            <a:pPr algn="just"/>
            <a:r>
              <a:rPr lang="en-US" sz="1200" dirty="0">
                <a:latin typeface="Georgia" panose="02040502050405020303" pitchFamily="18" charset="0"/>
              </a:rPr>
              <a:t>Along the way, Old Mutual made strategic investments to ensure that the Nigerian businesses remained on the right footing and were able to successfully compete. However, Old Mutual has decided to sell the Nigeria General Insurance and Life businesses, with the key consideration for this transaction being the optimization of capital management.”</a:t>
            </a:r>
            <a:endParaRPr lang="en-NG" sz="1200" dirty="0">
              <a:latin typeface="Georgia" panose="02040502050405020303" pitchFamily="18" charset="0"/>
            </a:endParaRPr>
          </a:p>
        </p:txBody>
      </p:sp>
      <p:sp>
        <p:nvSpPr>
          <p:cNvPr id="16" name="AutoShape 2" descr="A Slew Of Party Car Insurance Benefits You Need To Know ~ General ...">
            <a:extLst>
              <a:ext uri="{FF2B5EF4-FFF2-40B4-BE49-F238E27FC236}">
                <a16:creationId xmlns:a16="http://schemas.microsoft.com/office/drawing/2014/main" id="{FFB6CB09-BE4F-2431-5946-0FE4397E4C09}"/>
              </a:ext>
            </a:extLst>
          </p:cNvPr>
          <p:cNvSpPr>
            <a:spLocks noChangeAspect="1" noChangeArrowheads="1"/>
          </p:cNvSpPr>
          <p:nvPr/>
        </p:nvSpPr>
        <p:spPr bwMode="auto">
          <a:xfrm>
            <a:off x="199717" y="375781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G"/>
          </a:p>
        </p:txBody>
      </p:sp>
      <p:sp>
        <p:nvSpPr>
          <p:cNvPr id="21" name="TextBox 20">
            <a:extLst>
              <a:ext uri="{FF2B5EF4-FFF2-40B4-BE49-F238E27FC236}">
                <a16:creationId xmlns:a16="http://schemas.microsoft.com/office/drawing/2014/main" id="{43007EBE-8827-ABFF-CD0B-0DD22A4F9B4D}"/>
              </a:ext>
            </a:extLst>
          </p:cNvPr>
          <p:cNvSpPr txBox="1"/>
          <p:nvPr/>
        </p:nvSpPr>
        <p:spPr>
          <a:xfrm>
            <a:off x="5881389" y="1031575"/>
            <a:ext cx="4690690" cy="2123658"/>
          </a:xfrm>
          <a:prstGeom prst="rect">
            <a:avLst/>
          </a:prstGeom>
          <a:noFill/>
        </p:spPr>
        <p:txBody>
          <a:bodyPr wrap="square">
            <a:spAutoFit/>
          </a:bodyPr>
          <a:lstStyle/>
          <a:p>
            <a:pPr algn="just"/>
            <a:r>
              <a:rPr lang="en-US" sz="1200" dirty="0">
                <a:latin typeface="Georgia" panose="02040502050405020303" pitchFamily="18" charset="0"/>
              </a:rPr>
              <a:t>Old Mutual confirmed that it would not be leaving Nigeria completely but would maintain a presence in the country through its investment arm, Africa Infrastructure Investment Managers (AIIM). “We see great potential in the infrastructure investments space. AIIM has had great success in the country to date, pursuing opportunities in the sub-region and beyond, through the team in Lagos. Old Mutual currently has significant investment interests in renewable energy, midstream gas, and the digital infrastructure sector in Nigeria through our various AIIM funds. Our view is long-term, and we continue to explore growth opportunities,” added </a:t>
            </a:r>
            <a:r>
              <a:rPr lang="en-US" sz="1200" dirty="0" err="1">
                <a:latin typeface="Georgia" panose="02040502050405020303" pitchFamily="18" charset="0"/>
              </a:rPr>
              <a:t>Ogbu</a:t>
            </a:r>
            <a:r>
              <a:rPr lang="en-US" sz="1200" dirty="0">
                <a:latin typeface="Georgia" panose="02040502050405020303" pitchFamily="18" charset="0"/>
              </a:rPr>
              <a:t>.</a:t>
            </a:r>
            <a:endParaRPr lang="en-NG" sz="1200" dirty="0">
              <a:latin typeface="Georgia" panose="02040502050405020303" pitchFamily="18" charset="0"/>
            </a:endParaRPr>
          </a:p>
        </p:txBody>
      </p:sp>
      <p:pic>
        <p:nvPicPr>
          <p:cNvPr id="1026" name="Picture 2" descr="Life insurance is a ray of hope in tough times –African Alliance CEO">
            <a:extLst>
              <a:ext uri="{FF2B5EF4-FFF2-40B4-BE49-F238E27FC236}">
                <a16:creationId xmlns:a16="http://schemas.microsoft.com/office/drawing/2014/main" id="{F9ADA817-CFC1-9A88-0431-38A471D139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8677" y="3155233"/>
            <a:ext cx="4129476" cy="2612496"/>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1FB97210-7186-D9C1-55B9-5F93737B4262}"/>
              </a:ext>
            </a:extLst>
          </p:cNvPr>
          <p:cNvGrpSpPr/>
          <p:nvPr/>
        </p:nvGrpSpPr>
        <p:grpSpPr>
          <a:xfrm>
            <a:off x="4492934" y="6560210"/>
            <a:ext cx="7603816" cy="297790"/>
            <a:chOff x="-47316" y="10223500"/>
            <a:chExt cx="7603816" cy="297790"/>
          </a:xfrm>
        </p:grpSpPr>
        <p:grpSp>
          <p:nvGrpSpPr>
            <p:cNvPr id="12" name="Group 11">
              <a:extLst>
                <a:ext uri="{FF2B5EF4-FFF2-40B4-BE49-F238E27FC236}">
                  <a16:creationId xmlns:a16="http://schemas.microsoft.com/office/drawing/2014/main" id="{FA1D252A-6DB9-535F-A3C2-DEB962F2624F}"/>
                </a:ext>
              </a:extLst>
            </p:cNvPr>
            <p:cNvGrpSpPr/>
            <p:nvPr/>
          </p:nvGrpSpPr>
          <p:grpSpPr>
            <a:xfrm>
              <a:off x="273050" y="10223500"/>
              <a:ext cx="7283450" cy="226108"/>
              <a:chOff x="273050" y="10223500"/>
              <a:chExt cx="7283450" cy="226108"/>
            </a:xfrm>
          </p:grpSpPr>
          <p:grpSp>
            <p:nvGrpSpPr>
              <p:cNvPr id="17" name="Group 16">
                <a:extLst>
                  <a:ext uri="{FF2B5EF4-FFF2-40B4-BE49-F238E27FC236}">
                    <a16:creationId xmlns:a16="http://schemas.microsoft.com/office/drawing/2014/main" id="{032AC7C1-7CFB-7A82-AFC5-01F964E0D54C}"/>
                  </a:ext>
                </a:extLst>
              </p:cNvPr>
              <p:cNvGrpSpPr/>
              <p:nvPr/>
            </p:nvGrpSpPr>
            <p:grpSpPr>
              <a:xfrm>
                <a:off x="5148087" y="10294886"/>
                <a:ext cx="2265512" cy="154722"/>
                <a:chOff x="4538488" y="10142486"/>
                <a:chExt cx="2265512" cy="154722"/>
              </a:xfrm>
            </p:grpSpPr>
            <p:grpSp>
              <p:nvGrpSpPr>
                <p:cNvPr id="25" name="Group 14">
                  <a:extLst>
                    <a:ext uri="{FF2B5EF4-FFF2-40B4-BE49-F238E27FC236}">
                      <a16:creationId xmlns:a16="http://schemas.microsoft.com/office/drawing/2014/main" id="{6A8094BA-7C2B-1033-56E4-F560B9A8967C}"/>
                    </a:ext>
                  </a:extLst>
                </p:cNvPr>
                <p:cNvGrpSpPr/>
                <p:nvPr/>
              </p:nvGrpSpPr>
              <p:grpSpPr>
                <a:xfrm>
                  <a:off x="6689100" y="10169157"/>
                  <a:ext cx="114900" cy="114900"/>
                  <a:chOff x="0" y="0"/>
                  <a:chExt cx="812800" cy="812800"/>
                </a:xfrm>
              </p:grpSpPr>
              <p:sp>
                <p:nvSpPr>
                  <p:cNvPr id="27" name="Freeform 15">
                    <a:extLst>
                      <a:ext uri="{FF2B5EF4-FFF2-40B4-BE49-F238E27FC236}">
                        <a16:creationId xmlns:a16="http://schemas.microsoft.com/office/drawing/2014/main" id="{23A6B14A-9F4D-20FB-F25C-B5C977DB9BBB}"/>
                      </a:ext>
                    </a:extLst>
                  </p:cNvPr>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chemeClr val="accent1">
                      <a:lumMod val="75000"/>
                    </a:schemeClr>
                  </a:solidFill>
                </p:spPr>
                <p:txBody>
                  <a:bodyPr/>
                  <a:lstStyle/>
                  <a:p>
                    <a:endParaRPr lang="en-NG"/>
                  </a:p>
                </p:txBody>
              </p:sp>
              <p:sp>
                <p:nvSpPr>
                  <p:cNvPr id="28" name="TextBox 16">
                    <a:extLst>
                      <a:ext uri="{FF2B5EF4-FFF2-40B4-BE49-F238E27FC236}">
                        <a16:creationId xmlns:a16="http://schemas.microsoft.com/office/drawing/2014/main" id="{6F943D45-F485-9C42-3589-A93FAA7387A2}"/>
                      </a:ext>
                    </a:extLst>
                  </p:cNvPr>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sp>
              <p:nvSpPr>
                <p:cNvPr id="26" name="TextBox 33">
                  <a:extLst>
                    <a:ext uri="{FF2B5EF4-FFF2-40B4-BE49-F238E27FC236}">
                      <a16:creationId xmlns:a16="http://schemas.microsoft.com/office/drawing/2014/main" id="{5CBA8300-C8C2-8254-34F8-BBB36A60628C}"/>
                    </a:ext>
                  </a:extLst>
                </p:cNvPr>
                <p:cNvSpPr txBox="1"/>
                <p:nvPr/>
              </p:nvSpPr>
              <p:spPr>
                <a:xfrm>
                  <a:off x="4538488" y="10142486"/>
                  <a:ext cx="2024322" cy="154722"/>
                </a:xfrm>
                <a:prstGeom prst="rect">
                  <a:avLst/>
                </a:prstGeom>
              </p:spPr>
              <p:txBody>
                <a:bodyPr lIns="0" tIns="0" rIns="0" bIns="0" rtlCol="0" anchor="t">
                  <a:spAutoFit/>
                </a:bodyPr>
                <a:lstStyle/>
                <a:p>
                  <a:pPr algn="r">
                    <a:lnSpc>
                      <a:spcPts val="1299"/>
                    </a:lnSpc>
                  </a:pPr>
                  <a:r>
                    <a:rPr lang="en-US" sz="999" dirty="0">
                      <a:solidFill>
                        <a:srgbClr val="000000"/>
                      </a:solidFill>
                      <a:latin typeface="Georgia" panose="02040502050405020303" pitchFamily="18" charset="0"/>
                    </a:rPr>
                    <a:t>Volume 2024 – May Edition </a:t>
                  </a:r>
                </a:p>
              </p:txBody>
            </p:sp>
          </p:grpSp>
          <p:cxnSp>
            <p:nvCxnSpPr>
              <p:cNvPr id="24" name="Straight Connector 23">
                <a:extLst>
                  <a:ext uri="{FF2B5EF4-FFF2-40B4-BE49-F238E27FC236}">
                    <a16:creationId xmlns:a16="http://schemas.microsoft.com/office/drawing/2014/main" id="{7D72F9D0-F5A8-8B02-FCED-E96C63324BF2}"/>
                  </a:ext>
                </a:extLst>
              </p:cNvPr>
              <p:cNvCxnSpPr/>
              <p:nvPr/>
            </p:nvCxnSpPr>
            <p:spPr>
              <a:xfrm>
                <a:off x="273050" y="10223500"/>
                <a:ext cx="7283450" cy="0"/>
              </a:xfrm>
              <a:prstGeom prst="line">
                <a:avLst/>
              </a:prstGeom>
            </p:spPr>
            <p:style>
              <a:lnRef idx="2">
                <a:schemeClr val="dk1"/>
              </a:lnRef>
              <a:fillRef idx="0">
                <a:schemeClr val="dk1"/>
              </a:fillRef>
              <a:effectRef idx="1">
                <a:schemeClr val="dk1"/>
              </a:effectRef>
              <a:fontRef idx="minor">
                <a:schemeClr val="tx1"/>
              </a:fontRef>
            </p:style>
          </p:cxnSp>
        </p:grpSp>
        <p:sp>
          <p:nvSpPr>
            <p:cNvPr id="13" name="TextBox 12">
              <a:extLst>
                <a:ext uri="{FF2B5EF4-FFF2-40B4-BE49-F238E27FC236}">
                  <a16:creationId xmlns:a16="http://schemas.microsoft.com/office/drawing/2014/main" id="{99F6A59E-E1E4-46D5-133D-009CC4D928B2}"/>
                </a:ext>
              </a:extLst>
            </p:cNvPr>
            <p:cNvSpPr txBox="1"/>
            <p:nvPr/>
          </p:nvSpPr>
          <p:spPr>
            <a:xfrm>
              <a:off x="-47316" y="10275069"/>
              <a:ext cx="3733800" cy="246221"/>
            </a:xfrm>
            <a:prstGeom prst="rect">
              <a:avLst/>
            </a:prstGeom>
            <a:noFill/>
          </p:spPr>
          <p:txBody>
            <a:bodyPr wrap="square" rtlCol="0">
              <a:spAutoFit/>
            </a:bodyPr>
            <a:lstStyle/>
            <a:p>
              <a:r>
                <a:rPr lang="en-US" sz="1000" i="1" dirty="0">
                  <a:latin typeface="Georgia" panose="02040502050405020303" pitchFamily="18" charset="0"/>
                </a:rPr>
                <a:t>A monthly publication of FSIB</a:t>
              </a:r>
              <a:endParaRPr lang="en-NG" sz="1000" i="1" dirty="0">
                <a:latin typeface="Georgia" panose="02040502050405020303" pitchFamily="18" charset="0"/>
              </a:endParaRPr>
            </a:p>
          </p:txBody>
        </p:sp>
      </p:grpSp>
      <p:pic>
        <p:nvPicPr>
          <p:cNvPr id="29" name="Picture 28">
            <a:extLst>
              <a:ext uri="{FF2B5EF4-FFF2-40B4-BE49-F238E27FC236}">
                <a16:creationId xmlns:a16="http://schemas.microsoft.com/office/drawing/2014/main" id="{D4B811F1-51CE-F13E-413E-B365B8B51A01}"/>
              </a:ext>
            </a:extLst>
          </p:cNvPr>
          <p:cNvPicPr>
            <a:picLocks noChangeAspect="1"/>
          </p:cNvPicPr>
          <p:nvPr/>
        </p:nvPicPr>
        <p:blipFill rotWithShape="1">
          <a:blip r:embed="rId3">
            <a:extLst>
              <a:ext uri="{28A0092B-C50C-407E-A947-70E740481C1C}">
                <a14:useLocalDpi xmlns:a14="http://schemas.microsoft.com/office/drawing/2010/main" val="0"/>
              </a:ext>
            </a:extLst>
          </a:blip>
          <a:srcRect l="6637" t="39903" r="5114" b="34047"/>
          <a:stretch/>
        </p:blipFill>
        <p:spPr>
          <a:xfrm>
            <a:off x="9880193" y="297789"/>
            <a:ext cx="1844078" cy="544361"/>
          </a:xfrm>
          <a:prstGeom prst="rect">
            <a:avLst/>
          </a:prstGeom>
        </p:spPr>
      </p:pic>
    </p:spTree>
    <p:extLst>
      <p:ext uri="{BB962C8B-B14F-4D97-AF65-F5344CB8AC3E}">
        <p14:creationId xmlns:p14="http://schemas.microsoft.com/office/powerpoint/2010/main" val="2017929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896138-DBE6-5DEB-9E5F-7F2A5F0D930D}"/>
            </a:ext>
          </a:extLst>
        </p:cNvPr>
        <p:cNvGrpSpPr/>
        <p:nvPr/>
      </p:nvGrpSpPr>
      <p:grpSpPr>
        <a:xfrm>
          <a:off x="0" y="0"/>
          <a:ext cx="0" cy="0"/>
          <a:chOff x="0" y="0"/>
          <a:chExt cx="0" cy="0"/>
        </a:xfrm>
      </p:grpSpPr>
      <p:grpSp>
        <p:nvGrpSpPr>
          <p:cNvPr id="18" name="Group 17">
            <a:extLst>
              <a:ext uri="{FF2B5EF4-FFF2-40B4-BE49-F238E27FC236}">
                <a16:creationId xmlns:a16="http://schemas.microsoft.com/office/drawing/2014/main" id="{BBB986B0-12AC-0877-FC62-8DF3153701D6}"/>
              </a:ext>
            </a:extLst>
          </p:cNvPr>
          <p:cNvGrpSpPr/>
          <p:nvPr/>
        </p:nvGrpSpPr>
        <p:grpSpPr>
          <a:xfrm>
            <a:off x="190306" y="173964"/>
            <a:ext cx="11916000" cy="5832000"/>
            <a:chOff x="437808" y="528775"/>
            <a:chExt cx="11316384" cy="5839791"/>
          </a:xfrm>
        </p:grpSpPr>
        <p:grpSp>
          <p:nvGrpSpPr>
            <p:cNvPr id="19" name="Group 18">
              <a:extLst>
                <a:ext uri="{FF2B5EF4-FFF2-40B4-BE49-F238E27FC236}">
                  <a16:creationId xmlns:a16="http://schemas.microsoft.com/office/drawing/2014/main" id="{416D6572-BDEA-1B12-A553-A671133C1BD8}"/>
                </a:ext>
              </a:extLst>
            </p:cNvPr>
            <p:cNvGrpSpPr/>
            <p:nvPr/>
          </p:nvGrpSpPr>
          <p:grpSpPr>
            <a:xfrm>
              <a:off x="437808" y="554881"/>
              <a:ext cx="11316384" cy="5813685"/>
              <a:chOff x="437808" y="554881"/>
              <a:chExt cx="11316384" cy="5813685"/>
            </a:xfrm>
          </p:grpSpPr>
          <p:sp>
            <p:nvSpPr>
              <p:cNvPr id="28" name="Parallelogram 27">
                <a:extLst>
                  <a:ext uri="{FF2B5EF4-FFF2-40B4-BE49-F238E27FC236}">
                    <a16:creationId xmlns:a16="http://schemas.microsoft.com/office/drawing/2014/main" id="{F5487160-F299-FC6D-999C-1B9023152C0C}"/>
                  </a:ext>
                </a:extLst>
              </p:cNvPr>
              <p:cNvSpPr/>
              <p:nvPr/>
            </p:nvSpPr>
            <p:spPr>
              <a:xfrm flipV="1">
                <a:off x="984592" y="6055728"/>
                <a:ext cx="10769600" cy="312838"/>
              </a:xfrm>
              <a:prstGeom prst="parallelogram">
                <a:avLst>
                  <a:gd name="adj" fmla="val 104813"/>
                </a:avLst>
              </a:prstGeom>
              <a:solidFill>
                <a:srgbClr val="0046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9C61EA9-59C7-99B8-A94A-8A5E549BC5D9}"/>
                  </a:ext>
                </a:extLst>
              </p:cNvPr>
              <p:cNvSpPr txBox="1"/>
              <p:nvPr/>
            </p:nvSpPr>
            <p:spPr>
              <a:xfrm>
                <a:off x="437808" y="554881"/>
                <a:ext cx="11001294" cy="5722715"/>
              </a:xfrm>
              <a:prstGeom prst="rect">
                <a:avLst/>
              </a:prstGeom>
              <a:solidFill>
                <a:schemeClr val="bg1"/>
              </a:solidFill>
              <a:ln>
                <a:solidFill>
                  <a:schemeClr val="accent1"/>
                </a:solidFill>
              </a:ln>
            </p:spPr>
            <p:txBody>
              <a:bodyPr wrap="square" rtlCol="0">
                <a:spAutoFit/>
              </a:bodyPr>
              <a:lstStyle/>
              <a:p>
                <a:endParaRPr lang="en-US" dirty="0"/>
              </a:p>
            </p:txBody>
          </p:sp>
        </p:grpSp>
        <p:sp>
          <p:nvSpPr>
            <p:cNvPr id="23" name="Arrow: Pentagon 22">
              <a:extLst>
                <a:ext uri="{FF2B5EF4-FFF2-40B4-BE49-F238E27FC236}">
                  <a16:creationId xmlns:a16="http://schemas.microsoft.com/office/drawing/2014/main" id="{EEAD172C-FA08-E6DB-D2E7-E097389F8485}"/>
                </a:ext>
              </a:extLst>
            </p:cNvPr>
            <p:cNvSpPr/>
            <p:nvPr/>
          </p:nvSpPr>
          <p:spPr>
            <a:xfrm rot="5400000" flipV="1">
              <a:off x="190130" y="776453"/>
              <a:ext cx="636667" cy="141312"/>
            </a:xfrm>
            <a:prstGeom prst="homePlate">
              <a:avLst>
                <a:gd name="adj" fmla="val 46855"/>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a:extLst>
              <a:ext uri="{FF2B5EF4-FFF2-40B4-BE49-F238E27FC236}">
                <a16:creationId xmlns:a16="http://schemas.microsoft.com/office/drawing/2014/main" id="{8529D04A-DB52-5C99-AF1C-EF6234771BE7}"/>
              </a:ext>
            </a:extLst>
          </p:cNvPr>
          <p:cNvSpPr txBox="1"/>
          <p:nvPr/>
        </p:nvSpPr>
        <p:spPr>
          <a:xfrm>
            <a:off x="447470" y="229950"/>
            <a:ext cx="8140387" cy="1015663"/>
          </a:xfrm>
          <a:prstGeom prst="rect">
            <a:avLst/>
          </a:prstGeom>
          <a:noFill/>
        </p:spPr>
        <p:txBody>
          <a:bodyPr wrap="square">
            <a:spAutoFit/>
          </a:bodyPr>
          <a:lstStyle/>
          <a:p>
            <a:pPr algn="l"/>
            <a:r>
              <a:rPr lang="en-US" sz="2000" b="1" dirty="0">
                <a:solidFill>
                  <a:schemeClr val="accent1">
                    <a:lumMod val="75000"/>
                  </a:schemeClr>
                </a:solidFill>
                <a:latin typeface="Georgia" panose="02040502050405020303" pitchFamily="18" charset="0"/>
              </a:rPr>
              <a:t>NIGERIAN COUNCIL OF REGISTERED BROKERS (</a:t>
            </a:r>
            <a:r>
              <a:rPr lang="en-US" sz="2000" b="1" i="0" dirty="0">
                <a:solidFill>
                  <a:schemeClr val="accent1">
                    <a:lumMod val="75000"/>
                  </a:schemeClr>
                </a:solidFill>
                <a:effectLst/>
                <a:latin typeface="Georgia" panose="02040502050405020303" pitchFamily="18" charset="0"/>
              </a:rPr>
              <a:t>NCRIB) DECRIES VIREMENT IN YEARLY BUDGETED EXPENDITURE FOR INSURANCE.</a:t>
            </a:r>
          </a:p>
        </p:txBody>
      </p:sp>
      <p:sp>
        <p:nvSpPr>
          <p:cNvPr id="15" name="TextBox 14">
            <a:extLst>
              <a:ext uri="{FF2B5EF4-FFF2-40B4-BE49-F238E27FC236}">
                <a16:creationId xmlns:a16="http://schemas.microsoft.com/office/drawing/2014/main" id="{5D5E0D76-1913-930C-4637-B6CDD7894E6F}"/>
              </a:ext>
            </a:extLst>
          </p:cNvPr>
          <p:cNvSpPr txBox="1"/>
          <p:nvPr/>
        </p:nvSpPr>
        <p:spPr>
          <a:xfrm>
            <a:off x="483969" y="1171554"/>
            <a:ext cx="3124296" cy="4339650"/>
          </a:xfrm>
          <a:prstGeom prst="rect">
            <a:avLst/>
          </a:prstGeom>
          <a:noFill/>
        </p:spPr>
        <p:txBody>
          <a:bodyPr wrap="square">
            <a:spAutoFit/>
          </a:bodyPr>
          <a:lstStyle/>
          <a:p>
            <a:pPr algn="just"/>
            <a:r>
              <a:rPr lang="en-US" sz="1200" dirty="0">
                <a:latin typeface="Georgia" panose="02040502050405020303" pitchFamily="18" charset="0"/>
              </a:rPr>
              <a:t>The Federal Government has expressed its intention to partner with strategic professional institutions towards entrenching viable economic policies that would inflate the economy and guarantee the nation’s sustainable development.</a:t>
            </a:r>
          </a:p>
          <a:p>
            <a:pPr algn="just"/>
            <a:endParaRPr lang="en-US" sz="1200" dirty="0">
              <a:latin typeface="Georgia" panose="02040502050405020303" pitchFamily="18" charset="0"/>
            </a:endParaRPr>
          </a:p>
          <a:p>
            <a:pPr algn="just"/>
            <a:r>
              <a:rPr lang="en-US" sz="1200" dirty="0">
                <a:latin typeface="Georgia" panose="02040502050405020303" pitchFamily="18" charset="0"/>
              </a:rPr>
              <a:t>The Hon. Minister of Finance and Coordinating Minister of the economy, Wale Edun, made the assertion when the delegation of Nigerian Council of Registered Insurance Brokers (NCRIB) paid him a courtesy visit in Abuja.</a:t>
            </a:r>
          </a:p>
          <a:p>
            <a:pPr algn="just"/>
            <a:endParaRPr lang="en-US" sz="1200" dirty="0">
              <a:latin typeface="Georgia" panose="02040502050405020303" pitchFamily="18" charset="0"/>
            </a:endParaRPr>
          </a:p>
          <a:p>
            <a:pPr algn="just"/>
            <a:r>
              <a:rPr lang="en-US" sz="1200" dirty="0">
                <a:latin typeface="Georgia" panose="02040502050405020303" pitchFamily="18" charset="0"/>
              </a:rPr>
              <a:t>According to Edun, the current administration was giving primacy to getting the economy out of the woods through pragmatic reforms by getting hold of government revenue and monitoring effective outcomes of government policies.</a:t>
            </a:r>
          </a:p>
          <a:p>
            <a:pPr algn="just"/>
            <a:endParaRPr lang="en-US" sz="1200" dirty="0">
              <a:latin typeface="Georgia" panose="02040502050405020303" pitchFamily="18" charset="0"/>
            </a:endParaRPr>
          </a:p>
          <a:p>
            <a:pPr algn="just"/>
            <a:r>
              <a:rPr lang="en-US" sz="1200" dirty="0">
                <a:latin typeface="Georgia" panose="02040502050405020303" pitchFamily="18" charset="0"/>
              </a:rPr>
              <a:t>The Minister disclosed that the government realized the need to</a:t>
            </a:r>
          </a:p>
        </p:txBody>
      </p:sp>
      <p:sp>
        <p:nvSpPr>
          <p:cNvPr id="16" name="TextBox 15">
            <a:extLst>
              <a:ext uri="{FF2B5EF4-FFF2-40B4-BE49-F238E27FC236}">
                <a16:creationId xmlns:a16="http://schemas.microsoft.com/office/drawing/2014/main" id="{F8F24F85-A275-8D09-539F-A8AD05024299}"/>
              </a:ext>
            </a:extLst>
          </p:cNvPr>
          <p:cNvSpPr txBox="1"/>
          <p:nvPr/>
        </p:nvSpPr>
        <p:spPr>
          <a:xfrm>
            <a:off x="3608265" y="1317060"/>
            <a:ext cx="3421511" cy="4708981"/>
          </a:xfrm>
          <a:prstGeom prst="rect">
            <a:avLst/>
          </a:prstGeom>
          <a:noFill/>
        </p:spPr>
        <p:txBody>
          <a:bodyPr wrap="square">
            <a:spAutoFit/>
          </a:bodyPr>
          <a:lstStyle/>
          <a:p>
            <a:pPr algn="just"/>
            <a:r>
              <a:rPr lang="en-US" sz="1200" dirty="0">
                <a:latin typeface="Georgia" panose="02040502050405020303" pitchFamily="18" charset="0"/>
              </a:rPr>
              <a:t>collaborate with reputable professional institutions which are believed to bring value to government’s new policy direction, hence an extension of hands of fellowship to notable bodies like the Nigerian Council of Registered Insurance Brokers, especially in its economic task force team. </a:t>
            </a:r>
          </a:p>
          <a:p>
            <a:pPr algn="just"/>
            <a:endParaRPr lang="en-US" sz="1200" dirty="0">
              <a:latin typeface="Georgia" panose="02040502050405020303" pitchFamily="18" charset="0"/>
            </a:endParaRPr>
          </a:p>
          <a:p>
            <a:pPr algn="just"/>
            <a:r>
              <a:rPr lang="en-US" sz="1200" dirty="0">
                <a:latin typeface="Georgia" panose="02040502050405020303" pitchFamily="18" charset="0"/>
              </a:rPr>
              <a:t>While advocating the involvement of Registered Insurance Brokers in all government insurance accounts, </a:t>
            </a:r>
            <a:r>
              <a:rPr lang="en-US" sz="1200" dirty="0" err="1">
                <a:latin typeface="Georgia" panose="02040502050405020303" pitchFamily="18" charset="0"/>
              </a:rPr>
              <a:t>Oguntade</a:t>
            </a:r>
            <a:r>
              <a:rPr lang="en-US" sz="1200" dirty="0">
                <a:latin typeface="Georgia" panose="02040502050405020303" pitchFamily="18" charset="0"/>
              </a:rPr>
              <a:t> frowned at the practice of virement in yearly budgeted expenditure for insurances by government, noting that the accounting practice had deprived the industry of its required revenue.</a:t>
            </a:r>
          </a:p>
          <a:p>
            <a:pPr algn="just"/>
            <a:endParaRPr lang="en-US" sz="1200" dirty="0">
              <a:latin typeface="Georgia" panose="02040502050405020303" pitchFamily="18" charset="0"/>
            </a:endParaRPr>
          </a:p>
          <a:p>
            <a:pPr algn="just"/>
            <a:r>
              <a:rPr lang="en-US" sz="1200" dirty="0">
                <a:latin typeface="Georgia" panose="02040502050405020303" pitchFamily="18" charset="0"/>
              </a:rPr>
              <a:t>The NCRIB President also made a passionate case for the removal of the National Insurance Commission (NAICOM) from the revenue generating agencies of government which led to government deducting 50 per cent front its revenue or income, a situation he said could badly affect the effective legislative oversight of the regulatory body through inadequacy of funds.</a:t>
            </a:r>
            <a:endParaRPr lang="en-NG" sz="1200" dirty="0">
              <a:latin typeface="Georgia" panose="02040502050405020303" pitchFamily="18" charset="0"/>
            </a:endParaRPr>
          </a:p>
        </p:txBody>
      </p:sp>
      <p:pic>
        <p:nvPicPr>
          <p:cNvPr id="2050" name="Picture 2" descr="FCTA rolls out health insurance for vulnerable women">
            <a:extLst>
              <a:ext uri="{FF2B5EF4-FFF2-40B4-BE49-F238E27FC236}">
                <a16:creationId xmlns:a16="http://schemas.microsoft.com/office/drawing/2014/main" id="{03426817-889B-1D60-6512-F55525E3B0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0293" y="3640510"/>
            <a:ext cx="3421511" cy="223394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Image result for black person speaking to mic phone">
            <a:extLst>
              <a:ext uri="{FF2B5EF4-FFF2-40B4-BE49-F238E27FC236}">
                <a16:creationId xmlns:a16="http://schemas.microsoft.com/office/drawing/2014/main" id="{0F054F76-AB82-534B-5ECE-E705603C60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2605" y="984955"/>
            <a:ext cx="3876889" cy="222885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A4D371DE-A793-2F4F-0F92-A34EDF15536E}"/>
              </a:ext>
            </a:extLst>
          </p:cNvPr>
          <p:cNvGrpSpPr/>
          <p:nvPr/>
        </p:nvGrpSpPr>
        <p:grpSpPr>
          <a:xfrm>
            <a:off x="4492934" y="6560210"/>
            <a:ext cx="7603816" cy="297790"/>
            <a:chOff x="-47316" y="10223500"/>
            <a:chExt cx="7603816" cy="297790"/>
          </a:xfrm>
        </p:grpSpPr>
        <p:grpSp>
          <p:nvGrpSpPr>
            <p:cNvPr id="12" name="Group 11">
              <a:extLst>
                <a:ext uri="{FF2B5EF4-FFF2-40B4-BE49-F238E27FC236}">
                  <a16:creationId xmlns:a16="http://schemas.microsoft.com/office/drawing/2014/main" id="{CFEB8334-4FA1-4141-7E57-1B770CD5A378}"/>
                </a:ext>
              </a:extLst>
            </p:cNvPr>
            <p:cNvGrpSpPr/>
            <p:nvPr/>
          </p:nvGrpSpPr>
          <p:grpSpPr>
            <a:xfrm>
              <a:off x="273050" y="10223500"/>
              <a:ext cx="7283450" cy="226108"/>
              <a:chOff x="273050" y="10223500"/>
              <a:chExt cx="7283450" cy="226108"/>
            </a:xfrm>
          </p:grpSpPr>
          <p:grpSp>
            <p:nvGrpSpPr>
              <p:cNvPr id="20" name="Group 19">
                <a:extLst>
                  <a:ext uri="{FF2B5EF4-FFF2-40B4-BE49-F238E27FC236}">
                    <a16:creationId xmlns:a16="http://schemas.microsoft.com/office/drawing/2014/main" id="{346BE7F8-BABE-1F07-E0F1-0EDEDB7274BB}"/>
                  </a:ext>
                </a:extLst>
              </p:cNvPr>
              <p:cNvGrpSpPr/>
              <p:nvPr/>
            </p:nvGrpSpPr>
            <p:grpSpPr>
              <a:xfrm>
                <a:off x="5148087" y="10294886"/>
                <a:ext cx="2265512" cy="154722"/>
                <a:chOff x="4538488" y="10142486"/>
                <a:chExt cx="2265512" cy="154722"/>
              </a:xfrm>
            </p:grpSpPr>
            <p:grpSp>
              <p:nvGrpSpPr>
                <p:cNvPr id="22" name="Group 14">
                  <a:extLst>
                    <a:ext uri="{FF2B5EF4-FFF2-40B4-BE49-F238E27FC236}">
                      <a16:creationId xmlns:a16="http://schemas.microsoft.com/office/drawing/2014/main" id="{A5EAECE4-E07F-1EDE-219E-A9690A42469F}"/>
                    </a:ext>
                  </a:extLst>
                </p:cNvPr>
                <p:cNvGrpSpPr/>
                <p:nvPr/>
              </p:nvGrpSpPr>
              <p:grpSpPr>
                <a:xfrm>
                  <a:off x="6689100" y="10169157"/>
                  <a:ext cx="114900" cy="114900"/>
                  <a:chOff x="0" y="0"/>
                  <a:chExt cx="812800" cy="812800"/>
                </a:xfrm>
              </p:grpSpPr>
              <p:sp>
                <p:nvSpPr>
                  <p:cNvPr id="25" name="Freeform 15">
                    <a:extLst>
                      <a:ext uri="{FF2B5EF4-FFF2-40B4-BE49-F238E27FC236}">
                        <a16:creationId xmlns:a16="http://schemas.microsoft.com/office/drawing/2014/main" id="{70C5D817-2DCA-97EB-D591-3FFB002AE1EC}"/>
                      </a:ext>
                    </a:extLst>
                  </p:cNvPr>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chemeClr val="accent1">
                      <a:lumMod val="75000"/>
                    </a:schemeClr>
                  </a:solidFill>
                </p:spPr>
                <p:txBody>
                  <a:bodyPr/>
                  <a:lstStyle/>
                  <a:p>
                    <a:endParaRPr lang="en-NG"/>
                  </a:p>
                </p:txBody>
              </p:sp>
              <p:sp>
                <p:nvSpPr>
                  <p:cNvPr id="26" name="TextBox 16">
                    <a:extLst>
                      <a:ext uri="{FF2B5EF4-FFF2-40B4-BE49-F238E27FC236}">
                        <a16:creationId xmlns:a16="http://schemas.microsoft.com/office/drawing/2014/main" id="{62CA8688-9F12-4813-BDC9-7AD210EBCC16}"/>
                      </a:ext>
                    </a:extLst>
                  </p:cNvPr>
                  <p:cNvSpPr txBox="1"/>
                  <p:nvPr/>
                </p:nvSpPr>
                <p:spPr>
                  <a:xfrm>
                    <a:off x="0" y="-28575"/>
                    <a:ext cx="812800" cy="841375"/>
                  </a:xfrm>
                  <a:prstGeom prst="rect">
                    <a:avLst/>
                  </a:prstGeom>
                </p:spPr>
                <p:txBody>
                  <a:bodyPr lIns="50800" tIns="50800" rIns="50800" bIns="50800" rtlCol="0" anchor="ctr"/>
                  <a:lstStyle/>
                  <a:p>
                    <a:pPr algn="ctr">
                      <a:lnSpc>
                        <a:spcPts val="1960"/>
                      </a:lnSpc>
                    </a:pPr>
                    <a:endParaRPr/>
                  </a:p>
                </p:txBody>
              </p:sp>
            </p:grpSp>
            <p:sp>
              <p:nvSpPr>
                <p:cNvPr id="24" name="TextBox 33">
                  <a:extLst>
                    <a:ext uri="{FF2B5EF4-FFF2-40B4-BE49-F238E27FC236}">
                      <a16:creationId xmlns:a16="http://schemas.microsoft.com/office/drawing/2014/main" id="{2BFAEB6A-8464-81C7-92A9-BABAE8814533}"/>
                    </a:ext>
                  </a:extLst>
                </p:cNvPr>
                <p:cNvSpPr txBox="1"/>
                <p:nvPr/>
              </p:nvSpPr>
              <p:spPr>
                <a:xfrm>
                  <a:off x="4538488" y="10142486"/>
                  <a:ext cx="2024322" cy="154722"/>
                </a:xfrm>
                <a:prstGeom prst="rect">
                  <a:avLst/>
                </a:prstGeom>
              </p:spPr>
              <p:txBody>
                <a:bodyPr lIns="0" tIns="0" rIns="0" bIns="0" rtlCol="0" anchor="t">
                  <a:spAutoFit/>
                </a:bodyPr>
                <a:lstStyle/>
                <a:p>
                  <a:pPr algn="r">
                    <a:lnSpc>
                      <a:spcPts val="1299"/>
                    </a:lnSpc>
                  </a:pPr>
                  <a:r>
                    <a:rPr lang="en-US" sz="999" dirty="0">
                      <a:solidFill>
                        <a:srgbClr val="000000"/>
                      </a:solidFill>
                      <a:latin typeface="Georgia" panose="02040502050405020303" pitchFamily="18" charset="0"/>
                    </a:rPr>
                    <a:t>Volume 2024 – May Edition </a:t>
                  </a:r>
                </a:p>
              </p:txBody>
            </p:sp>
          </p:grpSp>
          <p:cxnSp>
            <p:nvCxnSpPr>
              <p:cNvPr id="21" name="Straight Connector 20">
                <a:extLst>
                  <a:ext uri="{FF2B5EF4-FFF2-40B4-BE49-F238E27FC236}">
                    <a16:creationId xmlns:a16="http://schemas.microsoft.com/office/drawing/2014/main" id="{38D55701-1FC4-CEFE-9AF4-4BB4B69383CB}"/>
                  </a:ext>
                </a:extLst>
              </p:cNvPr>
              <p:cNvCxnSpPr/>
              <p:nvPr/>
            </p:nvCxnSpPr>
            <p:spPr>
              <a:xfrm>
                <a:off x="273050" y="10223500"/>
                <a:ext cx="7283450" cy="0"/>
              </a:xfrm>
              <a:prstGeom prst="line">
                <a:avLst/>
              </a:prstGeom>
            </p:spPr>
            <p:style>
              <a:lnRef idx="2">
                <a:schemeClr val="dk1"/>
              </a:lnRef>
              <a:fillRef idx="0">
                <a:schemeClr val="dk1"/>
              </a:fillRef>
              <a:effectRef idx="1">
                <a:schemeClr val="dk1"/>
              </a:effectRef>
              <a:fontRef idx="minor">
                <a:schemeClr val="tx1"/>
              </a:fontRef>
            </p:style>
          </p:cxnSp>
        </p:grpSp>
        <p:sp>
          <p:nvSpPr>
            <p:cNvPr id="13" name="TextBox 12">
              <a:extLst>
                <a:ext uri="{FF2B5EF4-FFF2-40B4-BE49-F238E27FC236}">
                  <a16:creationId xmlns:a16="http://schemas.microsoft.com/office/drawing/2014/main" id="{310B2127-1BE0-5945-8C3E-1A6F9AACBF1B}"/>
                </a:ext>
              </a:extLst>
            </p:cNvPr>
            <p:cNvSpPr txBox="1"/>
            <p:nvPr/>
          </p:nvSpPr>
          <p:spPr>
            <a:xfrm>
              <a:off x="-47316" y="10275069"/>
              <a:ext cx="3733800" cy="246221"/>
            </a:xfrm>
            <a:prstGeom prst="rect">
              <a:avLst/>
            </a:prstGeom>
            <a:noFill/>
          </p:spPr>
          <p:txBody>
            <a:bodyPr wrap="square" rtlCol="0">
              <a:spAutoFit/>
            </a:bodyPr>
            <a:lstStyle/>
            <a:p>
              <a:r>
                <a:rPr lang="en-US" sz="1000" i="1" dirty="0">
                  <a:latin typeface="Georgia" panose="02040502050405020303" pitchFamily="18" charset="0"/>
                </a:rPr>
                <a:t>A monthly publication of FSIB</a:t>
              </a:r>
              <a:endParaRPr lang="en-NG" sz="1000" i="1" dirty="0">
                <a:latin typeface="Georgia" panose="02040502050405020303" pitchFamily="18" charset="0"/>
              </a:endParaRPr>
            </a:p>
          </p:txBody>
        </p:sp>
      </p:grpSp>
      <p:pic>
        <p:nvPicPr>
          <p:cNvPr id="27" name="Picture 26">
            <a:extLst>
              <a:ext uri="{FF2B5EF4-FFF2-40B4-BE49-F238E27FC236}">
                <a16:creationId xmlns:a16="http://schemas.microsoft.com/office/drawing/2014/main" id="{1CDD67C2-B03B-5B77-6641-093729EBCDA1}"/>
              </a:ext>
            </a:extLst>
          </p:cNvPr>
          <p:cNvPicPr>
            <a:picLocks noChangeAspect="1"/>
          </p:cNvPicPr>
          <p:nvPr/>
        </p:nvPicPr>
        <p:blipFill rotWithShape="1">
          <a:blip r:embed="rId4">
            <a:extLst>
              <a:ext uri="{28A0092B-C50C-407E-A947-70E740481C1C}">
                <a14:useLocalDpi xmlns:a14="http://schemas.microsoft.com/office/drawing/2010/main" val="0"/>
              </a:ext>
            </a:extLst>
          </a:blip>
          <a:srcRect l="6637" t="39903" r="5114" b="34047"/>
          <a:stretch/>
        </p:blipFill>
        <p:spPr>
          <a:xfrm>
            <a:off x="9880193" y="297789"/>
            <a:ext cx="1844078" cy="544361"/>
          </a:xfrm>
          <a:prstGeom prst="rect">
            <a:avLst/>
          </a:prstGeom>
        </p:spPr>
      </p:pic>
    </p:spTree>
    <p:extLst>
      <p:ext uri="{BB962C8B-B14F-4D97-AF65-F5344CB8AC3E}">
        <p14:creationId xmlns:p14="http://schemas.microsoft.com/office/powerpoint/2010/main" val="8587458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4484</Words>
  <Application>Microsoft Office PowerPoint</Application>
  <PresentationFormat>Widescreen</PresentationFormat>
  <Paragraphs>288</Paragraphs>
  <Slides>21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Algerian</vt:lpstr>
      <vt:lpstr>-apple-system</vt:lpstr>
      <vt:lpstr>Arial</vt:lpstr>
      <vt:lpstr>Calibri</vt:lpstr>
      <vt:lpstr>Calibri Light</vt:lpstr>
      <vt:lpstr>Georgia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samuel nweze</dc:creator>
  <cp:lastModifiedBy>First Standard Insurance Brokers</cp:lastModifiedBy>
  <cp:revision>246</cp:revision>
  <dcterms:created xsi:type="dcterms:W3CDTF">2024-01-25T15:10:29Z</dcterms:created>
  <dcterms:modified xsi:type="dcterms:W3CDTF">2024-04-30T13:21:54Z</dcterms:modified>
</cp:coreProperties>
</file>