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0" r:id="rId3"/>
    <p:sldId id="278" r:id="rId4"/>
    <p:sldId id="269" r:id="rId5"/>
    <p:sldId id="266" r:id="rId6"/>
    <p:sldId id="267" r:id="rId7"/>
    <p:sldId id="264" r:id="rId8"/>
    <p:sldId id="261" r:id="rId9"/>
    <p:sldId id="275" r:id="rId10"/>
    <p:sldId id="262" r:id="rId11"/>
    <p:sldId id="268" r:id="rId12"/>
    <p:sldId id="265" r:id="rId13"/>
    <p:sldId id="263" r:id="rId14"/>
    <p:sldId id="273" r:id="rId15"/>
    <p:sldId id="276" r:id="rId16"/>
    <p:sldId id="277" r:id="rId17"/>
    <p:sldId id="271" r:id="rId18"/>
  </p:sldIdLst>
  <p:sldSz cx="12192000" cy="6858000"/>
  <p:notesSz cx="6858000" cy="9144000"/>
  <p:defaultTextStyle>
    <a:defPPr>
      <a:defRPr lang="en-NG"/>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etayo Akintunde" initials="AA" lastIdx="17" clrIdx="0">
    <p:extLst>
      <p:ext uri="{19B8F6BF-5375-455C-9EA6-DF929625EA0E}">
        <p15:presenceInfo xmlns:p15="http://schemas.microsoft.com/office/powerpoint/2012/main" userId="b2ce9d0314d62ea8" providerId="Windows Live"/>
      </p:ext>
    </p:extLst>
  </p:cmAuthor>
  <p:cmAuthor id="2" name="samuel nweze" initials="sn" lastIdx="11" clrIdx="1">
    <p:extLst>
      <p:ext uri="{19B8F6BF-5375-455C-9EA6-DF929625EA0E}">
        <p15:presenceInfo xmlns:p15="http://schemas.microsoft.com/office/powerpoint/2012/main" userId="bb0097ae77623711"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59" d="100"/>
          <a:sy n="59" d="100"/>
        </p:scale>
        <p:origin x="600"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4-04-01T23:58:06.162" idx="15">
    <p:pos x="10" y="10"/>
    <p:text>the comment on marine insurance and the otge comnent has no relation to the news item.You may remove them</p:text>
    <p:extLst>
      <p:ext uri="{C676402C-5697-4E1C-873F-D02D1690AC5C}">
        <p15:threadingInfo xmlns:p15="http://schemas.microsoft.com/office/powerpoint/2012/main" timeZoneBias="-60"/>
      </p:ext>
    </p:extLst>
  </p:cm>
</p:cmLst>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7A8E42-145F-D530-4DCE-79A9439E954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NG"/>
          </a:p>
        </p:txBody>
      </p:sp>
      <p:sp>
        <p:nvSpPr>
          <p:cNvPr id="3" name="Subtitle 2">
            <a:extLst>
              <a:ext uri="{FF2B5EF4-FFF2-40B4-BE49-F238E27FC236}">
                <a16:creationId xmlns:a16="http://schemas.microsoft.com/office/drawing/2014/main" id="{B056A5EE-2AC8-0B5C-219A-BE82A46BC07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NG"/>
          </a:p>
        </p:txBody>
      </p:sp>
      <p:sp>
        <p:nvSpPr>
          <p:cNvPr id="4" name="Date Placeholder 3">
            <a:extLst>
              <a:ext uri="{FF2B5EF4-FFF2-40B4-BE49-F238E27FC236}">
                <a16:creationId xmlns:a16="http://schemas.microsoft.com/office/drawing/2014/main" id="{DF84B620-0FB4-1092-92BB-68F05AFC690B}"/>
              </a:ext>
            </a:extLst>
          </p:cNvPr>
          <p:cNvSpPr>
            <a:spLocks noGrp="1"/>
          </p:cNvSpPr>
          <p:nvPr>
            <p:ph type="dt" sz="half" idx="10"/>
          </p:nvPr>
        </p:nvSpPr>
        <p:spPr/>
        <p:txBody>
          <a:bodyPr/>
          <a:lstStyle/>
          <a:p>
            <a:fld id="{C2905B86-3682-40E1-9A4D-E7644E58C3B1}" type="datetimeFigureOut">
              <a:rPr lang="en-NG" smtClean="0"/>
              <a:t>04/02/2024</a:t>
            </a:fld>
            <a:endParaRPr lang="en-NG"/>
          </a:p>
        </p:txBody>
      </p:sp>
      <p:sp>
        <p:nvSpPr>
          <p:cNvPr id="5" name="Footer Placeholder 4">
            <a:extLst>
              <a:ext uri="{FF2B5EF4-FFF2-40B4-BE49-F238E27FC236}">
                <a16:creationId xmlns:a16="http://schemas.microsoft.com/office/drawing/2014/main" id="{2FAC1E7E-F6B6-182F-4C1E-567871E8739E}"/>
              </a:ext>
            </a:extLst>
          </p:cNvPr>
          <p:cNvSpPr>
            <a:spLocks noGrp="1"/>
          </p:cNvSpPr>
          <p:nvPr>
            <p:ph type="ftr" sz="quarter" idx="11"/>
          </p:nvPr>
        </p:nvSpPr>
        <p:spPr/>
        <p:txBody>
          <a:bodyPr/>
          <a:lstStyle/>
          <a:p>
            <a:endParaRPr lang="en-NG"/>
          </a:p>
        </p:txBody>
      </p:sp>
      <p:sp>
        <p:nvSpPr>
          <p:cNvPr id="6" name="Slide Number Placeholder 5">
            <a:extLst>
              <a:ext uri="{FF2B5EF4-FFF2-40B4-BE49-F238E27FC236}">
                <a16:creationId xmlns:a16="http://schemas.microsoft.com/office/drawing/2014/main" id="{50AA5369-96D3-83B3-DAEB-D77CEEC6BFE9}"/>
              </a:ext>
            </a:extLst>
          </p:cNvPr>
          <p:cNvSpPr>
            <a:spLocks noGrp="1"/>
          </p:cNvSpPr>
          <p:nvPr>
            <p:ph type="sldNum" sz="quarter" idx="12"/>
          </p:nvPr>
        </p:nvSpPr>
        <p:spPr/>
        <p:txBody>
          <a:bodyPr/>
          <a:lstStyle/>
          <a:p>
            <a:fld id="{347431D9-4E8D-4866-A002-58B06E81DB6C}" type="slidenum">
              <a:rPr lang="en-NG" smtClean="0"/>
              <a:t>‹#›</a:t>
            </a:fld>
            <a:endParaRPr lang="en-NG"/>
          </a:p>
        </p:txBody>
      </p:sp>
    </p:spTree>
    <p:extLst>
      <p:ext uri="{BB962C8B-B14F-4D97-AF65-F5344CB8AC3E}">
        <p14:creationId xmlns:p14="http://schemas.microsoft.com/office/powerpoint/2010/main" val="38212292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50955-55AC-5231-C10E-EC3151D3FF09}"/>
              </a:ext>
            </a:extLst>
          </p:cNvPr>
          <p:cNvSpPr>
            <a:spLocks noGrp="1"/>
          </p:cNvSpPr>
          <p:nvPr>
            <p:ph type="title"/>
          </p:nvPr>
        </p:nvSpPr>
        <p:spPr/>
        <p:txBody>
          <a:bodyPr/>
          <a:lstStyle/>
          <a:p>
            <a:r>
              <a:rPr lang="en-US"/>
              <a:t>Click to edit Master title style</a:t>
            </a:r>
            <a:endParaRPr lang="en-NG"/>
          </a:p>
        </p:txBody>
      </p:sp>
      <p:sp>
        <p:nvSpPr>
          <p:cNvPr id="3" name="Vertical Text Placeholder 2">
            <a:extLst>
              <a:ext uri="{FF2B5EF4-FFF2-40B4-BE49-F238E27FC236}">
                <a16:creationId xmlns:a16="http://schemas.microsoft.com/office/drawing/2014/main" id="{B67DBD0F-1BF1-974D-84D5-5DF7BBF950D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G"/>
          </a:p>
        </p:txBody>
      </p:sp>
      <p:sp>
        <p:nvSpPr>
          <p:cNvPr id="4" name="Date Placeholder 3">
            <a:extLst>
              <a:ext uri="{FF2B5EF4-FFF2-40B4-BE49-F238E27FC236}">
                <a16:creationId xmlns:a16="http://schemas.microsoft.com/office/drawing/2014/main" id="{A701B2BA-826B-DE4F-6613-5EE8C762692F}"/>
              </a:ext>
            </a:extLst>
          </p:cNvPr>
          <p:cNvSpPr>
            <a:spLocks noGrp="1"/>
          </p:cNvSpPr>
          <p:nvPr>
            <p:ph type="dt" sz="half" idx="10"/>
          </p:nvPr>
        </p:nvSpPr>
        <p:spPr/>
        <p:txBody>
          <a:bodyPr/>
          <a:lstStyle/>
          <a:p>
            <a:fld id="{C2905B86-3682-40E1-9A4D-E7644E58C3B1}" type="datetimeFigureOut">
              <a:rPr lang="en-NG" smtClean="0"/>
              <a:t>04/02/2024</a:t>
            </a:fld>
            <a:endParaRPr lang="en-NG"/>
          </a:p>
        </p:txBody>
      </p:sp>
      <p:sp>
        <p:nvSpPr>
          <p:cNvPr id="5" name="Footer Placeholder 4">
            <a:extLst>
              <a:ext uri="{FF2B5EF4-FFF2-40B4-BE49-F238E27FC236}">
                <a16:creationId xmlns:a16="http://schemas.microsoft.com/office/drawing/2014/main" id="{E675DD77-AD12-635E-27F4-D4CA14828907}"/>
              </a:ext>
            </a:extLst>
          </p:cNvPr>
          <p:cNvSpPr>
            <a:spLocks noGrp="1"/>
          </p:cNvSpPr>
          <p:nvPr>
            <p:ph type="ftr" sz="quarter" idx="11"/>
          </p:nvPr>
        </p:nvSpPr>
        <p:spPr/>
        <p:txBody>
          <a:bodyPr/>
          <a:lstStyle/>
          <a:p>
            <a:endParaRPr lang="en-NG"/>
          </a:p>
        </p:txBody>
      </p:sp>
      <p:sp>
        <p:nvSpPr>
          <p:cNvPr id="6" name="Slide Number Placeholder 5">
            <a:extLst>
              <a:ext uri="{FF2B5EF4-FFF2-40B4-BE49-F238E27FC236}">
                <a16:creationId xmlns:a16="http://schemas.microsoft.com/office/drawing/2014/main" id="{7DB49AD2-9770-8E02-1696-E88A0B58C092}"/>
              </a:ext>
            </a:extLst>
          </p:cNvPr>
          <p:cNvSpPr>
            <a:spLocks noGrp="1"/>
          </p:cNvSpPr>
          <p:nvPr>
            <p:ph type="sldNum" sz="quarter" idx="12"/>
          </p:nvPr>
        </p:nvSpPr>
        <p:spPr/>
        <p:txBody>
          <a:bodyPr/>
          <a:lstStyle/>
          <a:p>
            <a:fld id="{347431D9-4E8D-4866-A002-58B06E81DB6C}" type="slidenum">
              <a:rPr lang="en-NG" smtClean="0"/>
              <a:t>‹#›</a:t>
            </a:fld>
            <a:endParaRPr lang="en-NG"/>
          </a:p>
        </p:txBody>
      </p:sp>
    </p:spTree>
    <p:extLst>
      <p:ext uri="{BB962C8B-B14F-4D97-AF65-F5344CB8AC3E}">
        <p14:creationId xmlns:p14="http://schemas.microsoft.com/office/powerpoint/2010/main" val="32998422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E422EEE-119C-A78E-B9DE-BCE250BE9D0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NG"/>
          </a:p>
        </p:txBody>
      </p:sp>
      <p:sp>
        <p:nvSpPr>
          <p:cNvPr id="3" name="Vertical Text Placeholder 2">
            <a:extLst>
              <a:ext uri="{FF2B5EF4-FFF2-40B4-BE49-F238E27FC236}">
                <a16:creationId xmlns:a16="http://schemas.microsoft.com/office/drawing/2014/main" id="{CAABB28E-6991-B2DA-6FF4-4046EA2256C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G"/>
          </a:p>
        </p:txBody>
      </p:sp>
      <p:sp>
        <p:nvSpPr>
          <p:cNvPr id="4" name="Date Placeholder 3">
            <a:extLst>
              <a:ext uri="{FF2B5EF4-FFF2-40B4-BE49-F238E27FC236}">
                <a16:creationId xmlns:a16="http://schemas.microsoft.com/office/drawing/2014/main" id="{9A621452-2D02-03B0-C51D-42B03ECF9C0E}"/>
              </a:ext>
            </a:extLst>
          </p:cNvPr>
          <p:cNvSpPr>
            <a:spLocks noGrp="1"/>
          </p:cNvSpPr>
          <p:nvPr>
            <p:ph type="dt" sz="half" idx="10"/>
          </p:nvPr>
        </p:nvSpPr>
        <p:spPr/>
        <p:txBody>
          <a:bodyPr/>
          <a:lstStyle/>
          <a:p>
            <a:fld id="{C2905B86-3682-40E1-9A4D-E7644E58C3B1}" type="datetimeFigureOut">
              <a:rPr lang="en-NG" smtClean="0"/>
              <a:t>04/02/2024</a:t>
            </a:fld>
            <a:endParaRPr lang="en-NG"/>
          </a:p>
        </p:txBody>
      </p:sp>
      <p:sp>
        <p:nvSpPr>
          <p:cNvPr id="5" name="Footer Placeholder 4">
            <a:extLst>
              <a:ext uri="{FF2B5EF4-FFF2-40B4-BE49-F238E27FC236}">
                <a16:creationId xmlns:a16="http://schemas.microsoft.com/office/drawing/2014/main" id="{5CFD9EBE-0294-3615-0645-CCFED910DFE0}"/>
              </a:ext>
            </a:extLst>
          </p:cNvPr>
          <p:cNvSpPr>
            <a:spLocks noGrp="1"/>
          </p:cNvSpPr>
          <p:nvPr>
            <p:ph type="ftr" sz="quarter" idx="11"/>
          </p:nvPr>
        </p:nvSpPr>
        <p:spPr/>
        <p:txBody>
          <a:bodyPr/>
          <a:lstStyle/>
          <a:p>
            <a:endParaRPr lang="en-NG"/>
          </a:p>
        </p:txBody>
      </p:sp>
      <p:sp>
        <p:nvSpPr>
          <p:cNvPr id="6" name="Slide Number Placeholder 5">
            <a:extLst>
              <a:ext uri="{FF2B5EF4-FFF2-40B4-BE49-F238E27FC236}">
                <a16:creationId xmlns:a16="http://schemas.microsoft.com/office/drawing/2014/main" id="{4663309F-EEEC-6FBD-590E-BB767E3184BF}"/>
              </a:ext>
            </a:extLst>
          </p:cNvPr>
          <p:cNvSpPr>
            <a:spLocks noGrp="1"/>
          </p:cNvSpPr>
          <p:nvPr>
            <p:ph type="sldNum" sz="quarter" idx="12"/>
          </p:nvPr>
        </p:nvSpPr>
        <p:spPr/>
        <p:txBody>
          <a:bodyPr/>
          <a:lstStyle/>
          <a:p>
            <a:fld id="{347431D9-4E8D-4866-A002-58B06E81DB6C}" type="slidenum">
              <a:rPr lang="en-NG" smtClean="0"/>
              <a:t>‹#›</a:t>
            </a:fld>
            <a:endParaRPr lang="en-NG"/>
          </a:p>
        </p:txBody>
      </p:sp>
    </p:spTree>
    <p:extLst>
      <p:ext uri="{BB962C8B-B14F-4D97-AF65-F5344CB8AC3E}">
        <p14:creationId xmlns:p14="http://schemas.microsoft.com/office/powerpoint/2010/main" val="26461097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CF5D1E-7FBB-B2A0-22E0-5420D8BCC11F}"/>
              </a:ext>
            </a:extLst>
          </p:cNvPr>
          <p:cNvSpPr>
            <a:spLocks noGrp="1"/>
          </p:cNvSpPr>
          <p:nvPr>
            <p:ph type="title"/>
          </p:nvPr>
        </p:nvSpPr>
        <p:spPr/>
        <p:txBody>
          <a:bodyPr/>
          <a:lstStyle/>
          <a:p>
            <a:r>
              <a:rPr lang="en-US"/>
              <a:t>Click to edit Master title style</a:t>
            </a:r>
            <a:endParaRPr lang="en-NG"/>
          </a:p>
        </p:txBody>
      </p:sp>
      <p:sp>
        <p:nvSpPr>
          <p:cNvPr id="3" name="Content Placeholder 2">
            <a:extLst>
              <a:ext uri="{FF2B5EF4-FFF2-40B4-BE49-F238E27FC236}">
                <a16:creationId xmlns:a16="http://schemas.microsoft.com/office/drawing/2014/main" id="{3C59BD1B-D52A-60B9-A2FA-DFC4BDF7A72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G"/>
          </a:p>
        </p:txBody>
      </p:sp>
      <p:sp>
        <p:nvSpPr>
          <p:cNvPr id="4" name="Date Placeholder 3">
            <a:extLst>
              <a:ext uri="{FF2B5EF4-FFF2-40B4-BE49-F238E27FC236}">
                <a16:creationId xmlns:a16="http://schemas.microsoft.com/office/drawing/2014/main" id="{F622FA63-9ECF-AC9C-5D80-A664623AE02F}"/>
              </a:ext>
            </a:extLst>
          </p:cNvPr>
          <p:cNvSpPr>
            <a:spLocks noGrp="1"/>
          </p:cNvSpPr>
          <p:nvPr>
            <p:ph type="dt" sz="half" idx="10"/>
          </p:nvPr>
        </p:nvSpPr>
        <p:spPr/>
        <p:txBody>
          <a:bodyPr/>
          <a:lstStyle/>
          <a:p>
            <a:fld id="{C2905B86-3682-40E1-9A4D-E7644E58C3B1}" type="datetimeFigureOut">
              <a:rPr lang="en-NG" smtClean="0"/>
              <a:t>04/02/2024</a:t>
            </a:fld>
            <a:endParaRPr lang="en-NG"/>
          </a:p>
        </p:txBody>
      </p:sp>
      <p:sp>
        <p:nvSpPr>
          <p:cNvPr id="5" name="Footer Placeholder 4">
            <a:extLst>
              <a:ext uri="{FF2B5EF4-FFF2-40B4-BE49-F238E27FC236}">
                <a16:creationId xmlns:a16="http://schemas.microsoft.com/office/drawing/2014/main" id="{BB956A19-04CB-3A20-9A19-01BCF623B2AD}"/>
              </a:ext>
            </a:extLst>
          </p:cNvPr>
          <p:cNvSpPr>
            <a:spLocks noGrp="1"/>
          </p:cNvSpPr>
          <p:nvPr>
            <p:ph type="ftr" sz="quarter" idx="11"/>
          </p:nvPr>
        </p:nvSpPr>
        <p:spPr/>
        <p:txBody>
          <a:bodyPr/>
          <a:lstStyle/>
          <a:p>
            <a:endParaRPr lang="en-NG"/>
          </a:p>
        </p:txBody>
      </p:sp>
      <p:sp>
        <p:nvSpPr>
          <p:cNvPr id="6" name="Slide Number Placeholder 5">
            <a:extLst>
              <a:ext uri="{FF2B5EF4-FFF2-40B4-BE49-F238E27FC236}">
                <a16:creationId xmlns:a16="http://schemas.microsoft.com/office/drawing/2014/main" id="{186D7C5F-80A1-F98D-8ABA-D2B21C8DCCD7}"/>
              </a:ext>
            </a:extLst>
          </p:cNvPr>
          <p:cNvSpPr>
            <a:spLocks noGrp="1"/>
          </p:cNvSpPr>
          <p:nvPr>
            <p:ph type="sldNum" sz="quarter" idx="12"/>
          </p:nvPr>
        </p:nvSpPr>
        <p:spPr/>
        <p:txBody>
          <a:bodyPr/>
          <a:lstStyle/>
          <a:p>
            <a:fld id="{347431D9-4E8D-4866-A002-58B06E81DB6C}" type="slidenum">
              <a:rPr lang="en-NG" smtClean="0"/>
              <a:t>‹#›</a:t>
            </a:fld>
            <a:endParaRPr lang="en-NG"/>
          </a:p>
        </p:txBody>
      </p:sp>
    </p:spTree>
    <p:extLst>
      <p:ext uri="{BB962C8B-B14F-4D97-AF65-F5344CB8AC3E}">
        <p14:creationId xmlns:p14="http://schemas.microsoft.com/office/powerpoint/2010/main" val="22030515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6497EC-996C-2DDF-4A34-7D54B222938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NG"/>
          </a:p>
        </p:txBody>
      </p:sp>
      <p:sp>
        <p:nvSpPr>
          <p:cNvPr id="3" name="Text Placeholder 2">
            <a:extLst>
              <a:ext uri="{FF2B5EF4-FFF2-40B4-BE49-F238E27FC236}">
                <a16:creationId xmlns:a16="http://schemas.microsoft.com/office/drawing/2014/main" id="{D2335E40-738A-BD06-C1F1-B9267361904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CDE2419-E854-E0E9-F483-6F03554D41D1}"/>
              </a:ext>
            </a:extLst>
          </p:cNvPr>
          <p:cNvSpPr>
            <a:spLocks noGrp="1"/>
          </p:cNvSpPr>
          <p:nvPr>
            <p:ph type="dt" sz="half" idx="10"/>
          </p:nvPr>
        </p:nvSpPr>
        <p:spPr/>
        <p:txBody>
          <a:bodyPr/>
          <a:lstStyle/>
          <a:p>
            <a:fld id="{C2905B86-3682-40E1-9A4D-E7644E58C3B1}" type="datetimeFigureOut">
              <a:rPr lang="en-NG" smtClean="0"/>
              <a:t>04/02/2024</a:t>
            </a:fld>
            <a:endParaRPr lang="en-NG"/>
          </a:p>
        </p:txBody>
      </p:sp>
      <p:sp>
        <p:nvSpPr>
          <p:cNvPr id="5" name="Footer Placeholder 4">
            <a:extLst>
              <a:ext uri="{FF2B5EF4-FFF2-40B4-BE49-F238E27FC236}">
                <a16:creationId xmlns:a16="http://schemas.microsoft.com/office/drawing/2014/main" id="{79D7F55B-DD4F-28AE-42AD-411464EF4005}"/>
              </a:ext>
            </a:extLst>
          </p:cNvPr>
          <p:cNvSpPr>
            <a:spLocks noGrp="1"/>
          </p:cNvSpPr>
          <p:nvPr>
            <p:ph type="ftr" sz="quarter" idx="11"/>
          </p:nvPr>
        </p:nvSpPr>
        <p:spPr/>
        <p:txBody>
          <a:bodyPr/>
          <a:lstStyle/>
          <a:p>
            <a:endParaRPr lang="en-NG"/>
          </a:p>
        </p:txBody>
      </p:sp>
      <p:sp>
        <p:nvSpPr>
          <p:cNvPr id="6" name="Slide Number Placeholder 5">
            <a:extLst>
              <a:ext uri="{FF2B5EF4-FFF2-40B4-BE49-F238E27FC236}">
                <a16:creationId xmlns:a16="http://schemas.microsoft.com/office/drawing/2014/main" id="{493D3484-9DF2-3CF6-56A6-E0ADBDCDF355}"/>
              </a:ext>
            </a:extLst>
          </p:cNvPr>
          <p:cNvSpPr>
            <a:spLocks noGrp="1"/>
          </p:cNvSpPr>
          <p:nvPr>
            <p:ph type="sldNum" sz="quarter" idx="12"/>
          </p:nvPr>
        </p:nvSpPr>
        <p:spPr/>
        <p:txBody>
          <a:bodyPr/>
          <a:lstStyle/>
          <a:p>
            <a:fld id="{347431D9-4E8D-4866-A002-58B06E81DB6C}" type="slidenum">
              <a:rPr lang="en-NG" smtClean="0"/>
              <a:t>‹#›</a:t>
            </a:fld>
            <a:endParaRPr lang="en-NG"/>
          </a:p>
        </p:txBody>
      </p:sp>
    </p:spTree>
    <p:extLst>
      <p:ext uri="{BB962C8B-B14F-4D97-AF65-F5344CB8AC3E}">
        <p14:creationId xmlns:p14="http://schemas.microsoft.com/office/powerpoint/2010/main" val="8537767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C480FF-779E-FC36-BF44-7EF52F36B327}"/>
              </a:ext>
            </a:extLst>
          </p:cNvPr>
          <p:cNvSpPr>
            <a:spLocks noGrp="1"/>
          </p:cNvSpPr>
          <p:nvPr>
            <p:ph type="title"/>
          </p:nvPr>
        </p:nvSpPr>
        <p:spPr/>
        <p:txBody>
          <a:bodyPr/>
          <a:lstStyle/>
          <a:p>
            <a:r>
              <a:rPr lang="en-US"/>
              <a:t>Click to edit Master title style</a:t>
            </a:r>
            <a:endParaRPr lang="en-NG"/>
          </a:p>
        </p:txBody>
      </p:sp>
      <p:sp>
        <p:nvSpPr>
          <p:cNvPr id="3" name="Content Placeholder 2">
            <a:extLst>
              <a:ext uri="{FF2B5EF4-FFF2-40B4-BE49-F238E27FC236}">
                <a16:creationId xmlns:a16="http://schemas.microsoft.com/office/drawing/2014/main" id="{EE9A488F-1B66-822E-E23B-09E99F310CA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G"/>
          </a:p>
        </p:txBody>
      </p:sp>
      <p:sp>
        <p:nvSpPr>
          <p:cNvPr id="4" name="Content Placeholder 3">
            <a:extLst>
              <a:ext uri="{FF2B5EF4-FFF2-40B4-BE49-F238E27FC236}">
                <a16:creationId xmlns:a16="http://schemas.microsoft.com/office/drawing/2014/main" id="{6E0A3B99-D354-83CC-CD20-97665564FD6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G"/>
          </a:p>
        </p:txBody>
      </p:sp>
      <p:sp>
        <p:nvSpPr>
          <p:cNvPr id="5" name="Date Placeholder 4">
            <a:extLst>
              <a:ext uri="{FF2B5EF4-FFF2-40B4-BE49-F238E27FC236}">
                <a16:creationId xmlns:a16="http://schemas.microsoft.com/office/drawing/2014/main" id="{09481575-91F8-F9B6-FA5E-C868A59B24AA}"/>
              </a:ext>
            </a:extLst>
          </p:cNvPr>
          <p:cNvSpPr>
            <a:spLocks noGrp="1"/>
          </p:cNvSpPr>
          <p:nvPr>
            <p:ph type="dt" sz="half" idx="10"/>
          </p:nvPr>
        </p:nvSpPr>
        <p:spPr/>
        <p:txBody>
          <a:bodyPr/>
          <a:lstStyle/>
          <a:p>
            <a:fld id="{C2905B86-3682-40E1-9A4D-E7644E58C3B1}" type="datetimeFigureOut">
              <a:rPr lang="en-NG" smtClean="0"/>
              <a:t>04/02/2024</a:t>
            </a:fld>
            <a:endParaRPr lang="en-NG"/>
          </a:p>
        </p:txBody>
      </p:sp>
      <p:sp>
        <p:nvSpPr>
          <p:cNvPr id="6" name="Footer Placeholder 5">
            <a:extLst>
              <a:ext uri="{FF2B5EF4-FFF2-40B4-BE49-F238E27FC236}">
                <a16:creationId xmlns:a16="http://schemas.microsoft.com/office/drawing/2014/main" id="{7F9AA4B4-3831-A0E3-6FDC-F9FBC61BB682}"/>
              </a:ext>
            </a:extLst>
          </p:cNvPr>
          <p:cNvSpPr>
            <a:spLocks noGrp="1"/>
          </p:cNvSpPr>
          <p:nvPr>
            <p:ph type="ftr" sz="quarter" idx="11"/>
          </p:nvPr>
        </p:nvSpPr>
        <p:spPr/>
        <p:txBody>
          <a:bodyPr/>
          <a:lstStyle/>
          <a:p>
            <a:endParaRPr lang="en-NG"/>
          </a:p>
        </p:txBody>
      </p:sp>
      <p:sp>
        <p:nvSpPr>
          <p:cNvPr id="7" name="Slide Number Placeholder 6">
            <a:extLst>
              <a:ext uri="{FF2B5EF4-FFF2-40B4-BE49-F238E27FC236}">
                <a16:creationId xmlns:a16="http://schemas.microsoft.com/office/drawing/2014/main" id="{19FC030B-3AC1-1F86-0602-F4E8C6BE9F97}"/>
              </a:ext>
            </a:extLst>
          </p:cNvPr>
          <p:cNvSpPr>
            <a:spLocks noGrp="1"/>
          </p:cNvSpPr>
          <p:nvPr>
            <p:ph type="sldNum" sz="quarter" idx="12"/>
          </p:nvPr>
        </p:nvSpPr>
        <p:spPr/>
        <p:txBody>
          <a:bodyPr/>
          <a:lstStyle/>
          <a:p>
            <a:fld id="{347431D9-4E8D-4866-A002-58B06E81DB6C}" type="slidenum">
              <a:rPr lang="en-NG" smtClean="0"/>
              <a:t>‹#›</a:t>
            </a:fld>
            <a:endParaRPr lang="en-NG"/>
          </a:p>
        </p:txBody>
      </p:sp>
    </p:spTree>
    <p:extLst>
      <p:ext uri="{BB962C8B-B14F-4D97-AF65-F5344CB8AC3E}">
        <p14:creationId xmlns:p14="http://schemas.microsoft.com/office/powerpoint/2010/main" val="40234775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AF2050-25D8-989F-B894-2CA59C4721E0}"/>
              </a:ext>
            </a:extLst>
          </p:cNvPr>
          <p:cNvSpPr>
            <a:spLocks noGrp="1"/>
          </p:cNvSpPr>
          <p:nvPr>
            <p:ph type="title"/>
          </p:nvPr>
        </p:nvSpPr>
        <p:spPr>
          <a:xfrm>
            <a:off x="839788" y="365125"/>
            <a:ext cx="10515600" cy="1325563"/>
          </a:xfrm>
        </p:spPr>
        <p:txBody>
          <a:bodyPr/>
          <a:lstStyle/>
          <a:p>
            <a:r>
              <a:rPr lang="en-US"/>
              <a:t>Click to edit Master title style</a:t>
            </a:r>
            <a:endParaRPr lang="en-NG"/>
          </a:p>
        </p:txBody>
      </p:sp>
      <p:sp>
        <p:nvSpPr>
          <p:cNvPr id="3" name="Text Placeholder 2">
            <a:extLst>
              <a:ext uri="{FF2B5EF4-FFF2-40B4-BE49-F238E27FC236}">
                <a16:creationId xmlns:a16="http://schemas.microsoft.com/office/drawing/2014/main" id="{E2D4A0B9-C33B-DBF5-00B4-4BAD5B485B1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8B4BCC7-2B9E-3F75-1C5F-9A90F99827A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G"/>
          </a:p>
        </p:txBody>
      </p:sp>
      <p:sp>
        <p:nvSpPr>
          <p:cNvPr id="5" name="Text Placeholder 4">
            <a:extLst>
              <a:ext uri="{FF2B5EF4-FFF2-40B4-BE49-F238E27FC236}">
                <a16:creationId xmlns:a16="http://schemas.microsoft.com/office/drawing/2014/main" id="{DDFC8541-D220-8959-120E-4B833EF5DCF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802692C-86C7-506A-F975-64404C28532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G"/>
          </a:p>
        </p:txBody>
      </p:sp>
      <p:sp>
        <p:nvSpPr>
          <p:cNvPr id="7" name="Date Placeholder 6">
            <a:extLst>
              <a:ext uri="{FF2B5EF4-FFF2-40B4-BE49-F238E27FC236}">
                <a16:creationId xmlns:a16="http://schemas.microsoft.com/office/drawing/2014/main" id="{BE2C0FF1-EDBF-70CB-90E9-F1028969C167}"/>
              </a:ext>
            </a:extLst>
          </p:cNvPr>
          <p:cNvSpPr>
            <a:spLocks noGrp="1"/>
          </p:cNvSpPr>
          <p:nvPr>
            <p:ph type="dt" sz="half" idx="10"/>
          </p:nvPr>
        </p:nvSpPr>
        <p:spPr/>
        <p:txBody>
          <a:bodyPr/>
          <a:lstStyle/>
          <a:p>
            <a:fld id="{C2905B86-3682-40E1-9A4D-E7644E58C3B1}" type="datetimeFigureOut">
              <a:rPr lang="en-NG" smtClean="0"/>
              <a:t>04/02/2024</a:t>
            </a:fld>
            <a:endParaRPr lang="en-NG"/>
          </a:p>
        </p:txBody>
      </p:sp>
      <p:sp>
        <p:nvSpPr>
          <p:cNvPr id="8" name="Footer Placeholder 7">
            <a:extLst>
              <a:ext uri="{FF2B5EF4-FFF2-40B4-BE49-F238E27FC236}">
                <a16:creationId xmlns:a16="http://schemas.microsoft.com/office/drawing/2014/main" id="{A23D49F5-EF5C-D211-71BB-78585CBB6E81}"/>
              </a:ext>
            </a:extLst>
          </p:cNvPr>
          <p:cNvSpPr>
            <a:spLocks noGrp="1"/>
          </p:cNvSpPr>
          <p:nvPr>
            <p:ph type="ftr" sz="quarter" idx="11"/>
          </p:nvPr>
        </p:nvSpPr>
        <p:spPr/>
        <p:txBody>
          <a:bodyPr/>
          <a:lstStyle/>
          <a:p>
            <a:endParaRPr lang="en-NG"/>
          </a:p>
        </p:txBody>
      </p:sp>
      <p:sp>
        <p:nvSpPr>
          <p:cNvPr id="9" name="Slide Number Placeholder 8">
            <a:extLst>
              <a:ext uri="{FF2B5EF4-FFF2-40B4-BE49-F238E27FC236}">
                <a16:creationId xmlns:a16="http://schemas.microsoft.com/office/drawing/2014/main" id="{42FE59B3-22A4-14B0-C176-D60BD5EAF645}"/>
              </a:ext>
            </a:extLst>
          </p:cNvPr>
          <p:cNvSpPr>
            <a:spLocks noGrp="1"/>
          </p:cNvSpPr>
          <p:nvPr>
            <p:ph type="sldNum" sz="quarter" idx="12"/>
          </p:nvPr>
        </p:nvSpPr>
        <p:spPr/>
        <p:txBody>
          <a:bodyPr/>
          <a:lstStyle/>
          <a:p>
            <a:fld id="{347431D9-4E8D-4866-A002-58B06E81DB6C}" type="slidenum">
              <a:rPr lang="en-NG" smtClean="0"/>
              <a:t>‹#›</a:t>
            </a:fld>
            <a:endParaRPr lang="en-NG"/>
          </a:p>
        </p:txBody>
      </p:sp>
    </p:spTree>
    <p:extLst>
      <p:ext uri="{BB962C8B-B14F-4D97-AF65-F5344CB8AC3E}">
        <p14:creationId xmlns:p14="http://schemas.microsoft.com/office/powerpoint/2010/main" val="13858637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0D3EA6-C2CE-0892-4508-CBB8320DFCFB}"/>
              </a:ext>
            </a:extLst>
          </p:cNvPr>
          <p:cNvSpPr>
            <a:spLocks noGrp="1"/>
          </p:cNvSpPr>
          <p:nvPr>
            <p:ph type="title"/>
          </p:nvPr>
        </p:nvSpPr>
        <p:spPr/>
        <p:txBody>
          <a:bodyPr/>
          <a:lstStyle/>
          <a:p>
            <a:r>
              <a:rPr lang="en-US"/>
              <a:t>Click to edit Master title style</a:t>
            </a:r>
            <a:endParaRPr lang="en-NG"/>
          </a:p>
        </p:txBody>
      </p:sp>
      <p:sp>
        <p:nvSpPr>
          <p:cNvPr id="3" name="Date Placeholder 2">
            <a:extLst>
              <a:ext uri="{FF2B5EF4-FFF2-40B4-BE49-F238E27FC236}">
                <a16:creationId xmlns:a16="http://schemas.microsoft.com/office/drawing/2014/main" id="{559DD94D-C6A1-FA79-08EF-D4DD30A4FDFD}"/>
              </a:ext>
            </a:extLst>
          </p:cNvPr>
          <p:cNvSpPr>
            <a:spLocks noGrp="1"/>
          </p:cNvSpPr>
          <p:nvPr>
            <p:ph type="dt" sz="half" idx="10"/>
          </p:nvPr>
        </p:nvSpPr>
        <p:spPr/>
        <p:txBody>
          <a:bodyPr/>
          <a:lstStyle/>
          <a:p>
            <a:fld id="{C2905B86-3682-40E1-9A4D-E7644E58C3B1}" type="datetimeFigureOut">
              <a:rPr lang="en-NG" smtClean="0"/>
              <a:t>04/02/2024</a:t>
            </a:fld>
            <a:endParaRPr lang="en-NG"/>
          </a:p>
        </p:txBody>
      </p:sp>
      <p:sp>
        <p:nvSpPr>
          <p:cNvPr id="4" name="Footer Placeholder 3">
            <a:extLst>
              <a:ext uri="{FF2B5EF4-FFF2-40B4-BE49-F238E27FC236}">
                <a16:creationId xmlns:a16="http://schemas.microsoft.com/office/drawing/2014/main" id="{DF838027-2BE8-76D6-F90C-098DACE2EEDB}"/>
              </a:ext>
            </a:extLst>
          </p:cNvPr>
          <p:cNvSpPr>
            <a:spLocks noGrp="1"/>
          </p:cNvSpPr>
          <p:nvPr>
            <p:ph type="ftr" sz="quarter" idx="11"/>
          </p:nvPr>
        </p:nvSpPr>
        <p:spPr/>
        <p:txBody>
          <a:bodyPr/>
          <a:lstStyle/>
          <a:p>
            <a:endParaRPr lang="en-NG"/>
          </a:p>
        </p:txBody>
      </p:sp>
      <p:sp>
        <p:nvSpPr>
          <p:cNvPr id="5" name="Slide Number Placeholder 4">
            <a:extLst>
              <a:ext uri="{FF2B5EF4-FFF2-40B4-BE49-F238E27FC236}">
                <a16:creationId xmlns:a16="http://schemas.microsoft.com/office/drawing/2014/main" id="{17A4C22E-3CC3-6062-FAE0-E92A76D4C469}"/>
              </a:ext>
            </a:extLst>
          </p:cNvPr>
          <p:cNvSpPr>
            <a:spLocks noGrp="1"/>
          </p:cNvSpPr>
          <p:nvPr>
            <p:ph type="sldNum" sz="quarter" idx="12"/>
          </p:nvPr>
        </p:nvSpPr>
        <p:spPr/>
        <p:txBody>
          <a:bodyPr/>
          <a:lstStyle/>
          <a:p>
            <a:fld id="{347431D9-4E8D-4866-A002-58B06E81DB6C}" type="slidenum">
              <a:rPr lang="en-NG" smtClean="0"/>
              <a:t>‹#›</a:t>
            </a:fld>
            <a:endParaRPr lang="en-NG"/>
          </a:p>
        </p:txBody>
      </p:sp>
    </p:spTree>
    <p:extLst>
      <p:ext uri="{BB962C8B-B14F-4D97-AF65-F5344CB8AC3E}">
        <p14:creationId xmlns:p14="http://schemas.microsoft.com/office/powerpoint/2010/main" val="40431545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D6F50AF-459C-EF12-0EE4-84C03FA23D18}"/>
              </a:ext>
            </a:extLst>
          </p:cNvPr>
          <p:cNvSpPr>
            <a:spLocks noGrp="1"/>
          </p:cNvSpPr>
          <p:nvPr>
            <p:ph type="dt" sz="half" idx="10"/>
          </p:nvPr>
        </p:nvSpPr>
        <p:spPr/>
        <p:txBody>
          <a:bodyPr/>
          <a:lstStyle/>
          <a:p>
            <a:fld id="{C2905B86-3682-40E1-9A4D-E7644E58C3B1}" type="datetimeFigureOut">
              <a:rPr lang="en-NG" smtClean="0"/>
              <a:t>04/02/2024</a:t>
            </a:fld>
            <a:endParaRPr lang="en-NG"/>
          </a:p>
        </p:txBody>
      </p:sp>
      <p:sp>
        <p:nvSpPr>
          <p:cNvPr id="3" name="Footer Placeholder 2">
            <a:extLst>
              <a:ext uri="{FF2B5EF4-FFF2-40B4-BE49-F238E27FC236}">
                <a16:creationId xmlns:a16="http://schemas.microsoft.com/office/drawing/2014/main" id="{0469322E-CB62-4934-131C-A1903E5068B7}"/>
              </a:ext>
            </a:extLst>
          </p:cNvPr>
          <p:cNvSpPr>
            <a:spLocks noGrp="1"/>
          </p:cNvSpPr>
          <p:nvPr>
            <p:ph type="ftr" sz="quarter" idx="11"/>
          </p:nvPr>
        </p:nvSpPr>
        <p:spPr/>
        <p:txBody>
          <a:bodyPr/>
          <a:lstStyle/>
          <a:p>
            <a:endParaRPr lang="en-NG"/>
          </a:p>
        </p:txBody>
      </p:sp>
      <p:sp>
        <p:nvSpPr>
          <p:cNvPr id="4" name="Slide Number Placeholder 3">
            <a:extLst>
              <a:ext uri="{FF2B5EF4-FFF2-40B4-BE49-F238E27FC236}">
                <a16:creationId xmlns:a16="http://schemas.microsoft.com/office/drawing/2014/main" id="{E3B6B8A4-4689-6DFF-1DC6-51569AB68AD4}"/>
              </a:ext>
            </a:extLst>
          </p:cNvPr>
          <p:cNvSpPr>
            <a:spLocks noGrp="1"/>
          </p:cNvSpPr>
          <p:nvPr>
            <p:ph type="sldNum" sz="quarter" idx="12"/>
          </p:nvPr>
        </p:nvSpPr>
        <p:spPr/>
        <p:txBody>
          <a:bodyPr/>
          <a:lstStyle/>
          <a:p>
            <a:fld id="{347431D9-4E8D-4866-A002-58B06E81DB6C}" type="slidenum">
              <a:rPr lang="en-NG" smtClean="0"/>
              <a:t>‹#›</a:t>
            </a:fld>
            <a:endParaRPr lang="en-NG"/>
          </a:p>
        </p:txBody>
      </p:sp>
    </p:spTree>
    <p:extLst>
      <p:ext uri="{BB962C8B-B14F-4D97-AF65-F5344CB8AC3E}">
        <p14:creationId xmlns:p14="http://schemas.microsoft.com/office/powerpoint/2010/main" val="20616241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EDE8ED-9EA0-7425-642D-4C1F4104082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NG"/>
          </a:p>
        </p:txBody>
      </p:sp>
      <p:sp>
        <p:nvSpPr>
          <p:cNvPr id="3" name="Content Placeholder 2">
            <a:extLst>
              <a:ext uri="{FF2B5EF4-FFF2-40B4-BE49-F238E27FC236}">
                <a16:creationId xmlns:a16="http://schemas.microsoft.com/office/drawing/2014/main" id="{E3299179-DD76-0606-5E55-D9D3EB23CCD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G"/>
          </a:p>
        </p:txBody>
      </p:sp>
      <p:sp>
        <p:nvSpPr>
          <p:cNvPr id="4" name="Text Placeholder 3">
            <a:extLst>
              <a:ext uri="{FF2B5EF4-FFF2-40B4-BE49-F238E27FC236}">
                <a16:creationId xmlns:a16="http://schemas.microsoft.com/office/drawing/2014/main" id="{D900C0B1-5DFF-B74C-3458-F8F45341EC3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20D732B-5C19-FC2D-5C91-23E3C598EF3D}"/>
              </a:ext>
            </a:extLst>
          </p:cNvPr>
          <p:cNvSpPr>
            <a:spLocks noGrp="1"/>
          </p:cNvSpPr>
          <p:nvPr>
            <p:ph type="dt" sz="half" idx="10"/>
          </p:nvPr>
        </p:nvSpPr>
        <p:spPr/>
        <p:txBody>
          <a:bodyPr/>
          <a:lstStyle/>
          <a:p>
            <a:fld id="{C2905B86-3682-40E1-9A4D-E7644E58C3B1}" type="datetimeFigureOut">
              <a:rPr lang="en-NG" smtClean="0"/>
              <a:t>04/02/2024</a:t>
            </a:fld>
            <a:endParaRPr lang="en-NG"/>
          </a:p>
        </p:txBody>
      </p:sp>
      <p:sp>
        <p:nvSpPr>
          <p:cNvPr id="6" name="Footer Placeholder 5">
            <a:extLst>
              <a:ext uri="{FF2B5EF4-FFF2-40B4-BE49-F238E27FC236}">
                <a16:creationId xmlns:a16="http://schemas.microsoft.com/office/drawing/2014/main" id="{4CCE3AD6-4B9A-9B8B-B97B-E86533B24153}"/>
              </a:ext>
            </a:extLst>
          </p:cNvPr>
          <p:cNvSpPr>
            <a:spLocks noGrp="1"/>
          </p:cNvSpPr>
          <p:nvPr>
            <p:ph type="ftr" sz="quarter" idx="11"/>
          </p:nvPr>
        </p:nvSpPr>
        <p:spPr/>
        <p:txBody>
          <a:bodyPr/>
          <a:lstStyle/>
          <a:p>
            <a:endParaRPr lang="en-NG"/>
          </a:p>
        </p:txBody>
      </p:sp>
      <p:sp>
        <p:nvSpPr>
          <p:cNvPr id="7" name="Slide Number Placeholder 6">
            <a:extLst>
              <a:ext uri="{FF2B5EF4-FFF2-40B4-BE49-F238E27FC236}">
                <a16:creationId xmlns:a16="http://schemas.microsoft.com/office/drawing/2014/main" id="{0242A9D1-6E63-5792-56D2-C6BF6178676A}"/>
              </a:ext>
            </a:extLst>
          </p:cNvPr>
          <p:cNvSpPr>
            <a:spLocks noGrp="1"/>
          </p:cNvSpPr>
          <p:nvPr>
            <p:ph type="sldNum" sz="quarter" idx="12"/>
          </p:nvPr>
        </p:nvSpPr>
        <p:spPr/>
        <p:txBody>
          <a:bodyPr/>
          <a:lstStyle/>
          <a:p>
            <a:fld id="{347431D9-4E8D-4866-A002-58B06E81DB6C}" type="slidenum">
              <a:rPr lang="en-NG" smtClean="0"/>
              <a:t>‹#›</a:t>
            </a:fld>
            <a:endParaRPr lang="en-NG"/>
          </a:p>
        </p:txBody>
      </p:sp>
    </p:spTree>
    <p:extLst>
      <p:ext uri="{BB962C8B-B14F-4D97-AF65-F5344CB8AC3E}">
        <p14:creationId xmlns:p14="http://schemas.microsoft.com/office/powerpoint/2010/main" val="2039474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8B693C-D240-43AF-DE65-2F2A3CAB350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NG"/>
          </a:p>
        </p:txBody>
      </p:sp>
      <p:sp>
        <p:nvSpPr>
          <p:cNvPr id="3" name="Picture Placeholder 2">
            <a:extLst>
              <a:ext uri="{FF2B5EF4-FFF2-40B4-BE49-F238E27FC236}">
                <a16:creationId xmlns:a16="http://schemas.microsoft.com/office/drawing/2014/main" id="{60FC9214-AC08-D40D-8A43-9A987F31B60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NG"/>
          </a:p>
        </p:txBody>
      </p:sp>
      <p:sp>
        <p:nvSpPr>
          <p:cNvPr id="4" name="Text Placeholder 3">
            <a:extLst>
              <a:ext uri="{FF2B5EF4-FFF2-40B4-BE49-F238E27FC236}">
                <a16:creationId xmlns:a16="http://schemas.microsoft.com/office/drawing/2014/main" id="{350F82F1-B5BD-D807-0E89-55E60AFB8AB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88AE4B6-298D-B665-D1DB-ABF52F5E8C73}"/>
              </a:ext>
            </a:extLst>
          </p:cNvPr>
          <p:cNvSpPr>
            <a:spLocks noGrp="1"/>
          </p:cNvSpPr>
          <p:nvPr>
            <p:ph type="dt" sz="half" idx="10"/>
          </p:nvPr>
        </p:nvSpPr>
        <p:spPr/>
        <p:txBody>
          <a:bodyPr/>
          <a:lstStyle/>
          <a:p>
            <a:fld id="{C2905B86-3682-40E1-9A4D-E7644E58C3B1}" type="datetimeFigureOut">
              <a:rPr lang="en-NG" smtClean="0"/>
              <a:t>04/02/2024</a:t>
            </a:fld>
            <a:endParaRPr lang="en-NG"/>
          </a:p>
        </p:txBody>
      </p:sp>
      <p:sp>
        <p:nvSpPr>
          <p:cNvPr id="6" name="Footer Placeholder 5">
            <a:extLst>
              <a:ext uri="{FF2B5EF4-FFF2-40B4-BE49-F238E27FC236}">
                <a16:creationId xmlns:a16="http://schemas.microsoft.com/office/drawing/2014/main" id="{B015E206-3CCF-DE9C-1242-52989ADC2424}"/>
              </a:ext>
            </a:extLst>
          </p:cNvPr>
          <p:cNvSpPr>
            <a:spLocks noGrp="1"/>
          </p:cNvSpPr>
          <p:nvPr>
            <p:ph type="ftr" sz="quarter" idx="11"/>
          </p:nvPr>
        </p:nvSpPr>
        <p:spPr/>
        <p:txBody>
          <a:bodyPr/>
          <a:lstStyle/>
          <a:p>
            <a:endParaRPr lang="en-NG"/>
          </a:p>
        </p:txBody>
      </p:sp>
      <p:sp>
        <p:nvSpPr>
          <p:cNvPr id="7" name="Slide Number Placeholder 6">
            <a:extLst>
              <a:ext uri="{FF2B5EF4-FFF2-40B4-BE49-F238E27FC236}">
                <a16:creationId xmlns:a16="http://schemas.microsoft.com/office/drawing/2014/main" id="{99A7992B-5966-FF00-BFB0-17BC1EED42F1}"/>
              </a:ext>
            </a:extLst>
          </p:cNvPr>
          <p:cNvSpPr>
            <a:spLocks noGrp="1"/>
          </p:cNvSpPr>
          <p:nvPr>
            <p:ph type="sldNum" sz="quarter" idx="12"/>
          </p:nvPr>
        </p:nvSpPr>
        <p:spPr/>
        <p:txBody>
          <a:bodyPr/>
          <a:lstStyle/>
          <a:p>
            <a:fld id="{347431D9-4E8D-4866-A002-58B06E81DB6C}" type="slidenum">
              <a:rPr lang="en-NG" smtClean="0"/>
              <a:t>‹#›</a:t>
            </a:fld>
            <a:endParaRPr lang="en-NG"/>
          </a:p>
        </p:txBody>
      </p:sp>
    </p:spTree>
    <p:extLst>
      <p:ext uri="{BB962C8B-B14F-4D97-AF65-F5344CB8AC3E}">
        <p14:creationId xmlns:p14="http://schemas.microsoft.com/office/powerpoint/2010/main" val="35103277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F1789F0-F58F-C349-A870-3D5C26143F1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NG"/>
          </a:p>
        </p:txBody>
      </p:sp>
      <p:sp>
        <p:nvSpPr>
          <p:cNvPr id="3" name="Text Placeholder 2">
            <a:extLst>
              <a:ext uri="{FF2B5EF4-FFF2-40B4-BE49-F238E27FC236}">
                <a16:creationId xmlns:a16="http://schemas.microsoft.com/office/drawing/2014/main" id="{1D0A23FE-48F1-1D24-EA6D-1E00DEC209E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G"/>
          </a:p>
        </p:txBody>
      </p:sp>
      <p:sp>
        <p:nvSpPr>
          <p:cNvPr id="4" name="Date Placeholder 3">
            <a:extLst>
              <a:ext uri="{FF2B5EF4-FFF2-40B4-BE49-F238E27FC236}">
                <a16:creationId xmlns:a16="http://schemas.microsoft.com/office/drawing/2014/main" id="{040D6B91-1106-1156-ADE1-778BEF8B703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905B86-3682-40E1-9A4D-E7644E58C3B1}" type="datetimeFigureOut">
              <a:rPr lang="en-NG" smtClean="0"/>
              <a:t>04/02/2024</a:t>
            </a:fld>
            <a:endParaRPr lang="en-NG"/>
          </a:p>
        </p:txBody>
      </p:sp>
      <p:sp>
        <p:nvSpPr>
          <p:cNvPr id="5" name="Footer Placeholder 4">
            <a:extLst>
              <a:ext uri="{FF2B5EF4-FFF2-40B4-BE49-F238E27FC236}">
                <a16:creationId xmlns:a16="http://schemas.microsoft.com/office/drawing/2014/main" id="{6B52BBC9-10FA-7B5B-78C3-9637E65A704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NG"/>
          </a:p>
        </p:txBody>
      </p:sp>
      <p:sp>
        <p:nvSpPr>
          <p:cNvPr id="6" name="Slide Number Placeholder 5">
            <a:extLst>
              <a:ext uri="{FF2B5EF4-FFF2-40B4-BE49-F238E27FC236}">
                <a16:creationId xmlns:a16="http://schemas.microsoft.com/office/drawing/2014/main" id="{E5CE4F90-0A7E-1688-B00F-5B134C3553B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7431D9-4E8D-4866-A002-58B06E81DB6C}" type="slidenum">
              <a:rPr lang="en-NG" smtClean="0"/>
              <a:t>‹#›</a:t>
            </a:fld>
            <a:endParaRPr lang="en-NG"/>
          </a:p>
        </p:txBody>
      </p:sp>
    </p:spTree>
    <p:extLst>
      <p:ext uri="{BB962C8B-B14F-4D97-AF65-F5344CB8AC3E}">
        <p14:creationId xmlns:p14="http://schemas.microsoft.com/office/powerpoint/2010/main" val="34542427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NG"/>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4.jpeg"/><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1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10">
            <a:extLst>
              <a:ext uri="{FF2B5EF4-FFF2-40B4-BE49-F238E27FC236}">
                <a16:creationId xmlns:a16="http://schemas.microsoft.com/office/drawing/2014/main" id="{ABF9D599-5B9E-93E5-E86A-E6F40FEB9A7A}"/>
              </a:ext>
            </a:extLst>
          </p:cNvPr>
          <p:cNvGrpSpPr/>
          <p:nvPr/>
        </p:nvGrpSpPr>
        <p:grpSpPr>
          <a:xfrm>
            <a:off x="2942149" y="741360"/>
            <a:ext cx="9274501" cy="1151871"/>
            <a:chOff x="0" y="0"/>
            <a:chExt cx="1597637" cy="167120"/>
          </a:xfrm>
        </p:grpSpPr>
        <p:sp>
          <p:nvSpPr>
            <p:cNvPr id="33" name="Freeform 11">
              <a:extLst>
                <a:ext uri="{FF2B5EF4-FFF2-40B4-BE49-F238E27FC236}">
                  <a16:creationId xmlns:a16="http://schemas.microsoft.com/office/drawing/2014/main" id="{6361C1E5-1F33-BB8C-AA32-AADBB5D96E33}"/>
                </a:ext>
              </a:extLst>
            </p:cNvPr>
            <p:cNvSpPr/>
            <p:nvPr/>
          </p:nvSpPr>
          <p:spPr>
            <a:xfrm>
              <a:off x="0" y="0"/>
              <a:ext cx="1597636" cy="167120"/>
            </a:xfrm>
            <a:custGeom>
              <a:avLst/>
              <a:gdLst/>
              <a:ahLst/>
              <a:cxnLst/>
              <a:rect l="l" t="t" r="r" b="b"/>
              <a:pathLst>
                <a:path w="1597636" h="167120">
                  <a:moveTo>
                    <a:pt x="0" y="0"/>
                  </a:moveTo>
                  <a:lnTo>
                    <a:pt x="1597636" y="0"/>
                  </a:lnTo>
                  <a:lnTo>
                    <a:pt x="1597636" y="167120"/>
                  </a:lnTo>
                  <a:lnTo>
                    <a:pt x="0" y="167120"/>
                  </a:lnTo>
                  <a:close/>
                </a:path>
              </a:pathLst>
            </a:custGeom>
            <a:solidFill>
              <a:schemeClr val="accent1">
                <a:lumMod val="75000"/>
              </a:schemeClr>
            </a:solidFill>
          </p:spPr>
          <p:txBody>
            <a:bodyPr/>
            <a:lstStyle/>
            <a:p>
              <a:endParaRPr lang="en-NG"/>
            </a:p>
          </p:txBody>
        </p:sp>
        <p:sp>
          <p:nvSpPr>
            <p:cNvPr id="34" name="TextBox 12">
              <a:extLst>
                <a:ext uri="{FF2B5EF4-FFF2-40B4-BE49-F238E27FC236}">
                  <a16:creationId xmlns:a16="http://schemas.microsoft.com/office/drawing/2014/main" id="{CD6DA8BF-A5B5-31DA-4A1B-4ADA4C2753BF}"/>
                </a:ext>
              </a:extLst>
            </p:cNvPr>
            <p:cNvSpPr txBox="1"/>
            <p:nvPr/>
          </p:nvSpPr>
          <p:spPr>
            <a:xfrm>
              <a:off x="0" y="-28575"/>
              <a:ext cx="1597637" cy="195695"/>
            </a:xfrm>
            <a:prstGeom prst="rect">
              <a:avLst/>
            </a:prstGeom>
          </p:spPr>
          <p:txBody>
            <a:bodyPr lIns="50800" tIns="50800" rIns="50800" bIns="50800" rtlCol="0" anchor="ctr"/>
            <a:lstStyle/>
            <a:p>
              <a:pPr algn="ctr">
                <a:lnSpc>
                  <a:spcPts val="1960"/>
                </a:lnSpc>
                <a:spcBef>
                  <a:spcPct val="0"/>
                </a:spcBef>
              </a:pPr>
              <a:endParaRPr/>
            </a:p>
          </p:txBody>
        </p:sp>
      </p:grpSp>
      <p:grpSp>
        <p:nvGrpSpPr>
          <p:cNvPr id="4" name="Group 5">
            <a:extLst>
              <a:ext uri="{FF2B5EF4-FFF2-40B4-BE49-F238E27FC236}">
                <a16:creationId xmlns:a16="http://schemas.microsoft.com/office/drawing/2014/main" id="{899439C4-EB7D-F298-3EF0-C75D5AB15831}"/>
              </a:ext>
            </a:extLst>
          </p:cNvPr>
          <p:cNvGrpSpPr/>
          <p:nvPr/>
        </p:nvGrpSpPr>
        <p:grpSpPr>
          <a:xfrm>
            <a:off x="0" y="1832181"/>
            <a:ext cx="11277600" cy="3890861"/>
            <a:chOff x="0" y="-490108"/>
            <a:chExt cx="10437969" cy="6938250"/>
          </a:xfrm>
        </p:grpSpPr>
        <p:pic>
          <p:nvPicPr>
            <p:cNvPr id="5" name="Picture 6">
              <a:extLst>
                <a:ext uri="{FF2B5EF4-FFF2-40B4-BE49-F238E27FC236}">
                  <a16:creationId xmlns:a16="http://schemas.microsoft.com/office/drawing/2014/main" id="{5D79461D-7ABA-9E7E-6A47-C18F9EB4865C}"/>
                </a:ext>
              </a:extLst>
            </p:cNvPr>
            <p:cNvPicPr>
              <a:picLocks noChangeAspect="1"/>
            </p:cNvPicPr>
            <p:nvPr/>
          </p:nvPicPr>
          <p:blipFill>
            <a:blip r:embed="rId2"/>
            <a:srcRect t="208" b="208"/>
            <a:stretch>
              <a:fillRect/>
            </a:stretch>
          </p:blipFill>
          <p:spPr>
            <a:xfrm>
              <a:off x="0" y="-490108"/>
              <a:ext cx="10437969" cy="6938250"/>
            </a:xfrm>
            <a:prstGeom prst="rect">
              <a:avLst/>
            </a:prstGeom>
          </p:spPr>
        </p:pic>
      </p:grpSp>
      <p:grpSp>
        <p:nvGrpSpPr>
          <p:cNvPr id="6" name="Group 10">
            <a:extLst>
              <a:ext uri="{FF2B5EF4-FFF2-40B4-BE49-F238E27FC236}">
                <a16:creationId xmlns:a16="http://schemas.microsoft.com/office/drawing/2014/main" id="{90A8CB36-7F48-0FDD-440D-0BFCD1A35C7D}"/>
              </a:ext>
            </a:extLst>
          </p:cNvPr>
          <p:cNvGrpSpPr/>
          <p:nvPr/>
        </p:nvGrpSpPr>
        <p:grpSpPr>
          <a:xfrm>
            <a:off x="-7862" y="143872"/>
            <a:ext cx="5029200" cy="1151871"/>
            <a:chOff x="0" y="0"/>
            <a:chExt cx="1597637" cy="167120"/>
          </a:xfrm>
        </p:grpSpPr>
        <p:sp>
          <p:nvSpPr>
            <p:cNvPr id="7" name="Freeform 11">
              <a:extLst>
                <a:ext uri="{FF2B5EF4-FFF2-40B4-BE49-F238E27FC236}">
                  <a16:creationId xmlns:a16="http://schemas.microsoft.com/office/drawing/2014/main" id="{AC056B20-925C-3C94-5AC1-F1F57C0012E9}"/>
                </a:ext>
              </a:extLst>
            </p:cNvPr>
            <p:cNvSpPr/>
            <p:nvPr/>
          </p:nvSpPr>
          <p:spPr>
            <a:xfrm>
              <a:off x="0" y="0"/>
              <a:ext cx="1597636" cy="167120"/>
            </a:xfrm>
            <a:custGeom>
              <a:avLst/>
              <a:gdLst/>
              <a:ahLst/>
              <a:cxnLst/>
              <a:rect l="l" t="t" r="r" b="b"/>
              <a:pathLst>
                <a:path w="1597636" h="167120">
                  <a:moveTo>
                    <a:pt x="0" y="0"/>
                  </a:moveTo>
                  <a:lnTo>
                    <a:pt x="1597636" y="0"/>
                  </a:lnTo>
                  <a:lnTo>
                    <a:pt x="1597636" y="167120"/>
                  </a:lnTo>
                  <a:lnTo>
                    <a:pt x="0" y="167120"/>
                  </a:lnTo>
                  <a:close/>
                </a:path>
              </a:pathLst>
            </a:custGeom>
            <a:solidFill>
              <a:schemeClr val="accent1">
                <a:lumMod val="75000"/>
              </a:schemeClr>
            </a:solidFill>
          </p:spPr>
          <p:txBody>
            <a:bodyPr/>
            <a:lstStyle/>
            <a:p>
              <a:endParaRPr lang="en-NG"/>
            </a:p>
          </p:txBody>
        </p:sp>
        <p:sp>
          <p:nvSpPr>
            <p:cNvPr id="8" name="TextBox 12">
              <a:extLst>
                <a:ext uri="{FF2B5EF4-FFF2-40B4-BE49-F238E27FC236}">
                  <a16:creationId xmlns:a16="http://schemas.microsoft.com/office/drawing/2014/main" id="{4C4E5150-3A0D-192A-B381-F7ACA9B86133}"/>
                </a:ext>
              </a:extLst>
            </p:cNvPr>
            <p:cNvSpPr txBox="1"/>
            <p:nvPr/>
          </p:nvSpPr>
          <p:spPr>
            <a:xfrm>
              <a:off x="0" y="-28575"/>
              <a:ext cx="1597637" cy="195695"/>
            </a:xfrm>
            <a:prstGeom prst="rect">
              <a:avLst/>
            </a:prstGeom>
          </p:spPr>
          <p:txBody>
            <a:bodyPr lIns="50800" tIns="50800" rIns="50800" bIns="50800" rtlCol="0" anchor="ctr"/>
            <a:lstStyle/>
            <a:p>
              <a:pPr algn="ctr">
                <a:lnSpc>
                  <a:spcPts val="1960"/>
                </a:lnSpc>
                <a:spcBef>
                  <a:spcPct val="0"/>
                </a:spcBef>
              </a:pPr>
              <a:endParaRPr/>
            </a:p>
          </p:txBody>
        </p:sp>
      </p:grpSp>
      <p:sp>
        <p:nvSpPr>
          <p:cNvPr id="11" name="TextBox 26">
            <a:extLst>
              <a:ext uri="{FF2B5EF4-FFF2-40B4-BE49-F238E27FC236}">
                <a16:creationId xmlns:a16="http://schemas.microsoft.com/office/drawing/2014/main" id="{46CCE127-9B3E-1D77-85BA-59F027C66172}"/>
              </a:ext>
            </a:extLst>
          </p:cNvPr>
          <p:cNvSpPr txBox="1"/>
          <p:nvPr/>
        </p:nvSpPr>
        <p:spPr>
          <a:xfrm>
            <a:off x="2773943" y="768942"/>
            <a:ext cx="9275156" cy="923330"/>
          </a:xfrm>
          <a:prstGeom prst="rect">
            <a:avLst/>
          </a:prstGeom>
        </p:spPr>
        <p:txBody>
          <a:bodyPr wrap="square" lIns="0" tIns="0" rIns="0" bIns="0" rtlCol="0" anchor="t">
            <a:spAutoFit/>
          </a:bodyPr>
          <a:lstStyle/>
          <a:p>
            <a:pPr algn="r">
              <a:spcBef>
                <a:spcPct val="0"/>
              </a:spcBef>
            </a:pPr>
            <a:r>
              <a:rPr lang="en-US" sz="3000" b="1" dirty="0">
                <a:solidFill>
                  <a:srgbClr val="FF0000"/>
                </a:solidFill>
                <a:latin typeface="Georgia" panose="02040502050405020303" pitchFamily="18" charset="0"/>
              </a:rPr>
              <a:t>FIRST STANDARD </a:t>
            </a:r>
            <a:r>
              <a:rPr lang="en-US" sz="3000" b="1" dirty="0">
                <a:solidFill>
                  <a:schemeClr val="bg1"/>
                </a:solidFill>
                <a:latin typeface="Georgia" panose="02040502050405020303" pitchFamily="18" charset="0"/>
              </a:rPr>
              <a:t>INSURANCE BROKERS</a:t>
            </a:r>
          </a:p>
          <a:p>
            <a:pPr algn="r">
              <a:spcBef>
                <a:spcPct val="0"/>
              </a:spcBef>
            </a:pPr>
            <a:r>
              <a:rPr lang="en-US" sz="3000" b="1" dirty="0">
                <a:solidFill>
                  <a:schemeClr val="bg1"/>
                </a:solidFill>
                <a:latin typeface="Georgia" panose="02040502050405020303" pitchFamily="18" charset="0"/>
              </a:rPr>
              <a:t>LTD</a:t>
            </a:r>
          </a:p>
        </p:txBody>
      </p:sp>
      <p:grpSp>
        <p:nvGrpSpPr>
          <p:cNvPr id="17" name="Group 16">
            <a:extLst>
              <a:ext uri="{FF2B5EF4-FFF2-40B4-BE49-F238E27FC236}">
                <a16:creationId xmlns:a16="http://schemas.microsoft.com/office/drawing/2014/main" id="{D368F359-0AEA-8592-C954-E48E0D6D69CE}"/>
              </a:ext>
            </a:extLst>
          </p:cNvPr>
          <p:cNvGrpSpPr/>
          <p:nvPr/>
        </p:nvGrpSpPr>
        <p:grpSpPr>
          <a:xfrm>
            <a:off x="-7862" y="1533020"/>
            <a:ext cx="6025297" cy="4238678"/>
            <a:chOff x="4041185" y="2758985"/>
            <a:chExt cx="3604332" cy="3637703"/>
          </a:xfrm>
        </p:grpSpPr>
        <p:sp>
          <p:nvSpPr>
            <p:cNvPr id="18" name="Freeform 17">
              <a:extLst>
                <a:ext uri="{FF2B5EF4-FFF2-40B4-BE49-F238E27FC236}">
                  <a16:creationId xmlns:a16="http://schemas.microsoft.com/office/drawing/2014/main" id="{F5490E0B-01B2-B619-9602-D78CE893EAE5}"/>
                </a:ext>
              </a:extLst>
            </p:cNvPr>
            <p:cNvSpPr/>
            <p:nvPr/>
          </p:nvSpPr>
          <p:spPr>
            <a:xfrm>
              <a:off x="4041185" y="2853730"/>
              <a:ext cx="3604332" cy="3542958"/>
            </a:xfrm>
            <a:custGeom>
              <a:avLst/>
              <a:gdLst/>
              <a:ahLst/>
              <a:cxnLst/>
              <a:rect l="l" t="t" r="r" b="b"/>
              <a:pathLst>
                <a:path w="1265511" h="1198969">
                  <a:moveTo>
                    <a:pt x="0" y="0"/>
                  </a:moveTo>
                  <a:lnTo>
                    <a:pt x="1265511" y="0"/>
                  </a:lnTo>
                  <a:lnTo>
                    <a:pt x="1265511" y="1198969"/>
                  </a:lnTo>
                  <a:lnTo>
                    <a:pt x="0" y="1198969"/>
                  </a:lnTo>
                  <a:close/>
                </a:path>
              </a:pathLst>
            </a:custGeom>
            <a:solidFill>
              <a:schemeClr val="bg1"/>
            </a:solidFill>
          </p:spPr>
          <p:txBody>
            <a:bodyPr/>
            <a:lstStyle/>
            <a:p>
              <a:r>
                <a:rPr lang="en-US" b="1" dirty="0">
                  <a:solidFill>
                    <a:schemeClr val="accent1">
                      <a:lumMod val="75000"/>
                    </a:schemeClr>
                  </a:solidFill>
                  <a:latin typeface="Georgia" panose="02040502050405020303" pitchFamily="18" charset="0"/>
                </a:rPr>
                <a:t>LEADWAY AND ANCHOR INSURANCE CLINCH LEAD UNDERWRITERS’ JOB FOR N20.1BN POLICE INSURANCE.</a:t>
              </a:r>
            </a:p>
            <a:p>
              <a:endParaRPr lang="en-US" b="1" dirty="0">
                <a:solidFill>
                  <a:schemeClr val="accent1">
                    <a:lumMod val="75000"/>
                  </a:schemeClr>
                </a:solidFill>
                <a:latin typeface="Georgia" panose="02040502050405020303" pitchFamily="18" charset="0"/>
              </a:endParaRPr>
            </a:p>
            <a:p>
              <a:pPr algn="just"/>
              <a:r>
                <a:rPr lang="en-US" sz="1400" dirty="0" err="1">
                  <a:effectLst/>
                  <a:latin typeface="Georgia" panose="02040502050405020303"/>
                  <a:ea typeface="Calibri" panose="020F0502020204030204"/>
                  <a:cs typeface="Times New Roman" panose="02020603050405020304" pitchFamily="18" charset="0"/>
                </a:rPr>
                <a:t>Leadway</a:t>
              </a:r>
              <a:r>
                <a:rPr lang="en-US" sz="1400" dirty="0">
                  <a:effectLst/>
                  <a:latin typeface="Georgia" panose="02040502050405020303"/>
                  <a:ea typeface="Calibri" panose="020F0502020204030204"/>
                  <a:cs typeface="Times New Roman" panose="02020603050405020304" pitchFamily="18" charset="0"/>
                </a:rPr>
                <a:t> Assurance and Anchor Insurance have been appointed as the lead underwriters for the N20.1 billion comprehensive insurance coverage for </a:t>
              </a:r>
              <a:r>
                <a:rPr lang="en-US" sz="1400" dirty="0">
                  <a:latin typeface="Georgia" panose="02040502050405020303"/>
                  <a:ea typeface="Calibri" panose="020F0502020204030204"/>
                  <a:cs typeface="Times New Roman" panose="02020603050405020304" pitchFamily="18" charset="0"/>
                </a:rPr>
                <a:t>the Nigerian P</a:t>
              </a:r>
              <a:r>
                <a:rPr lang="en-US" sz="1400" dirty="0">
                  <a:effectLst/>
                  <a:latin typeface="Georgia" panose="02040502050405020303"/>
                  <a:ea typeface="Calibri" panose="020F0502020204030204"/>
                  <a:cs typeface="Times New Roman" panose="02020603050405020304" pitchFamily="18" charset="0"/>
                </a:rPr>
                <a:t>olice Force personnel and infrastructure. This initiative aims to safeguard Police </a:t>
              </a:r>
              <a:r>
                <a:rPr lang="en-US" sz="1400" dirty="0">
                  <a:latin typeface="Georgia" panose="02040502050405020303"/>
                  <a:ea typeface="Calibri" panose="020F0502020204030204"/>
                  <a:cs typeface="Times New Roman" panose="02020603050405020304" pitchFamily="18" charset="0"/>
                </a:rPr>
                <a:t>P</a:t>
              </a:r>
              <a:r>
                <a:rPr lang="en-US" sz="1400" dirty="0">
                  <a:effectLst/>
                  <a:latin typeface="Georgia" panose="02040502050405020303"/>
                  <a:ea typeface="Calibri" panose="020F0502020204030204"/>
                  <a:cs typeface="Times New Roman" panose="02020603050405020304" pitchFamily="18" charset="0"/>
                </a:rPr>
                <a:t>ersonnel, buildings, and assets.</a:t>
              </a:r>
            </a:p>
            <a:p>
              <a:pPr algn="just"/>
              <a:endParaRPr lang="en-GB" sz="1400" dirty="0">
                <a:effectLst/>
                <a:latin typeface="Georgia" panose="02040502050405020303"/>
                <a:ea typeface="Calibri" panose="020F0502020204030204"/>
                <a:cs typeface="Times New Roman" panose="02020603050405020304" pitchFamily="18" charset="0"/>
              </a:endParaRPr>
            </a:p>
            <a:p>
              <a:pPr algn="just"/>
              <a:r>
                <a:rPr lang="en-US" sz="1400" dirty="0">
                  <a:effectLst/>
                  <a:latin typeface="Georgia" panose="02040502050405020303"/>
                  <a:ea typeface="Calibri" panose="020F0502020204030204"/>
                  <a:cs typeface="Times New Roman" panose="02020603050405020304" pitchFamily="18" charset="0"/>
                </a:rPr>
                <a:t>Recently, </a:t>
              </a:r>
              <a:r>
                <a:rPr lang="en-US" sz="1400" dirty="0" err="1">
                  <a:effectLst/>
                  <a:latin typeface="Georgia" panose="02040502050405020303"/>
                  <a:ea typeface="Calibri" panose="020F0502020204030204"/>
                  <a:cs typeface="Times New Roman" panose="02020603050405020304" pitchFamily="18" charset="0"/>
                </a:rPr>
                <a:t>Leadway</a:t>
              </a:r>
              <a:r>
                <a:rPr lang="en-US" sz="1400" dirty="0">
                  <a:effectLst/>
                  <a:latin typeface="Georgia" panose="02040502050405020303"/>
                  <a:ea typeface="Calibri" panose="020F0502020204030204"/>
                  <a:cs typeface="Times New Roman" panose="02020603050405020304" pitchFamily="18" charset="0"/>
                </a:rPr>
                <a:t> Assurance, in consortium with other leading insurance companies including Sanlam Insurance, Mutual Benefits, and LASACO, disbursed a total sum of N535 million in Group Life Insurance claims to 68 beneficiary members of the Nigerian Police Force (NPF). This payment was made to the families of deceased officers and those injured or disabled in the line of duty. The prompt settlement of these claims underscores the importance of insurance in providing financial security to those who risk their lives for our nation.</a:t>
              </a:r>
            </a:p>
            <a:p>
              <a:endParaRPr lang="en-GB" sz="1400" dirty="0">
                <a:effectLst/>
                <a:latin typeface="Georgia" panose="02040502050405020303"/>
                <a:ea typeface="Calibri" panose="020F0502020204030204"/>
                <a:cs typeface="Times New Roman" panose="02020603050405020304" pitchFamily="18" charset="0"/>
              </a:endParaRPr>
            </a:p>
            <a:p>
              <a:pPr algn="just">
                <a:lnSpc>
                  <a:spcPct val="107000"/>
                </a:lnSpc>
                <a:spcAft>
                  <a:spcPts val="800"/>
                </a:spcAft>
              </a:pPr>
              <a:r>
                <a:rPr lang="en-US" sz="1400" dirty="0">
                  <a:effectLst/>
                  <a:latin typeface="Georgia" panose="02040502050405020303"/>
                  <a:ea typeface="Calibri" panose="020F0502020204030204"/>
                  <a:cs typeface="Times New Roman" panose="02020603050405020304" pitchFamily="18" charset="0"/>
                </a:rPr>
                <a:t> </a:t>
              </a:r>
              <a:endParaRPr lang="en-GB" sz="1400" dirty="0">
                <a:effectLst/>
                <a:latin typeface="Georgia" panose="02040502050405020303"/>
                <a:ea typeface="Calibri" panose="020F0502020204030204"/>
                <a:cs typeface="Times New Roman" panose="02020603050405020304" pitchFamily="18" charset="0"/>
              </a:endParaRPr>
            </a:p>
            <a:p>
              <a:endParaRPr lang="en-US" sz="1400" dirty="0">
                <a:latin typeface="Georgia" panose="02040502050405020303" pitchFamily="18" charset="0"/>
              </a:endParaRPr>
            </a:p>
          </p:txBody>
        </p:sp>
        <p:sp>
          <p:nvSpPr>
            <p:cNvPr id="20" name="TextBox 31">
              <a:extLst>
                <a:ext uri="{FF2B5EF4-FFF2-40B4-BE49-F238E27FC236}">
                  <a16:creationId xmlns:a16="http://schemas.microsoft.com/office/drawing/2014/main" id="{A43A75E3-A61D-33CC-6F22-ADF15AE22EA9}"/>
                </a:ext>
              </a:extLst>
            </p:cNvPr>
            <p:cNvSpPr txBox="1"/>
            <p:nvPr/>
          </p:nvSpPr>
          <p:spPr>
            <a:xfrm>
              <a:off x="4058767" y="2758985"/>
              <a:ext cx="2560053" cy="604463"/>
            </a:xfrm>
            <a:prstGeom prst="rect">
              <a:avLst/>
            </a:prstGeom>
          </p:spPr>
          <p:txBody>
            <a:bodyPr wrap="square" lIns="0" tIns="0" rIns="0" bIns="0" rtlCol="0" anchor="t">
              <a:spAutoFit/>
            </a:bodyPr>
            <a:lstStyle/>
            <a:p>
              <a:pPr>
                <a:lnSpc>
                  <a:spcPts val="3449"/>
                </a:lnSpc>
              </a:pPr>
              <a:endParaRPr lang="en-US" sz="3200" b="1" i="1" dirty="0">
                <a:solidFill>
                  <a:srgbClr val="C00000"/>
                </a:solidFill>
                <a:latin typeface="Georgia" panose="02040502050405020303" pitchFamily="18" charset="0"/>
              </a:endParaRPr>
            </a:p>
          </p:txBody>
        </p:sp>
      </p:grpSp>
      <p:grpSp>
        <p:nvGrpSpPr>
          <p:cNvPr id="21" name="Group 20">
            <a:extLst>
              <a:ext uri="{FF2B5EF4-FFF2-40B4-BE49-F238E27FC236}">
                <a16:creationId xmlns:a16="http://schemas.microsoft.com/office/drawing/2014/main" id="{7AD1496D-72D8-D1B2-32F1-DCC8E7186A6D}"/>
              </a:ext>
            </a:extLst>
          </p:cNvPr>
          <p:cNvGrpSpPr/>
          <p:nvPr/>
        </p:nvGrpSpPr>
        <p:grpSpPr>
          <a:xfrm>
            <a:off x="10263672" y="5771697"/>
            <a:ext cx="1857625" cy="816794"/>
            <a:chOff x="5006546" y="9251880"/>
            <a:chExt cx="2100624" cy="915385"/>
          </a:xfrm>
        </p:grpSpPr>
        <p:pic>
          <p:nvPicPr>
            <p:cNvPr id="22" name="Picture 21">
              <a:extLst>
                <a:ext uri="{FF2B5EF4-FFF2-40B4-BE49-F238E27FC236}">
                  <a16:creationId xmlns:a16="http://schemas.microsoft.com/office/drawing/2014/main" id="{96284B69-70AF-00F7-EA3E-F8D6FDFBE014}"/>
                </a:ext>
              </a:extLst>
            </p:cNvPr>
            <p:cNvPicPr>
              <a:picLocks noChangeAspect="1"/>
            </p:cNvPicPr>
            <p:nvPr/>
          </p:nvPicPr>
          <p:blipFill>
            <a:blip r:embed="rId3"/>
            <a:stretch>
              <a:fillRect/>
            </a:stretch>
          </p:blipFill>
          <p:spPr>
            <a:xfrm>
              <a:off x="5006546" y="9324324"/>
              <a:ext cx="788550" cy="769886"/>
            </a:xfrm>
            <a:prstGeom prst="rect">
              <a:avLst/>
            </a:prstGeom>
          </p:spPr>
        </p:pic>
        <p:pic>
          <p:nvPicPr>
            <p:cNvPr id="23" name="Picture 22">
              <a:extLst>
                <a:ext uri="{FF2B5EF4-FFF2-40B4-BE49-F238E27FC236}">
                  <a16:creationId xmlns:a16="http://schemas.microsoft.com/office/drawing/2014/main" id="{8E530DEC-47F7-CC01-AAAD-A272218FE0DA}"/>
                </a:ext>
              </a:extLst>
            </p:cNvPr>
            <p:cNvPicPr>
              <a:picLocks noChangeAspect="1"/>
            </p:cNvPicPr>
            <p:nvPr/>
          </p:nvPicPr>
          <p:blipFill>
            <a:blip r:embed="rId4"/>
            <a:stretch>
              <a:fillRect/>
            </a:stretch>
          </p:blipFill>
          <p:spPr>
            <a:xfrm>
              <a:off x="6054794" y="9251880"/>
              <a:ext cx="1052376" cy="915385"/>
            </a:xfrm>
            <a:prstGeom prst="rect">
              <a:avLst/>
            </a:prstGeom>
          </p:spPr>
        </p:pic>
      </p:grpSp>
      <p:sp>
        <p:nvSpPr>
          <p:cNvPr id="2" name="TextBox 10">
            <a:extLst>
              <a:ext uri="{FF2B5EF4-FFF2-40B4-BE49-F238E27FC236}">
                <a16:creationId xmlns:a16="http://schemas.microsoft.com/office/drawing/2014/main" id="{89401FBF-79BD-7EBA-96EC-FAE282E5C187}"/>
              </a:ext>
            </a:extLst>
          </p:cNvPr>
          <p:cNvSpPr txBox="1"/>
          <p:nvPr/>
        </p:nvSpPr>
        <p:spPr>
          <a:xfrm>
            <a:off x="175152" y="173519"/>
            <a:ext cx="4060297" cy="1154162"/>
          </a:xfrm>
          <a:prstGeom prst="rect">
            <a:avLst/>
          </a:prstGeom>
        </p:spPr>
        <p:txBody>
          <a:bodyPr wrap="square" lIns="0" tIns="0" rIns="0" bIns="0" rtlCol="0" anchor="t">
            <a:spAutoFit/>
          </a:bodyPr>
          <a:lstStyle/>
          <a:p>
            <a:r>
              <a:rPr lang="en-US" sz="2500" b="1" kern="1200" dirty="0">
                <a:solidFill>
                  <a:srgbClr val="FFFFFF"/>
                </a:solidFill>
                <a:effectLst/>
                <a:latin typeface="Georgia" panose="02040502050405020303" pitchFamily="18" charset="0"/>
                <a:ea typeface="Calibri" panose="020F0502020204030204" pitchFamily="34" charset="0"/>
                <a:cs typeface="Times New Roman" panose="02020603050405020304" pitchFamily="18" charset="0"/>
              </a:rPr>
              <a:t>April, </a:t>
            </a:r>
            <a:r>
              <a:rPr lang="en-US" sz="2500" b="1" dirty="0">
                <a:solidFill>
                  <a:schemeClr val="bg1"/>
                </a:solidFill>
                <a:latin typeface="Georgia" panose="02040502050405020303" pitchFamily="18" charset="0"/>
                <a:ea typeface="Calibri" panose="020F0502020204030204" pitchFamily="34" charset="0"/>
                <a:cs typeface="Times New Roman" panose="02020603050405020304" pitchFamily="18" charset="0"/>
              </a:rPr>
              <a:t>2024 </a:t>
            </a:r>
          </a:p>
          <a:p>
            <a:r>
              <a:rPr lang="en-US" sz="2500" b="1" kern="1200" dirty="0">
                <a:solidFill>
                  <a:srgbClr val="FF0000"/>
                </a:solidFill>
                <a:effectLst/>
                <a:latin typeface="Georgia" panose="02040502050405020303" pitchFamily="18" charset="0"/>
                <a:ea typeface="Calibri" panose="020F0502020204030204" pitchFamily="34" charset="0"/>
                <a:cs typeface="Times New Roman" panose="02020603050405020304" pitchFamily="18" charset="0"/>
              </a:rPr>
              <a:t>Newsletter</a:t>
            </a:r>
          </a:p>
          <a:p>
            <a:r>
              <a:rPr lang="en-US" sz="2500" b="1" dirty="0">
                <a:solidFill>
                  <a:srgbClr val="FF0000"/>
                </a:solidFill>
                <a:latin typeface="Georgia" panose="02040502050405020303" pitchFamily="18" charset="0"/>
                <a:ea typeface="Calibri" panose="020F0502020204030204" pitchFamily="34" charset="0"/>
                <a:cs typeface="Times New Roman" panose="02020603050405020304" pitchFamily="18" charset="0"/>
              </a:rPr>
              <a:t>			</a:t>
            </a:r>
            <a:endParaRPr lang="en-NG" sz="25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3314" name="Picture 2" descr="REQUIREMENTS FOR 2021 ISSUANCE OF MEMBERSHIP CERTIFICATE - The Nigerian ...">
            <a:extLst>
              <a:ext uri="{FF2B5EF4-FFF2-40B4-BE49-F238E27FC236}">
                <a16:creationId xmlns:a16="http://schemas.microsoft.com/office/drawing/2014/main" id="{678FE5D6-738A-F533-6BF8-484418C8254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394627" y="5708177"/>
            <a:ext cx="943288" cy="943288"/>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grpSp>
        <p:nvGrpSpPr>
          <p:cNvPr id="13" name="Group 12">
            <a:extLst>
              <a:ext uri="{FF2B5EF4-FFF2-40B4-BE49-F238E27FC236}">
                <a16:creationId xmlns:a16="http://schemas.microsoft.com/office/drawing/2014/main" id="{563D0ADF-9852-24B1-F412-644E4800E928}"/>
              </a:ext>
            </a:extLst>
          </p:cNvPr>
          <p:cNvGrpSpPr/>
          <p:nvPr/>
        </p:nvGrpSpPr>
        <p:grpSpPr>
          <a:xfrm>
            <a:off x="4588184" y="6560210"/>
            <a:ext cx="7603816" cy="297790"/>
            <a:chOff x="-47316" y="10223500"/>
            <a:chExt cx="7603816" cy="297790"/>
          </a:xfrm>
        </p:grpSpPr>
        <p:grpSp>
          <p:nvGrpSpPr>
            <p:cNvPr id="19" name="Group 18">
              <a:extLst>
                <a:ext uri="{FF2B5EF4-FFF2-40B4-BE49-F238E27FC236}">
                  <a16:creationId xmlns:a16="http://schemas.microsoft.com/office/drawing/2014/main" id="{69BF1DF7-56FF-D610-674B-05B479DAD6EA}"/>
                </a:ext>
              </a:extLst>
            </p:cNvPr>
            <p:cNvGrpSpPr/>
            <p:nvPr/>
          </p:nvGrpSpPr>
          <p:grpSpPr>
            <a:xfrm>
              <a:off x="273050" y="10223500"/>
              <a:ext cx="7283450" cy="226108"/>
              <a:chOff x="273050" y="10223500"/>
              <a:chExt cx="7283450" cy="226108"/>
            </a:xfrm>
          </p:grpSpPr>
          <p:grpSp>
            <p:nvGrpSpPr>
              <p:cNvPr id="36" name="Group 35">
                <a:extLst>
                  <a:ext uri="{FF2B5EF4-FFF2-40B4-BE49-F238E27FC236}">
                    <a16:creationId xmlns:a16="http://schemas.microsoft.com/office/drawing/2014/main" id="{DD49FAB1-E809-03F3-9F81-72347E38ABBA}"/>
                  </a:ext>
                </a:extLst>
              </p:cNvPr>
              <p:cNvGrpSpPr/>
              <p:nvPr/>
            </p:nvGrpSpPr>
            <p:grpSpPr>
              <a:xfrm>
                <a:off x="5148087" y="10294886"/>
                <a:ext cx="2265512" cy="154722"/>
                <a:chOff x="4538488" y="10142486"/>
                <a:chExt cx="2265512" cy="154722"/>
              </a:xfrm>
            </p:grpSpPr>
            <p:grpSp>
              <p:nvGrpSpPr>
                <p:cNvPr id="38" name="Group 14">
                  <a:extLst>
                    <a:ext uri="{FF2B5EF4-FFF2-40B4-BE49-F238E27FC236}">
                      <a16:creationId xmlns:a16="http://schemas.microsoft.com/office/drawing/2014/main" id="{F0431002-6412-8B1F-CB07-C803EAEDF4D7}"/>
                    </a:ext>
                  </a:extLst>
                </p:cNvPr>
                <p:cNvGrpSpPr/>
                <p:nvPr/>
              </p:nvGrpSpPr>
              <p:grpSpPr>
                <a:xfrm>
                  <a:off x="6689100" y="10169157"/>
                  <a:ext cx="114900" cy="114900"/>
                  <a:chOff x="0" y="0"/>
                  <a:chExt cx="812800" cy="812800"/>
                </a:xfrm>
              </p:grpSpPr>
              <p:sp>
                <p:nvSpPr>
                  <p:cNvPr id="40" name="Freeform 15">
                    <a:extLst>
                      <a:ext uri="{FF2B5EF4-FFF2-40B4-BE49-F238E27FC236}">
                        <a16:creationId xmlns:a16="http://schemas.microsoft.com/office/drawing/2014/main" id="{666FD1A7-D485-5552-C053-BF92A22F1503}"/>
                      </a:ext>
                    </a:extLst>
                  </p:cNvPr>
                  <p:cNvSpPr/>
                  <p:nvPr/>
                </p:nvSpPr>
                <p:spPr>
                  <a:xfrm>
                    <a:off x="0" y="0"/>
                    <a:ext cx="812800" cy="812800"/>
                  </a:xfrm>
                  <a:custGeom>
                    <a:avLst/>
                    <a:gdLst/>
                    <a:ahLst/>
                    <a:cxnLst/>
                    <a:rect l="l" t="t" r="r" b="b"/>
                    <a:pathLst>
                      <a:path w="812800" h="812800">
                        <a:moveTo>
                          <a:pt x="0" y="0"/>
                        </a:moveTo>
                        <a:lnTo>
                          <a:pt x="812800" y="0"/>
                        </a:lnTo>
                        <a:lnTo>
                          <a:pt x="812800" y="812800"/>
                        </a:lnTo>
                        <a:lnTo>
                          <a:pt x="0" y="812800"/>
                        </a:lnTo>
                        <a:close/>
                      </a:path>
                    </a:pathLst>
                  </a:custGeom>
                  <a:solidFill>
                    <a:schemeClr val="accent1">
                      <a:lumMod val="75000"/>
                    </a:schemeClr>
                  </a:solidFill>
                </p:spPr>
                <p:txBody>
                  <a:bodyPr/>
                  <a:lstStyle/>
                  <a:p>
                    <a:endParaRPr lang="en-NG"/>
                  </a:p>
                </p:txBody>
              </p:sp>
              <p:sp>
                <p:nvSpPr>
                  <p:cNvPr id="41" name="TextBox 16">
                    <a:extLst>
                      <a:ext uri="{FF2B5EF4-FFF2-40B4-BE49-F238E27FC236}">
                        <a16:creationId xmlns:a16="http://schemas.microsoft.com/office/drawing/2014/main" id="{403B3217-9A2F-514F-2036-C5B70B3252EF}"/>
                      </a:ext>
                    </a:extLst>
                  </p:cNvPr>
                  <p:cNvSpPr txBox="1"/>
                  <p:nvPr/>
                </p:nvSpPr>
                <p:spPr>
                  <a:xfrm>
                    <a:off x="0" y="-28575"/>
                    <a:ext cx="812800" cy="841375"/>
                  </a:xfrm>
                  <a:prstGeom prst="rect">
                    <a:avLst/>
                  </a:prstGeom>
                </p:spPr>
                <p:txBody>
                  <a:bodyPr lIns="50800" tIns="50800" rIns="50800" bIns="50800" rtlCol="0" anchor="ctr"/>
                  <a:lstStyle/>
                  <a:p>
                    <a:pPr algn="ctr">
                      <a:lnSpc>
                        <a:spcPts val="1960"/>
                      </a:lnSpc>
                    </a:pPr>
                    <a:endParaRPr/>
                  </a:p>
                </p:txBody>
              </p:sp>
            </p:grpSp>
            <p:sp>
              <p:nvSpPr>
                <p:cNvPr id="39" name="TextBox 33">
                  <a:extLst>
                    <a:ext uri="{FF2B5EF4-FFF2-40B4-BE49-F238E27FC236}">
                      <a16:creationId xmlns:a16="http://schemas.microsoft.com/office/drawing/2014/main" id="{0B58D2C1-42B4-589C-5188-83A2E451F31A}"/>
                    </a:ext>
                  </a:extLst>
                </p:cNvPr>
                <p:cNvSpPr txBox="1"/>
                <p:nvPr/>
              </p:nvSpPr>
              <p:spPr>
                <a:xfrm>
                  <a:off x="4538488" y="10142486"/>
                  <a:ext cx="2024322" cy="154722"/>
                </a:xfrm>
                <a:prstGeom prst="rect">
                  <a:avLst/>
                </a:prstGeom>
              </p:spPr>
              <p:txBody>
                <a:bodyPr lIns="0" tIns="0" rIns="0" bIns="0" rtlCol="0" anchor="t">
                  <a:spAutoFit/>
                </a:bodyPr>
                <a:lstStyle/>
                <a:p>
                  <a:pPr algn="r">
                    <a:lnSpc>
                      <a:spcPts val="1299"/>
                    </a:lnSpc>
                  </a:pPr>
                  <a:r>
                    <a:rPr lang="en-US" sz="999" dirty="0">
                      <a:solidFill>
                        <a:srgbClr val="000000"/>
                      </a:solidFill>
                      <a:latin typeface="Georgia" panose="02040502050405020303" pitchFamily="18" charset="0"/>
                    </a:rPr>
                    <a:t>Volume 2024 – April Edition </a:t>
                  </a:r>
                </a:p>
              </p:txBody>
            </p:sp>
          </p:grpSp>
          <p:cxnSp>
            <p:nvCxnSpPr>
              <p:cNvPr id="37" name="Straight Connector 36">
                <a:extLst>
                  <a:ext uri="{FF2B5EF4-FFF2-40B4-BE49-F238E27FC236}">
                    <a16:creationId xmlns:a16="http://schemas.microsoft.com/office/drawing/2014/main" id="{BE53FF15-3643-5CC2-C254-DBA1156ED0D6}"/>
                  </a:ext>
                </a:extLst>
              </p:cNvPr>
              <p:cNvCxnSpPr/>
              <p:nvPr/>
            </p:nvCxnSpPr>
            <p:spPr>
              <a:xfrm>
                <a:off x="273050" y="10223500"/>
                <a:ext cx="7283450" cy="0"/>
              </a:xfrm>
              <a:prstGeom prst="line">
                <a:avLst/>
              </a:prstGeom>
            </p:spPr>
            <p:style>
              <a:lnRef idx="2">
                <a:schemeClr val="dk1"/>
              </a:lnRef>
              <a:fillRef idx="0">
                <a:schemeClr val="dk1"/>
              </a:fillRef>
              <a:effectRef idx="1">
                <a:schemeClr val="dk1"/>
              </a:effectRef>
              <a:fontRef idx="minor">
                <a:schemeClr val="tx1"/>
              </a:fontRef>
            </p:style>
          </p:cxnSp>
        </p:grpSp>
        <p:sp>
          <p:nvSpPr>
            <p:cNvPr id="35" name="TextBox 34">
              <a:extLst>
                <a:ext uri="{FF2B5EF4-FFF2-40B4-BE49-F238E27FC236}">
                  <a16:creationId xmlns:a16="http://schemas.microsoft.com/office/drawing/2014/main" id="{BE394993-4A86-4581-3DC0-BE1E8C32E04A}"/>
                </a:ext>
              </a:extLst>
            </p:cNvPr>
            <p:cNvSpPr txBox="1"/>
            <p:nvPr/>
          </p:nvSpPr>
          <p:spPr>
            <a:xfrm>
              <a:off x="-47316" y="10275069"/>
              <a:ext cx="3733800" cy="246221"/>
            </a:xfrm>
            <a:prstGeom prst="rect">
              <a:avLst/>
            </a:prstGeom>
            <a:noFill/>
          </p:spPr>
          <p:txBody>
            <a:bodyPr wrap="square" rtlCol="0">
              <a:spAutoFit/>
            </a:bodyPr>
            <a:lstStyle/>
            <a:p>
              <a:r>
                <a:rPr lang="en-US" sz="1000" i="1" dirty="0">
                  <a:latin typeface="Georgia" panose="02040502050405020303" pitchFamily="18" charset="0"/>
                </a:rPr>
                <a:t>A monthly publication of FSIB</a:t>
              </a:r>
              <a:endParaRPr lang="en-NG" sz="1000" i="1" dirty="0">
                <a:latin typeface="Georgia" panose="02040502050405020303" pitchFamily="18" charset="0"/>
              </a:endParaRPr>
            </a:p>
          </p:txBody>
        </p:sp>
      </p:grpSp>
    </p:spTree>
    <p:extLst>
      <p:ext uri="{BB962C8B-B14F-4D97-AF65-F5344CB8AC3E}">
        <p14:creationId xmlns:p14="http://schemas.microsoft.com/office/powerpoint/2010/main" val="37851100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5933D0-3F2B-A58B-585F-7BC9CEA018D1}"/>
            </a:ext>
          </a:extLst>
        </p:cNvPr>
        <p:cNvGrpSpPr/>
        <p:nvPr/>
      </p:nvGrpSpPr>
      <p:grpSpPr>
        <a:xfrm>
          <a:off x="0" y="0"/>
          <a:ext cx="0" cy="0"/>
          <a:chOff x="0" y="0"/>
          <a:chExt cx="0" cy="0"/>
        </a:xfrm>
      </p:grpSpPr>
      <p:sp>
        <p:nvSpPr>
          <p:cNvPr id="14" name="TextBox 13">
            <a:extLst>
              <a:ext uri="{FF2B5EF4-FFF2-40B4-BE49-F238E27FC236}">
                <a16:creationId xmlns:a16="http://schemas.microsoft.com/office/drawing/2014/main" id="{E645FA62-751E-E63F-4560-E9E5B3716167}"/>
              </a:ext>
            </a:extLst>
          </p:cNvPr>
          <p:cNvSpPr txBox="1"/>
          <p:nvPr/>
        </p:nvSpPr>
        <p:spPr>
          <a:xfrm>
            <a:off x="133151" y="24898"/>
            <a:ext cx="9094825" cy="861774"/>
          </a:xfrm>
          <a:prstGeom prst="rect">
            <a:avLst/>
          </a:prstGeom>
          <a:noFill/>
        </p:spPr>
        <p:txBody>
          <a:bodyPr wrap="square">
            <a:spAutoFit/>
          </a:bodyPr>
          <a:lstStyle/>
          <a:p>
            <a:pPr algn="l"/>
            <a:r>
              <a:rPr lang="en-US" sz="2500" b="1" i="0" dirty="0">
                <a:solidFill>
                  <a:schemeClr val="accent1">
                    <a:lumMod val="75000"/>
                  </a:schemeClr>
                </a:solidFill>
                <a:effectLst/>
                <a:latin typeface="Georgia" panose="02040502050405020303" pitchFamily="18" charset="0"/>
              </a:rPr>
              <a:t>NIGERIAN INSURANCE SECTOR GROSS PREMIUM CROSSES N1TRN MILESTONE.</a:t>
            </a:r>
          </a:p>
        </p:txBody>
      </p:sp>
      <p:sp>
        <p:nvSpPr>
          <p:cNvPr id="15" name="TextBox 14">
            <a:extLst>
              <a:ext uri="{FF2B5EF4-FFF2-40B4-BE49-F238E27FC236}">
                <a16:creationId xmlns:a16="http://schemas.microsoft.com/office/drawing/2014/main" id="{CE3748AD-2749-FB99-CE84-A8E08BC54DE0}"/>
              </a:ext>
            </a:extLst>
          </p:cNvPr>
          <p:cNvSpPr txBox="1"/>
          <p:nvPr/>
        </p:nvSpPr>
        <p:spPr>
          <a:xfrm>
            <a:off x="200351" y="1012954"/>
            <a:ext cx="3844124" cy="5262979"/>
          </a:xfrm>
          <a:prstGeom prst="rect">
            <a:avLst/>
          </a:prstGeom>
          <a:noFill/>
        </p:spPr>
        <p:txBody>
          <a:bodyPr wrap="square">
            <a:spAutoFit/>
          </a:bodyPr>
          <a:lstStyle/>
          <a:p>
            <a:pPr algn="just"/>
            <a:r>
              <a:rPr lang="en-US" sz="1400" dirty="0">
                <a:latin typeface="Georgia" panose="02040502050405020303" pitchFamily="18" charset="0"/>
              </a:rPr>
              <a:t>Nigeria’s insurance industry has sustained its progressive trend of positive market performance at the close of 2023, recording a milestone growth to close at N1.003trillion at the end of fourth quarter, representing about 27 per cent growth compared to the N790billion recorded in 2022.</a:t>
            </a:r>
          </a:p>
          <a:p>
            <a:pPr algn="just"/>
            <a:endParaRPr lang="en-US" sz="1400" dirty="0">
              <a:latin typeface="Georgia" panose="02040502050405020303" pitchFamily="18" charset="0"/>
            </a:endParaRPr>
          </a:p>
          <a:p>
            <a:pPr algn="just"/>
            <a:r>
              <a:rPr lang="en-US" sz="1400" dirty="0">
                <a:latin typeface="Georgia" panose="02040502050405020303" pitchFamily="18" charset="0"/>
              </a:rPr>
              <a:t>Data released Tuesday by the Statistics Department of the Directorate of Research, Statistics &amp; Publication of the National Insurance Commission (NAICOM), the Non-Life business accounted for 61.3 per cent of all premiums written during the year, amounting to N615.1 billion, while the Life segment contributed 38.7 per cent, valued at N388.1billion.</a:t>
            </a:r>
          </a:p>
          <a:p>
            <a:pPr algn="just"/>
            <a:endParaRPr lang="en-US" sz="1400" dirty="0">
              <a:latin typeface="Georgia" panose="02040502050405020303" pitchFamily="18" charset="0"/>
            </a:endParaRPr>
          </a:p>
          <a:p>
            <a:pPr algn="just"/>
            <a:r>
              <a:rPr lang="en-US" sz="1400" dirty="0">
                <a:latin typeface="Georgia" panose="02040502050405020303" pitchFamily="18" charset="0"/>
              </a:rPr>
              <a:t>The market also recorded a retention of about 87.7 per cent for the Life business, just about 54 per cent for non-life while the aggregate market average retention stood at 66.7 per cent during the same period.</a:t>
            </a:r>
          </a:p>
          <a:p>
            <a:pPr algn="just"/>
            <a:endParaRPr lang="en-US" sz="1400" dirty="0">
              <a:latin typeface="Georgia" panose="02040502050405020303" pitchFamily="18" charset="0"/>
            </a:endParaRPr>
          </a:p>
        </p:txBody>
      </p:sp>
      <p:sp>
        <p:nvSpPr>
          <p:cNvPr id="16" name="TextBox 15">
            <a:extLst>
              <a:ext uri="{FF2B5EF4-FFF2-40B4-BE49-F238E27FC236}">
                <a16:creationId xmlns:a16="http://schemas.microsoft.com/office/drawing/2014/main" id="{7BCED86B-378E-AFDA-74F1-35ABEB91FF11}"/>
              </a:ext>
            </a:extLst>
          </p:cNvPr>
          <p:cNvSpPr txBox="1"/>
          <p:nvPr/>
        </p:nvSpPr>
        <p:spPr>
          <a:xfrm>
            <a:off x="4103421" y="1046194"/>
            <a:ext cx="4328197" cy="4832092"/>
          </a:xfrm>
          <a:prstGeom prst="rect">
            <a:avLst/>
          </a:prstGeom>
          <a:noFill/>
        </p:spPr>
        <p:txBody>
          <a:bodyPr wrap="square">
            <a:spAutoFit/>
          </a:bodyPr>
          <a:lstStyle/>
          <a:p>
            <a:pPr algn="just"/>
            <a:r>
              <a:rPr lang="en-US" sz="1400" dirty="0">
                <a:latin typeface="Georgia" panose="02040502050405020303" pitchFamily="18" charset="0"/>
              </a:rPr>
              <a:t>Major growth drivers in the non-life segment of the market were Oil &amp; Gas and Fire Insurances, contributing 27.3 percent and 24.1 percent, equal to N167.8 billion and N148.1 billion respectively.</a:t>
            </a:r>
            <a:endParaRPr lang="en-NG" sz="1400" dirty="0">
              <a:latin typeface="Georgia" panose="02040502050405020303" pitchFamily="18" charset="0"/>
            </a:endParaRPr>
          </a:p>
          <a:p>
            <a:pPr algn="just"/>
            <a:endParaRPr lang="en-US" sz="1400" dirty="0">
              <a:latin typeface="Georgia" panose="02040502050405020303" pitchFamily="18" charset="0"/>
            </a:endParaRPr>
          </a:p>
          <a:p>
            <a:pPr algn="just"/>
            <a:r>
              <a:rPr lang="en-US" sz="1400" dirty="0">
                <a:latin typeface="Georgia" panose="02040502050405020303" pitchFamily="18" charset="0"/>
              </a:rPr>
              <a:t>In a direct reflection to the ongoing regulatory measures regarding claims settlement, the Life business recorded about 95 per cent of net claims to the total recorded claims during the year while the market average stood at about 71.4 per cent of the N536.5billion gross claims reported at the close of fourth quarter, 2023.</a:t>
            </a:r>
          </a:p>
          <a:p>
            <a:pPr algn="just"/>
            <a:endParaRPr lang="en-US" sz="1400" dirty="0">
              <a:latin typeface="Georgia" panose="02040502050405020303" pitchFamily="18" charset="0"/>
            </a:endParaRPr>
          </a:p>
          <a:p>
            <a:pPr algn="just"/>
            <a:r>
              <a:rPr lang="en-US" sz="1400" dirty="0">
                <a:latin typeface="Georgia" panose="02040502050405020303" pitchFamily="18" charset="0"/>
              </a:rPr>
              <a:t>In a direct reflection to the “no-premium no-cover” policy of the Commission, the outstanding premium continue to decline, posting a 1.6 per cent as outstanding of all the premiums generated in the market during the period.</a:t>
            </a:r>
          </a:p>
          <a:p>
            <a:pPr algn="just"/>
            <a:endParaRPr lang="en-US" sz="1400" dirty="0">
              <a:latin typeface="Georgia" panose="02040502050405020303" pitchFamily="18" charset="0"/>
            </a:endParaRPr>
          </a:p>
          <a:p>
            <a:pPr algn="just"/>
            <a:r>
              <a:rPr lang="en-US" sz="1400" dirty="0">
                <a:latin typeface="Georgia" panose="02040502050405020303" pitchFamily="18" charset="0"/>
              </a:rPr>
              <a:t>Statistics also shows that the market recorded total assets of about N2.67trillion and capitalization of N851billion in 2023.</a:t>
            </a:r>
            <a:endParaRPr lang="en-NG" sz="1400" dirty="0">
              <a:latin typeface="Georgia" panose="02040502050405020303" pitchFamily="18" charset="0"/>
            </a:endParaRPr>
          </a:p>
        </p:txBody>
      </p:sp>
      <p:sp>
        <p:nvSpPr>
          <p:cNvPr id="17" name="TextBox 16">
            <a:extLst>
              <a:ext uri="{FF2B5EF4-FFF2-40B4-BE49-F238E27FC236}">
                <a16:creationId xmlns:a16="http://schemas.microsoft.com/office/drawing/2014/main" id="{5B41CE58-0816-29BB-FFA4-6B3086CB69CE}"/>
              </a:ext>
            </a:extLst>
          </p:cNvPr>
          <p:cNvSpPr txBox="1"/>
          <p:nvPr/>
        </p:nvSpPr>
        <p:spPr>
          <a:xfrm>
            <a:off x="8446991" y="2325583"/>
            <a:ext cx="3745009" cy="1785104"/>
          </a:xfrm>
          <a:prstGeom prst="rect">
            <a:avLst/>
          </a:prstGeom>
          <a:noFill/>
        </p:spPr>
        <p:txBody>
          <a:bodyPr wrap="square">
            <a:spAutoFit/>
          </a:bodyPr>
          <a:lstStyle/>
          <a:p>
            <a:r>
              <a:rPr lang="en-US" sz="2200" b="0" i="1" dirty="0">
                <a:solidFill>
                  <a:srgbClr val="FF0000"/>
                </a:solidFill>
                <a:effectLst/>
                <a:latin typeface="Georgia" panose="02040502050405020303" pitchFamily="18" charset="0"/>
              </a:rPr>
              <a:t>DID YOU KNOW?</a:t>
            </a:r>
          </a:p>
          <a:p>
            <a:r>
              <a:rPr lang="en-US" sz="2200" b="0" i="1" dirty="0">
                <a:solidFill>
                  <a:schemeClr val="accent5">
                    <a:lumMod val="75000"/>
                  </a:schemeClr>
                </a:solidFill>
                <a:effectLst/>
                <a:latin typeface="Georgia" panose="02040502050405020303" pitchFamily="18" charset="0"/>
              </a:rPr>
              <a:t>You can get N200,000 in </a:t>
            </a:r>
            <a:r>
              <a:rPr lang="en-US" sz="2200" i="1" dirty="0">
                <a:solidFill>
                  <a:schemeClr val="accent5">
                    <a:lumMod val="75000"/>
                  </a:schemeClr>
                </a:solidFill>
                <a:latin typeface="Georgia" panose="02040502050405020303" pitchFamily="18" charset="0"/>
              </a:rPr>
              <a:t>benefit </a:t>
            </a:r>
            <a:r>
              <a:rPr lang="en-US" sz="2200" b="0" i="1" dirty="0">
                <a:solidFill>
                  <a:schemeClr val="accent5">
                    <a:lumMod val="75000"/>
                  </a:schemeClr>
                </a:solidFill>
                <a:effectLst/>
                <a:latin typeface="Georgia" panose="02040502050405020303" pitchFamily="18" charset="0"/>
              </a:rPr>
              <a:t>for your shop incase </a:t>
            </a:r>
            <a:r>
              <a:rPr lang="en-US" sz="2200" i="1" dirty="0">
                <a:solidFill>
                  <a:schemeClr val="accent5">
                    <a:lumMod val="75000"/>
                  </a:schemeClr>
                </a:solidFill>
                <a:latin typeface="Georgia" panose="02040502050405020303" pitchFamily="18" charset="0"/>
              </a:rPr>
              <a:t>of burglary </a:t>
            </a:r>
            <a:r>
              <a:rPr lang="en-US" sz="2200" b="0" i="1" dirty="0">
                <a:solidFill>
                  <a:schemeClr val="accent5">
                    <a:lumMod val="75000"/>
                  </a:schemeClr>
                </a:solidFill>
                <a:effectLst/>
                <a:latin typeface="Georgia" panose="02040502050405020303" pitchFamily="18" charset="0"/>
              </a:rPr>
              <a:t>with just N2000 yearly subscription.</a:t>
            </a:r>
          </a:p>
        </p:txBody>
      </p:sp>
      <p:grpSp>
        <p:nvGrpSpPr>
          <p:cNvPr id="11" name="Group 10">
            <a:extLst>
              <a:ext uri="{FF2B5EF4-FFF2-40B4-BE49-F238E27FC236}">
                <a16:creationId xmlns:a16="http://schemas.microsoft.com/office/drawing/2014/main" id="{CD5EAA16-A54B-C837-20F2-50D8C2EA82CB}"/>
              </a:ext>
            </a:extLst>
          </p:cNvPr>
          <p:cNvGrpSpPr/>
          <p:nvPr/>
        </p:nvGrpSpPr>
        <p:grpSpPr>
          <a:xfrm>
            <a:off x="4588184" y="6560210"/>
            <a:ext cx="7603816" cy="297790"/>
            <a:chOff x="-47316" y="10223500"/>
            <a:chExt cx="7603816" cy="297790"/>
          </a:xfrm>
        </p:grpSpPr>
        <p:grpSp>
          <p:nvGrpSpPr>
            <p:cNvPr id="12" name="Group 11">
              <a:extLst>
                <a:ext uri="{FF2B5EF4-FFF2-40B4-BE49-F238E27FC236}">
                  <a16:creationId xmlns:a16="http://schemas.microsoft.com/office/drawing/2014/main" id="{8BDC087A-0F07-C0B5-53DA-89F8460FDCDC}"/>
                </a:ext>
              </a:extLst>
            </p:cNvPr>
            <p:cNvGrpSpPr/>
            <p:nvPr/>
          </p:nvGrpSpPr>
          <p:grpSpPr>
            <a:xfrm>
              <a:off x="273050" y="10223500"/>
              <a:ext cx="7283450" cy="226108"/>
              <a:chOff x="273050" y="10223500"/>
              <a:chExt cx="7283450" cy="226108"/>
            </a:xfrm>
          </p:grpSpPr>
          <p:grpSp>
            <p:nvGrpSpPr>
              <p:cNvPr id="21" name="Group 20">
                <a:extLst>
                  <a:ext uri="{FF2B5EF4-FFF2-40B4-BE49-F238E27FC236}">
                    <a16:creationId xmlns:a16="http://schemas.microsoft.com/office/drawing/2014/main" id="{1A95B719-0893-127B-5323-B85C81716FCA}"/>
                  </a:ext>
                </a:extLst>
              </p:cNvPr>
              <p:cNvGrpSpPr/>
              <p:nvPr/>
            </p:nvGrpSpPr>
            <p:grpSpPr>
              <a:xfrm>
                <a:off x="5148087" y="10294886"/>
                <a:ext cx="2265512" cy="154722"/>
                <a:chOff x="4538488" y="10142486"/>
                <a:chExt cx="2265512" cy="154722"/>
              </a:xfrm>
            </p:grpSpPr>
            <p:grpSp>
              <p:nvGrpSpPr>
                <p:cNvPr id="25" name="Group 14">
                  <a:extLst>
                    <a:ext uri="{FF2B5EF4-FFF2-40B4-BE49-F238E27FC236}">
                      <a16:creationId xmlns:a16="http://schemas.microsoft.com/office/drawing/2014/main" id="{A84DF200-5FB0-AD69-FD33-749B67E97243}"/>
                    </a:ext>
                  </a:extLst>
                </p:cNvPr>
                <p:cNvGrpSpPr/>
                <p:nvPr/>
              </p:nvGrpSpPr>
              <p:grpSpPr>
                <a:xfrm>
                  <a:off x="6689100" y="10169157"/>
                  <a:ext cx="114900" cy="114900"/>
                  <a:chOff x="0" y="0"/>
                  <a:chExt cx="812800" cy="812800"/>
                </a:xfrm>
              </p:grpSpPr>
              <p:sp>
                <p:nvSpPr>
                  <p:cNvPr id="27" name="Freeform 15">
                    <a:extLst>
                      <a:ext uri="{FF2B5EF4-FFF2-40B4-BE49-F238E27FC236}">
                        <a16:creationId xmlns:a16="http://schemas.microsoft.com/office/drawing/2014/main" id="{7E92ACDD-E6EA-A2A0-A51E-234C6D7B5F45}"/>
                      </a:ext>
                    </a:extLst>
                  </p:cNvPr>
                  <p:cNvSpPr/>
                  <p:nvPr/>
                </p:nvSpPr>
                <p:spPr>
                  <a:xfrm>
                    <a:off x="0" y="0"/>
                    <a:ext cx="812800" cy="812800"/>
                  </a:xfrm>
                  <a:custGeom>
                    <a:avLst/>
                    <a:gdLst/>
                    <a:ahLst/>
                    <a:cxnLst/>
                    <a:rect l="l" t="t" r="r" b="b"/>
                    <a:pathLst>
                      <a:path w="812800" h="812800">
                        <a:moveTo>
                          <a:pt x="0" y="0"/>
                        </a:moveTo>
                        <a:lnTo>
                          <a:pt x="812800" y="0"/>
                        </a:lnTo>
                        <a:lnTo>
                          <a:pt x="812800" y="812800"/>
                        </a:lnTo>
                        <a:lnTo>
                          <a:pt x="0" y="812800"/>
                        </a:lnTo>
                        <a:close/>
                      </a:path>
                    </a:pathLst>
                  </a:custGeom>
                  <a:solidFill>
                    <a:schemeClr val="accent1">
                      <a:lumMod val="75000"/>
                    </a:schemeClr>
                  </a:solidFill>
                </p:spPr>
                <p:txBody>
                  <a:bodyPr/>
                  <a:lstStyle/>
                  <a:p>
                    <a:endParaRPr lang="en-NG"/>
                  </a:p>
                </p:txBody>
              </p:sp>
              <p:sp>
                <p:nvSpPr>
                  <p:cNvPr id="28" name="TextBox 16">
                    <a:extLst>
                      <a:ext uri="{FF2B5EF4-FFF2-40B4-BE49-F238E27FC236}">
                        <a16:creationId xmlns:a16="http://schemas.microsoft.com/office/drawing/2014/main" id="{3FFFAF38-421B-1342-5543-A806AC6215EC}"/>
                      </a:ext>
                    </a:extLst>
                  </p:cNvPr>
                  <p:cNvSpPr txBox="1"/>
                  <p:nvPr/>
                </p:nvSpPr>
                <p:spPr>
                  <a:xfrm>
                    <a:off x="0" y="-28575"/>
                    <a:ext cx="812800" cy="841375"/>
                  </a:xfrm>
                  <a:prstGeom prst="rect">
                    <a:avLst/>
                  </a:prstGeom>
                </p:spPr>
                <p:txBody>
                  <a:bodyPr lIns="50800" tIns="50800" rIns="50800" bIns="50800" rtlCol="0" anchor="ctr"/>
                  <a:lstStyle/>
                  <a:p>
                    <a:pPr algn="ctr">
                      <a:lnSpc>
                        <a:spcPts val="1960"/>
                      </a:lnSpc>
                    </a:pPr>
                    <a:endParaRPr/>
                  </a:p>
                </p:txBody>
              </p:sp>
            </p:grpSp>
            <p:sp>
              <p:nvSpPr>
                <p:cNvPr id="26" name="TextBox 33">
                  <a:extLst>
                    <a:ext uri="{FF2B5EF4-FFF2-40B4-BE49-F238E27FC236}">
                      <a16:creationId xmlns:a16="http://schemas.microsoft.com/office/drawing/2014/main" id="{5AFF6D76-DCF5-7A01-D7C1-A2424FD7D81D}"/>
                    </a:ext>
                  </a:extLst>
                </p:cNvPr>
                <p:cNvSpPr txBox="1"/>
                <p:nvPr/>
              </p:nvSpPr>
              <p:spPr>
                <a:xfrm>
                  <a:off x="4538488" y="10142486"/>
                  <a:ext cx="2024322" cy="154722"/>
                </a:xfrm>
                <a:prstGeom prst="rect">
                  <a:avLst/>
                </a:prstGeom>
              </p:spPr>
              <p:txBody>
                <a:bodyPr lIns="0" tIns="0" rIns="0" bIns="0" rtlCol="0" anchor="t">
                  <a:spAutoFit/>
                </a:bodyPr>
                <a:lstStyle/>
                <a:p>
                  <a:pPr algn="r">
                    <a:lnSpc>
                      <a:spcPts val="1299"/>
                    </a:lnSpc>
                  </a:pPr>
                  <a:r>
                    <a:rPr lang="en-US" sz="999" dirty="0">
                      <a:solidFill>
                        <a:srgbClr val="000000"/>
                      </a:solidFill>
                      <a:latin typeface="Georgia" panose="02040502050405020303" pitchFamily="18" charset="0"/>
                    </a:rPr>
                    <a:t>Volume 2024 – April Edition </a:t>
                  </a:r>
                </a:p>
              </p:txBody>
            </p:sp>
          </p:grpSp>
          <p:cxnSp>
            <p:nvCxnSpPr>
              <p:cNvPr id="24" name="Straight Connector 23">
                <a:extLst>
                  <a:ext uri="{FF2B5EF4-FFF2-40B4-BE49-F238E27FC236}">
                    <a16:creationId xmlns:a16="http://schemas.microsoft.com/office/drawing/2014/main" id="{0856BC36-1466-ADC4-F029-3D39CE106C01}"/>
                  </a:ext>
                </a:extLst>
              </p:cNvPr>
              <p:cNvCxnSpPr/>
              <p:nvPr/>
            </p:nvCxnSpPr>
            <p:spPr>
              <a:xfrm>
                <a:off x="273050" y="10223500"/>
                <a:ext cx="7283450" cy="0"/>
              </a:xfrm>
              <a:prstGeom prst="line">
                <a:avLst/>
              </a:prstGeom>
            </p:spPr>
            <p:style>
              <a:lnRef idx="2">
                <a:schemeClr val="dk1"/>
              </a:lnRef>
              <a:fillRef idx="0">
                <a:schemeClr val="dk1"/>
              </a:fillRef>
              <a:effectRef idx="1">
                <a:schemeClr val="dk1"/>
              </a:effectRef>
              <a:fontRef idx="minor">
                <a:schemeClr val="tx1"/>
              </a:fontRef>
            </p:style>
          </p:cxnSp>
        </p:grpSp>
        <p:sp>
          <p:nvSpPr>
            <p:cNvPr id="13" name="TextBox 12">
              <a:extLst>
                <a:ext uri="{FF2B5EF4-FFF2-40B4-BE49-F238E27FC236}">
                  <a16:creationId xmlns:a16="http://schemas.microsoft.com/office/drawing/2014/main" id="{0087815E-0546-F567-39ED-5AE4B59D9FDB}"/>
                </a:ext>
              </a:extLst>
            </p:cNvPr>
            <p:cNvSpPr txBox="1"/>
            <p:nvPr/>
          </p:nvSpPr>
          <p:spPr>
            <a:xfrm>
              <a:off x="-47316" y="10275069"/>
              <a:ext cx="3733800" cy="246221"/>
            </a:xfrm>
            <a:prstGeom prst="rect">
              <a:avLst/>
            </a:prstGeom>
            <a:noFill/>
          </p:spPr>
          <p:txBody>
            <a:bodyPr wrap="square" rtlCol="0">
              <a:spAutoFit/>
            </a:bodyPr>
            <a:lstStyle/>
            <a:p>
              <a:r>
                <a:rPr lang="en-US" sz="1000" i="1" dirty="0">
                  <a:latin typeface="Georgia" panose="02040502050405020303" pitchFamily="18" charset="0"/>
                </a:rPr>
                <a:t>A monthly publication of FSIB</a:t>
              </a:r>
              <a:endParaRPr lang="en-NG" sz="1000" i="1" dirty="0">
                <a:latin typeface="Georgia" panose="02040502050405020303" pitchFamily="18" charset="0"/>
              </a:endParaRPr>
            </a:p>
          </p:txBody>
        </p:sp>
      </p:grpSp>
      <p:pic>
        <p:nvPicPr>
          <p:cNvPr id="29" name="Picture 28">
            <a:extLst>
              <a:ext uri="{FF2B5EF4-FFF2-40B4-BE49-F238E27FC236}">
                <a16:creationId xmlns:a16="http://schemas.microsoft.com/office/drawing/2014/main" id="{D54A73CE-BDF0-BA46-525B-6F04D052CE47}"/>
              </a:ext>
            </a:extLst>
          </p:cNvPr>
          <p:cNvPicPr>
            <a:picLocks noChangeAspect="1"/>
          </p:cNvPicPr>
          <p:nvPr/>
        </p:nvPicPr>
        <p:blipFill rotWithShape="1">
          <a:blip r:embed="rId2">
            <a:extLst>
              <a:ext uri="{28A0092B-C50C-407E-A947-70E740481C1C}">
                <a14:useLocalDpi xmlns:a14="http://schemas.microsoft.com/office/drawing/2010/main" val="0"/>
              </a:ext>
            </a:extLst>
          </a:blip>
          <a:srcRect l="6637" t="39903" r="5114" b="34047"/>
          <a:stretch/>
        </p:blipFill>
        <p:spPr>
          <a:xfrm>
            <a:off x="9077750" y="22964"/>
            <a:ext cx="3122383" cy="921710"/>
          </a:xfrm>
          <a:prstGeom prst="rect">
            <a:avLst/>
          </a:prstGeom>
        </p:spPr>
      </p:pic>
    </p:spTree>
    <p:extLst>
      <p:ext uri="{BB962C8B-B14F-4D97-AF65-F5344CB8AC3E}">
        <p14:creationId xmlns:p14="http://schemas.microsoft.com/office/powerpoint/2010/main" val="13110916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B39798A-4D6D-7807-9961-048E393443CC}"/>
              </a:ext>
            </a:extLst>
          </p:cNvPr>
          <p:cNvSpPr txBox="1"/>
          <p:nvPr/>
        </p:nvSpPr>
        <p:spPr>
          <a:xfrm>
            <a:off x="44449" y="31750"/>
            <a:ext cx="9033301" cy="861774"/>
          </a:xfrm>
          <a:prstGeom prst="rect">
            <a:avLst/>
          </a:prstGeom>
          <a:noFill/>
        </p:spPr>
        <p:txBody>
          <a:bodyPr wrap="square">
            <a:spAutoFit/>
          </a:bodyPr>
          <a:lstStyle/>
          <a:p>
            <a:pPr algn="l"/>
            <a:r>
              <a:rPr lang="en-US" sz="2500" b="1" i="0" dirty="0">
                <a:solidFill>
                  <a:schemeClr val="accent1">
                    <a:lumMod val="75000"/>
                  </a:schemeClr>
                </a:solidFill>
                <a:effectLst/>
                <a:latin typeface="Georgia" panose="02040502050405020303" pitchFamily="18" charset="0"/>
              </a:rPr>
              <a:t>INSTITUTE ENTRENCHES RISK MANAGEMENT FOR BUSINESS, PUBLIC SECTOR SURVIVAL.</a:t>
            </a:r>
          </a:p>
        </p:txBody>
      </p:sp>
      <p:sp>
        <p:nvSpPr>
          <p:cNvPr id="7" name="TextBox 6">
            <a:extLst>
              <a:ext uri="{FF2B5EF4-FFF2-40B4-BE49-F238E27FC236}">
                <a16:creationId xmlns:a16="http://schemas.microsoft.com/office/drawing/2014/main" id="{87269260-37FF-B0C2-22C2-3B0ADCBAE5AF}"/>
              </a:ext>
            </a:extLst>
          </p:cNvPr>
          <p:cNvSpPr txBox="1"/>
          <p:nvPr/>
        </p:nvSpPr>
        <p:spPr>
          <a:xfrm>
            <a:off x="229283" y="854876"/>
            <a:ext cx="3834730" cy="5478423"/>
          </a:xfrm>
          <a:prstGeom prst="rect">
            <a:avLst/>
          </a:prstGeom>
          <a:noFill/>
        </p:spPr>
        <p:txBody>
          <a:bodyPr wrap="square">
            <a:spAutoFit/>
          </a:bodyPr>
          <a:lstStyle/>
          <a:p>
            <a:pPr algn="just"/>
            <a:r>
              <a:rPr lang="en-US" sz="1400" dirty="0">
                <a:latin typeface="Georgia" panose="02040502050405020303" pitchFamily="18" charset="0"/>
              </a:rPr>
              <a:t>To survive economic uncertainties worsened by high rate of inflation and foreign exchange pressure, the Chartered Risks Management Institute of Nigeria (CRMI) has called for effective risk management practice across all levels of government and businesses.</a:t>
            </a:r>
          </a:p>
          <a:p>
            <a:pPr algn="just"/>
            <a:endParaRPr lang="en-US" sz="1400" dirty="0">
              <a:latin typeface="Georgia" panose="02040502050405020303" pitchFamily="18" charset="0"/>
            </a:endParaRPr>
          </a:p>
          <a:p>
            <a:pPr algn="just"/>
            <a:r>
              <a:rPr lang="en-US" sz="1400" dirty="0">
                <a:latin typeface="Georgia" panose="02040502050405020303" pitchFamily="18" charset="0"/>
              </a:rPr>
              <a:t>To strengthen the advocacy, the Institute said it will conduct a thorough multi-sector and multi-industry survey and report its findings in Q3 2024 on the top ten risks businesses and government agencies are exposed to as a guide for key stakeholders and decision-makers in the Nigerian business environment.</a:t>
            </a:r>
          </a:p>
          <a:p>
            <a:pPr algn="just"/>
            <a:endParaRPr lang="en-US" sz="1400" dirty="0">
              <a:latin typeface="Georgia" panose="02040502050405020303" pitchFamily="18" charset="0"/>
            </a:endParaRPr>
          </a:p>
          <a:p>
            <a:pPr algn="just"/>
            <a:r>
              <a:rPr lang="en-US" sz="1400" dirty="0">
                <a:latin typeface="Georgia" panose="02040502050405020303" pitchFamily="18" charset="0"/>
              </a:rPr>
              <a:t>Ezekiel Oseni, president of the Governing Council of CRMI in his welcome remarks at the Institute Strategy Session held recently said in furtherance of the Institute’s promise to strengthen the practice of risk management in Nigeria, it is sponsoring a Bill to the National Assembly for the public sector to imbibe and entrench robust and fit-for-purpose risk management frameworks in all its agencies, departments, and ministries.</a:t>
            </a:r>
          </a:p>
        </p:txBody>
      </p:sp>
      <p:sp>
        <p:nvSpPr>
          <p:cNvPr id="19" name="TextBox 18">
            <a:extLst>
              <a:ext uri="{FF2B5EF4-FFF2-40B4-BE49-F238E27FC236}">
                <a16:creationId xmlns:a16="http://schemas.microsoft.com/office/drawing/2014/main" id="{A7A03335-924B-0102-EC7B-0BE957F8DB4E}"/>
              </a:ext>
            </a:extLst>
          </p:cNvPr>
          <p:cNvSpPr txBox="1"/>
          <p:nvPr/>
        </p:nvSpPr>
        <p:spPr>
          <a:xfrm>
            <a:off x="4027953" y="854876"/>
            <a:ext cx="3690256" cy="5262979"/>
          </a:xfrm>
          <a:prstGeom prst="rect">
            <a:avLst/>
          </a:prstGeom>
          <a:noFill/>
        </p:spPr>
        <p:txBody>
          <a:bodyPr wrap="square">
            <a:spAutoFit/>
          </a:bodyPr>
          <a:lstStyle/>
          <a:p>
            <a:pPr algn="just"/>
            <a:r>
              <a:rPr lang="en-US" sz="1400" dirty="0">
                <a:latin typeface="Georgia" panose="02040502050405020303" pitchFamily="18" charset="0"/>
              </a:rPr>
              <a:t>“This will ensure that these entities enjoy the benefits of risk management including operational efficiency, reduced financial losses, and reputational damage amongst others.”</a:t>
            </a:r>
          </a:p>
          <a:p>
            <a:pPr algn="just"/>
            <a:endParaRPr lang="en-US" sz="1400" dirty="0">
              <a:latin typeface="Georgia" panose="02040502050405020303" pitchFamily="18" charset="0"/>
            </a:endParaRPr>
          </a:p>
          <a:p>
            <a:pPr algn="just"/>
            <a:r>
              <a:rPr lang="en-US" sz="1400" dirty="0">
                <a:latin typeface="Georgia" panose="02040502050405020303" pitchFamily="18" charset="0"/>
              </a:rPr>
              <a:t>He however advised that one of the low-hanging fruits to consider immediately to conserve the nation’s foreign exchange should be aggressive and purposeful advocacy for the replacement of the average Nigerian’s preference and taste for foreign goods and services that can be sourced or produced locally in the country.</a:t>
            </a:r>
          </a:p>
          <a:p>
            <a:pPr algn="just"/>
            <a:endParaRPr lang="en-US" sz="1400" dirty="0">
              <a:latin typeface="Georgia" panose="02040502050405020303" pitchFamily="18" charset="0"/>
            </a:endParaRPr>
          </a:p>
          <a:p>
            <a:pPr algn="just"/>
            <a:r>
              <a:rPr lang="en-US" sz="1400" dirty="0">
                <a:latin typeface="Georgia" panose="02040502050405020303" pitchFamily="18" charset="0"/>
              </a:rPr>
              <a:t>This requires a reorientation at all levels whether it be at the family, community, or organizational levels. This change of direction must be evident in the decisions being made and implemented at all levels of the economy whether it is at the constituency, sub-national, national level, or in the private or public sectors.</a:t>
            </a:r>
          </a:p>
          <a:p>
            <a:pPr algn="just"/>
            <a:endParaRPr lang="en-US" sz="1400" dirty="0">
              <a:latin typeface="Georgia" panose="02040502050405020303" pitchFamily="18" charset="0"/>
            </a:endParaRPr>
          </a:p>
        </p:txBody>
      </p:sp>
      <p:grpSp>
        <p:nvGrpSpPr>
          <p:cNvPr id="16" name="Group 15">
            <a:extLst>
              <a:ext uri="{FF2B5EF4-FFF2-40B4-BE49-F238E27FC236}">
                <a16:creationId xmlns:a16="http://schemas.microsoft.com/office/drawing/2014/main" id="{531D3459-707C-58D2-CD1D-A0DDE9EEE4EE}"/>
              </a:ext>
            </a:extLst>
          </p:cNvPr>
          <p:cNvGrpSpPr/>
          <p:nvPr/>
        </p:nvGrpSpPr>
        <p:grpSpPr>
          <a:xfrm>
            <a:off x="4588184" y="6560210"/>
            <a:ext cx="7603816" cy="297790"/>
            <a:chOff x="-47316" y="10223500"/>
            <a:chExt cx="7603816" cy="297790"/>
          </a:xfrm>
        </p:grpSpPr>
        <p:grpSp>
          <p:nvGrpSpPr>
            <p:cNvPr id="17" name="Group 16">
              <a:extLst>
                <a:ext uri="{FF2B5EF4-FFF2-40B4-BE49-F238E27FC236}">
                  <a16:creationId xmlns:a16="http://schemas.microsoft.com/office/drawing/2014/main" id="{50706AF9-4C4E-529B-FADC-D15FA01C1935}"/>
                </a:ext>
              </a:extLst>
            </p:cNvPr>
            <p:cNvGrpSpPr/>
            <p:nvPr/>
          </p:nvGrpSpPr>
          <p:grpSpPr>
            <a:xfrm>
              <a:off x="273050" y="10223500"/>
              <a:ext cx="7283450" cy="226108"/>
              <a:chOff x="273050" y="10223500"/>
              <a:chExt cx="7283450" cy="226108"/>
            </a:xfrm>
          </p:grpSpPr>
          <p:grpSp>
            <p:nvGrpSpPr>
              <p:cNvPr id="21" name="Group 20">
                <a:extLst>
                  <a:ext uri="{FF2B5EF4-FFF2-40B4-BE49-F238E27FC236}">
                    <a16:creationId xmlns:a16="http://schemas.microsoft.com/office/drawing/2014/main" id="{AC03CB3F-595B-C31E-0414-9473E2D85720}"/>
                  </a:ext>
                </a:extLst>
              </p:cNvPr>
              <p:cNvGrpSpPr/>
              <p:nvPr/>
            </p:nvGrpSpPr>
            <p:grpSpPr>
              <a:xfrm>
                <a:off x="5148087" y="10294886"/>
                <a:ext cx="2265512" cy="154722"/>
                <a:chOff x="4538488" y="10142486"/>
                <a:chExt cx="2265512" cy="154722"/>
              </a:xfrm>
            </p:grpSpPr>
            <p:grpSp>
              <p:nvGrpSpPr>
                <p:cNvPr id="23" name="Group 14">
                  <a:extLst>
                    <a:ext uri="{FF2B5EF4-FFF2-40B4-BE49-F238E27FC236}">
                      <a16:creationId xmlns:a16="http://schemas.microsoft.com/office/drawing/2014/main" id="{F1E0A5B1-52BA-E341-FFE5-653F1B38D81D}"/>
                    </a:ext>
                  </a:extLst>
                </p:cNvPr>
                <p:cNvGrpSpPr/>
                <p:nvPr/>
              </p:nvGrpSpPr>
              <p:grpSpPr>
                <a:xfrm>
                  <a:off x="6689100" y="10169157"/>
                  <a:ext cx="114900" cy="114900"/>
                  <a:chOff x="0" y="0"/>
                  <a:chExt cx="812800" cy="812800"/>
                </a:xfrm>
              </p:grpSpPr>
              <p:sp>
                <p:nvSpPr>
                  <p:cNvPr id="25" name="Freeform 15">
                    <a:extLst>
                      <a:ext uri="{FF2B5EF4-FFF2-40B4-BE49-F238E27FC236}">
                        <a16:creationId xmlns:a16="http://schemas.microsoft.com/office/drawing/2014/main" id="{8714EB9A-400E-1A95-F73A-ADAA5FFBDD47}"/>
                      </a:ext>
                    </a:extLst>
                  </p:cNvPr>
                  <p:cNvSpPr/>
                  <p:nvPr/>
                </p:nvSpPr>
                <p:spPr>
                  <a:xfrm>
                    <a:off x="0" y="0"/>
                    <a:ext cx="812800" cy="812800"/>
                  </a:xfrm>
                  <a:custGeom>
                    <a:avLst/>
                    <a:gdLst/>
                    <a:ahLst/>
                    <a:cxnLst/>
                    <a:rect l="l" t="t" r="r" b="b"/>
                    <a:pathLst>
                      <a:path w="812800" h="812800">
                        <a:moveTo>
                          <a:pt x="0" y="0"/>
                        </a:moveTo>
                        <a:lnTo>
                          <a:pt x="812800" y="0"/>
                        </a:lnTo>
                        <a:lnTo>
                          <a:pt x="812800" y="812800"/>
                        </a:lnTo>
                        <a:lnTo>
                          <a:pt x="0" y="812800"/>
                        </a:lnTo>
                        <a:close/>
                      </a:path>
                    </a:pathLst>
                  </a:custGeom>
                  <a:solidFill>
                    <a:schemeClr val="accent1">
                      <a:lumMod val="75000"/>
                    </a:schemeClr>
                  </a:solidFill>
                </p:spPr>
                <p:txBody>
                  <a:bodyPr/>
                  <a:lstStyle/>
                  <a:p>
                    <a:endParaRPr lang="en-NG"/>
                  </a:p>
                </p:txBody>
              </p:sp>
              <p:sp>
                <p:nvSpPr>
                  <p:cNvPr id="26" name="TextBox 16">
                    <a:extLst>
                      <a:ext uri="{FF2B5EF4-FFF2-40B4-BE49-F238E27FC236}">
                        <a16:creationId xmlns:a16="http://schemas.microsoft.com/office/drawing/2014/main" id="{04BDBD9A-01FA-25F6-B0A6-A1B2677D6241}"/>
                      </a:ext>
                    </a:extLst>
                  </p:cNvPr>
                  <p:cNvSpPr txBox="1"/>
                  <p:nvPr/>
                </p:nvSpPr>
                <p:spPr>
                  <a:xfrm>
                    <a:off x="0" y="-28575"/>
                    <a:ext cx="812800" cy="841375"/>
                  </a:xfrm>
                  <a:prstGeom prst="rect">
                    <a:avLst/>
                  </a:prstGeom>
                </p:spPr>
                <p:txBody>
                  <a:bodyPr lIns="50800" tIns="50800" rIns="50800" bIns="50800" rtlCol="0" anchor="ctr"/>
                  <a:lstStyle/>
                  <a:p>
                    <a:pPr algn="ctr">
                      <a:lnSpc>
                        <a:spcPts val="1960"/>
                      </a:lnSpc>
                    </a:pPr>
                    <a:endParaRPr/>
                  </a:p>
                </p:txBody>
              </p:sp>
            </p:grpSp>
            <p:sp>
              <p:nvSpPr>
                <p:cNvPr id="24" name="TextBox 33">
                  <a:extLst>
                    <a:ext uri="{FF2B5EF4-FFF2-40B4-BE49-F238E27FC236}">
                      <a16:creationId xmlns:a16="http://schemas.microsoft.com/office/drawing/2014/main" id="{C98BF86E-AC80-FBF4-9486-8B3EDBA458E0}"/>
                    </a:ext>
                  </a:extLst>
                </p:cNvPr>
                <p:cNvSpPr txBox="1"/>
                <p:nvPr/>
              </p:nvSpPr>
              <p:spPr>
                <a:xfrm>
                  <a:off x="4538488" y="10142486"/>
                  <a:ext cx="2024322" cy="154722"/>
                </a:xfrm>
                <a:prstGeom prst="rect">
                  <a:avLst/>
                </a:prstGeom>
              </p:spPr>
              <p:txBody>
                <a:bodyPr lIns="0" tIns="0" rIns="0" bIns="0" rtlCol="0" anchor="t">
                  <a:spAutoFit/>
                </a:bodyPr>
                <a:lstStyle/>
                <a:p>
                  <a:pPr algn="r">
                    <a:lnSpc>
                      <a:spcPts val="1299"/>
                    </a:lnSpc>
                  </a:pPr>
                  <a:r>
                    <a:rPr lang="en-US" sz="999" dirty="0">
                      <a:solidFill>
                        <a:srgbClr val="000000"/>
                      </a:solidFill>
                      <a:latin typeface="Georgia" panose="02040502050405020303" pitchFamily="18" charset="0"/>
                    </a:rPr>
                    <a:t>Volume 2024 – April Edition </a:t>
                  </a:r>
                </a:p>
              </p:txBody>
            </p:sp>
          </p:grpSp>
          <p:cxnSp>
            <p:nvCxnSpPr>
              <p:cNvPr id="22" name="Straight Connector 21">
                <a:extLst>
                  <a:ext uri="{FF2B5EF4-FFF2-40B4-BE49-F238E27FC236}">
                    <a16:creationId xmlns:a16="http://schemas.microsoft.com/office/drawing/2014/main" id="{85032FAF-F378-EF1D-178F-A21E81C37E61}"/>
                  </a:ext>
                </a:extLst>
              </p:cNvPr>
              <p:cNvCxnSpPr/>
              <p:nvPr/>
            </p:nvCxnSpPr>
            <p:spPr>
              <a:xfrm>
                <a:off x="273050" y="10223500"/>
                <a:ext cx="7283450" cy="0"/>
              </a:xfrm>
              <a:prstGeom prst="line">
                <a:avLst/>
              </a:prstGeom>
            </p:spPr>
            <p:style>
              <a:lnRef idx="2">
                <a:schemeClr val="dk1"/>
              </a:lnRef>
              <a:fillRef idx="0">
                <a:schemeClr val="dk1"/>
              </a:fillRef>
              <a:effectRef idx="1">
                <a:schemeClr val="dk1"/>
              </a:effectRef>
              <a:fontRef idx="minor">
                <a:schemeClr val="tx1"/>
              </a:fontRef>
            </p:style>
          </p:cxnSp>
        </p:grpSp>
        <p:sp>
          <p:nvSpPr>
            <p:cNvPr id="18" name="TextBox 17">
              <a:extLst>
                <a:ext uri="{FF2B5EF4-FFF2-40B4-BE49-F238E27FC236}">
                  <a16:creationId xmlns:a16="http://schemas.microsoft.com/office/drawing/2014/main" id="{3DE9C34A-B1D2-9E7E-BBDB-23BB022A4695}"/>
                </a:ext>
              </a:extLst>
            </p:cNvPr>
            <p:cNvSpPr txBox="1"/>
            <p:nvPr/>
          </p:nvSpPr>
          <p:spPr>
            <a:xfrm>
              <a:off x="-47316" y="10275069"/>
              <a:ext cx="3733800" cy="246221"/>
            </a:xfrm>
            <a:prstGeom prst="rect">
              <a:avLst/>
            </a:prstGeom>
            <a:noFill/>
          </p:spPr>
          <p:txBody>
            <a:bodyPr wrap="square" rtlCol="0">
              <a:spAutoFit/>
            </a:bodyPr>
            <a:lstStyle/>
            <a:p>
              <a:r>
                <a:rPr lang="en-US" sz="1000" i="1" dirty="0">
                  <a:latin typeface="Georgia" panose="02040502050405020303" pitchFamily="18" charset="0"/>
                </a:rPr>
                <a:t>A monthly publication of FSIB</a:t>
              </a:r>
              <a:endParaRPr lang="en-NG" sz="1000" i="1" dirty="0">
                <a:latin typeface="Georgia" panose="02040502050405020303" pitchFamily="18" charset="0"/>
              </a:endParaRPr>
            </a:p>
          </p:txBody>
        </p:sp>
      </p:grpSp>
      <p:pic>
        <p:nvPicPr>
          <p:cNvPr id="27" name="Picture 26">
            <a:extLst>
              <a:ext uri="{FF2B5EF4-FFF2-40B4-BE49-F238E27FC236}">
                <a16:creationId xmlns:a16="http://schemas.microsoft.com/office/drawing/2014/main" id="{24BA18C2-239C-384E-2E59-B2C037BA21BA}"/>
              </a:ext>
            </a:extLst>
          </p:cNvPr>
          <p:cNvPicPr>
            <a:picLocks noChangeAspect="1"/>
          </p:cNvPicPr>
          <p:nvPr/>
        </p:nvPicPr>
        <p:blipFill rotWithShape="1">
          <a:blip r:embed="rId2">
            <a:extLst>
              <a:ext uri="{28A0092B-C50C-407E-A947-70E740481C1C}">
                <a14:useLocalDpi xmlns:a14="http://schemas.microsoft.com/office/drawing/2010/main" val="0"/>
              </a:ext>
            </a:extLst>
          </a:blip>
          <a:srcRect l="6637" t="39903" r="5114" b="34047"/>
          <a:stretch/>
        </p:blipFill>
        <p:spPr>
          <a:xfrm>
            <a:off x="9077750" y="22964"/>
            <a:ext cx="3122383" cy="921710"/>
          </a:xfrm>
          <a:prstGeom prst="rect">
            <a:avLst/>
          </a:prstGeom>
        </p:spPr>
      </p:pic>
      <p:pic>
        <p:nvPicPr>
          <p:cNvPr id="9" name="Picture 8">
            <a:extLst>
              <a:ext uri="{FF2B5EF4-FFF2-40B4-BE49-F238E27FC236}">
                <a16:creationId xmlns:a16="http://schemas.microsoft.com/office/drawing/2014/main" id="{73202848-EBBA-6808-8201-C8E5E26FAD7F}"/>
              </a:ext>
            </a:extLst>
          </p:cNvPr>
          <p:cNvPicPr>
            <a:picLocks noChangeAspect="1"/>
          </p:cNvPicPr>
          <p:nvPr/>
        </p:nvPicPr>
        <p:blipFill>
          <a:blip r:embed="rId3"/>
          <a:stretch>
            <a:fillRect/>
          </a:stretch>
        </p:blipFill>
        <p:spPr>
          <a:xfrm>
            <a:off x="7889801" y="2122135"/>
            <a:ext cx="3787571" cy="2455101"/>
          </a:xfrm>
          <a:prstGeom prst="rect">
            <a:avLst/>
          </a:prstGeom>
        </p:spPr>
      </p:pic>
    </p:spTree>
    <p:extLst>
      <p:ext uri="{BB962C8B-B14F-4D97-AF65-F5344CB8AC3E}">
        <p14:creationId xmlns:p14="http://schemas.microsoft.com/office/powerpoint/2010/main" val="29554023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B46185-30EF-4A28-367D-8D7D10B58040}"/>
            </a:ext>
          </a:extLst>
        </p:cNvPr>
        <p:cNvGrpSpPr/>
        <p:nvPr/>
      </p:nvGrpSpPr>
      <p:grpSpPr>
        <a:xfrm>
          <a:off x="0" y="0"/>
          <a:ext cx="0" cy="0"/>
          <a:chOff x="0" y="0"/>
          <a:chExt cx="0" cy="0"/>
        </a:xfrm>
      </p:grpSpPr>
      <p:pic>
        <p:nvPicPr>
          <p:cNvPr id="6" name="Picture 6" descr="Image result for Pension">
            <a:extLst>
              <a:ext uri="{FF2B5EF4-FFF2-40B4-BE49-F238E27FC236}">
                <a16:creationId xmlns:a16="http://schemas.microsoft.com/office/drawing/2014/main" id="{7C41F9FF-FDE6-1D84-7CA1-5BD13449AE7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11720" y="679378"/>
            <a:ext cx="3632887" cy="257153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4A8C52EB-695B-99D0-032C-39CBCCCE91F3}"/>
              </a:ext>
            </a:extLst>
          </p:cNvPr>
          <p:cNvSpPr txBox="1"/>
          <p:nvPr/>
        </p:nvSpPr>
        <p:spPr>
          <a:xfrm>
            <a:off x="55952" y="83055"/>
            <a:ext cx="9349305" cy="861774"/>
          </a:xfrm>
          <a:prstGeom prst="rect">
            <a:avLst/>
          </a:prstGeom>
          <a:noFill/>
        </p:spPr>
        <p:txBody>
          <a:bodyPr wrap="square">
            <a:spAutoFit/>
          </a:bodyPr>
          <a:lstStyle/>
          <a:p>
            <a:pPr algn="l"/>
            <a:r>
              <a:rPr lang="en-US" sz="2500" b="1" dirty="0">
                <a:solidFill>
                  <a:schemeClr val="accent1">
                    <a:lumMod val="75000"/>
                  </a:schemeClr>
                </a:solidFill>
                <a:latin typeface="Georgia" panose="02040502050405020303" pitchFamily="18" charset="0"/>
              </a:rPr>
              <a:t>P</a:t>
            </a:r>
            <a:r>
              <a:rPr lang="en-US" sz="2500" b="1" i="0" dirty="0">
                <a:solidFill>
                  <a:schemeClr val="accent1">
                    <a:lumMod val="75000"/>
                  </a:schemeClr>
                </a:solidFill>
                <a:effectLst/>
                <a:latin typeface="Georgia" panose="02040502050405020303" pitchFamily="18" charset="0"/>
              </a:rPr>
              <a:t>ENSION INDUSTRY PROJECTS WOMEN AS SOLUTION TO NIGERIA’S ECONOMIC CHALLENGE.</a:t>
            </a:r>
          </a:p>
        </p:txBody>
      </p:sp>
      <p:sp>
        <p:nvSpPr>
          <p:cNvPr id="7" name="TextBox 6">
            <a:extLst>
              <a:ext uri="{FF2B5EF4-FFF2-40B4-BE49-F238E27FC236}">
                <a16:creationId xmlns:a16="http://schemas.microsoft.com/office/drawing/2014/main" id="{CFF080A6-7324-3C2B-4EE8-AA9F6A954878}"/>
              </a:ext>
            </a:extLst>
          </p:cNvPr>
          <p:cNvSpPr txBox="1"/>
          <p:nvPr/>
        </p:nvSpPr>
        <p:spPr>
          <a:xfrm>
            <a:off x="3862737" y="1032016"/>
            <a:ext cx="4421539" cy="5047536"/>
          </a:xfrm>
          <a:prstGeom prst="rect">
            <a:avLst/>
          </a:prstGeom>
          <a:noFill/>
        </p:spPr>
        <p:txBody>
          <a:bodyPr wrap="square">
            <a:spAutoFit/>
          </a:bodyPr>
          <a:lstStyle/>
          <a:p>
            <a:pPr algn="just"/>
            <a:r>
              <a:rPr lang="en-US" sz="1400" b="0" i="0" dirty="0">
                <a:solidFill>
                  <a:srgbClr val="252324"/>
                </a:solidFill>
                <a:effectLst/>
                <a:latin typeface="Georgia" panose="02040502050405020303" pitchFamily="18" charset="0"/>
              </a:rPr>
              <a:t>The panel had female C suite experts within the pension industry deliberate on key issues confronting women in the workplace and in the society at large. The keynote speaker,</a:t>
            </a:r>
          </a:p>
          <a:p>
            <a:pPr algn="just"/>
            <a:endParaRPr lang="en-US" sz="1400" b="0" i="0" dirty="0">
              <a:solidFill>
                <a:srgbClr val="252324"/>
              </a:solidFill>
              <a:effectLst/>
              <a:latin typeface="Georgia" panose="02040502050405020303" pitchFamily="18" charset="0"/>
            </a:endParaRPr>
          </a:p>
          <a:p>
            <a:pPr algn="just"/>
            <a:r>
              <a:rPr lang="en-US" sz="1400" b="0" i="0" dirty="0">
                <a:solidFill>
                  <a:srgbClr val="252324"/>
                </a:solidFill>
                <a:effectLst/>
                <a:latin typeface="Georgia" panose="02040502050405020303" pitchFamily="18" charset="0"/>
              </a:rPr>
              <a:t>Mrs. Anana Emanuel Esq. who is also Chairperson of NLPC PFA, in her speech, stated that she has always been interested in the topic of gender parity, while she emphasized that she isn’t out to disparage men but to talk about equity and fairness.</a:t>
            </a:r>
          </a:p>
          <a:p>
            <a:pPr algn="just"/>
            <a:endParaRPr lang="en-US" sz="1400" b="0" i="0" dirty="0">
              <a:solidFill>
                <a:srgbClr val="252324"/>
              </a:solidFill>
              <a:effectLst/>
              <a:latin typeface="Georgia" panose="02040502050405020303" pitchFamily="18" charset="0"/>
            </a:endParaRPr>
          </a:p>
          <a:p>
            <a:pPr algn="just"/>
            <a:r>
              <a:rPr lang="en-US" sz="1400" b="0" i="0" dirty="0">
                <a:solidFill>
                  <a:srgbClr val="252324"/>
                </a:solidFill>
                <a:effectLst/>
                <a:latin typeface="Georgia" panose="02040502050405020303" pitchFamily="18" charset="0"/>
              </a:rPr>
              <a:t>She spoke about the goal of living in a world where every woman and girl can exercise their freedom and choice and realize their right such as to live free from violence, go to school, participate in decisions and to earn equal pay for work of equal value.</a:t>
            </a:r>
          </a:p>
          <a:p>
            <a:pPr algn="just"/>
            <a:endParaRPr lang="en-US" sz="1400" b="0" i="0" dirty="0">
              <a:solidFill>
                <a:srgbClr val="252324"/>
              </a:solidFill>
              <a:effectLst/>
              <a:latin typeface="Georgia" panose="02040502050405020303" pitchFamily="18" charset="0"/>
            </a:endParaRPr>
          </a:p>
          <a:p>
            <a:pPr algn="just"/>
            <a:r>
              <a:rPr lang="en-US" sz="1400" b="0" i="0" dirty="0">
                <a:solidFill>
                  <a:srgbClr val="252324"/>
                </a:solidFill>
                <a:effectLst/>
                <a:latin typeface="Georgia" panose="02040502050405020303" pitchFamily="18" charset="0"/>
              </a:rPr>
              <a:t>Emphasizing the same right, rewards, opportunities, and resources to work. The highlight of the event was the launch of Women of Pension Network (WOPEN), a coaching and mentoring session, connecting seasoned female industry leaders with young female professionals.</a:t>
            </a:r>
          </a:p>
        </p:txBody>
      </p:sp>
      <p:sp>
        <p:nvSpPr>
          <p:cNvPr id="8" name="TextBox 7">
            <a:extLst>
              <a:ext uri="{FF2B5EF4-FFF2-40B4-BE49-F238E27FC236}">
                <a16:creationId xmlns:a16="http://schemas.microsoft.com/office/drawing/2014/main" id="{569A157C-89AB-0910-DE47-ED4F7CE0860A}"/>
              </a:ext>
            </a:extLst>
          </p:cNvPr>
          <p:cNvSpPr txBox="1"/>
          <p:nvPr/>
        </p:nvSpPr>
        <p:spPr>
          <a:xfrm>
            <a:off x="229850" y="1015091"/>
            <a:ext cx="3632887" cy="5693866"/>
          </a:xfrm>
          <a:prstGeom prst="rect">
            <a:avLst/>
          </a:prstGeom>
          <a:noFill/>
        </p:spPr>
        <p:txBody>
          <a:bodyPr wrap="square">
            <a:spAutoFit/>
          </a:bodyPr>
          <a:lstStyle/>
          <a:p>
            <a:pPr algn="just"/>
            <a:r>
              <a:rPr lang="en-US" sz="1400" b="0" i="0" dirty="0">
                <a:solidFill>
                  <a:srgbClr val="252324"/>
                </a:solidFill>
                <a:effectLst/>
                <a:latin typeface="Georgia" panose="02040502050405020303" pitchFamily="18" charset="0"/>
              </a:rPr>
              <a:t>The Pension Fund Operators Association of Nigeria (</a:t>
            </a:r>
            <a:r>
              <a:rPr lang="en-US" sz="1400" b="0" i="0" dirty="0" err="1">
                <a:solidFill>
                  <a:srgbClr val="252324"/>
                </a:solidFill>
                <a:effectLst/>
                <a:latin typeface="Georgia" panose="02040502050405020303" pitchFamily="18" charset="0"/>
              </a:rPr>
              <a:t>PenOp</a:t>
            </a:r>
            <a:r>
              <a:rPr lang="en-US" sz="1400" b="0" i="0" dirty="0">
                <a:solidFill>
                  <a:srgbClr val="252324"/>
                </a:solidFill>
                <a:effectLst/>
                <a:latin typeface="Georgia" panose="02040502050405020303" pitchFamily="18" charset="0"/>
              </a:rPr>
              <a:t>), in the spirit of the 2024 International Women’s Day celebrations with the theme Inspire Inclusion, </a:t>
            </a:r>
            <a:r>
              <a:rPr lang="en-US" sz="1400" b="0" i="0" dirty="0" err="1">
                <a:solidFill>
                  <a:srgbClr val="252324"/>
                </a:solidFill>
                <a:effectLst/>
                <a:latin typeface="Georgia" panose="02040502050405020303" pitchFamily="18" charset="0"/>
              </a:rPr>
              <a:t>organised</a:t>
            </a:r>
            <a:r>
              <a:rPr lang="en-US" sz="1400" b="0" i="0" dirty="0">
                <a:solidFill>
                  <a:srgbClr val="252324"/>
                </a:solidFill>
                <a:effectLst/>
                <a:latin typeface="Georgia" panose="02040502050405020303" pitchFamily="18" charset="0"/>
              </a:rPr>
              <a:t> a hybrid event to commemorate the day.</a:t>
            </a:r>
          </a:p>
          <a:p>
            <a:pPr algn="just"/>
            <a:endParaRPr lang="en-US" sz="1400" b="0" i="0" dirty="0">
              <a:solidFill>
                <a:srgbClr val="252324"/>
              </a:solidFill>
              <a:effectLst/>
              <a:latin typeface="Georgia" panose="02040502050405020303" pitchFamily="18" charset="0"/>
            </a:endParaRPr>
          </a:p>
          <a:p>
            <a:pPr algn="just"/>
            <a:r>
              <a:rPr lang="en-US" sz="1400" b="0" i="0" dirty="0">
                <a:solidFill>
                  <a:srgbClr val="252324"/>
                </a:solidFill>
                <a:effectLst/>
                <a:latin typeface="Georgia" panose="02040502050405020303" pitchFamily="18" charset="0"/>
              </a:rPr>
              <a:t>International Women’s Day (IWD) is a global celebration held annually on March 8. It commemorates the social, economic, cultural, and political achievements of women while also advocating for gender equality and women’s rights.</a:t>
            </a:r>
          </a:p>
          <a:p>
            <a:pPr algn="just"/>
            <a:endParaRPr lang="en-US" sz="1400" b="0" i="0" dirty="0">
              <a:solidFill>
                <a:srgbClr val="252324"/>
              </a:solidFill>
              <a:effectLst/>
              <a:latin typeface="Georgia" panose="02040502050405020303" pitchFamily="18" charset="0"/>
            </a:endParaRPr>
          </a:p>
          <a:p>
            <a:pPr algn="just"/>
            <a:r>
              <a:rPr lang="en-US" sz="1400" b="0" i="0" dirty="0">
                <a:solidFill>
                  <a:srgbClr val="252324"/>
                </a:solidFill>
                <a:effectLst/>
                <a:latin typeface="Georgia" panose="02040502050405020303" pitchFamily="18" charset="0"/>
              </a:rPr>
              <a:t>The networking and informative session was supported by </a:t>
            </a:r>
            <a:r>
              <a:rPr lang="en-US" sz="1400" b="0" i="0" dirty="0" err="1">
                <a:solidFill>
                  <a:srgbClr val="252324"/>
                </a:solidFill>
                <a:effectLst/>
                <a:latin typeface="Georgia" panose="02040502050405020303" pitchFamily="18" charset="0"/>
              </a:rPr>
              <a:t>Infracredit</a:t>
            </a:r>
            <a:r>
              <a:rPr lang="en-US" sz="1400" b="0" i="0" dirty="0">
                <a:solidFill>
                  <a:srgbClr val="252324"/>
                </a:solidFill>
                <a:effectLst/>
                <a:latin typeface="Georgia" panose="02040502050405020303" pitchFamily="18" charset="0"/>
              </a:rPr>
              <a:t>, </a:t>
            </a:r>
            <a:r>
              <a:rPr lang="en-US" sz="1400" b="0" i="0" dirty="0" err="1">
                <a:solidFill>
                  <a:srgbClr val="252324"/>
                </a:solidFill>
                <a:effectLst/>
                <a:latin typeface="Georgia" panose="02040502050405020303" pitchFamily="18" charset="0"/>
              </a:rPr>
              <a:t>Providus</a:t>
            </a:r>
            <a:r>
              <a:rPr lang="en-US" sz="1400" b="0" i="0" dirty="0">
                <a:solidFill>
                  <a:srgbClr val="252324"/>
                </a:solidFill>
                <a:effectLst/>
                <a:latin typeface="Georgia" panose="02040502050405020303" pitchFamily="18" charset="0"/>
              </a:rPr>
              <a:t> bank and 10Alytics. The event attracted top female professionals within the pension industry and beyond to discuss some themes that affect women in the workplace.</a:t>
            </a:r>
          </a:p>
          <a:p>
            <a:pPr algn="just"/>
            <a:endParaRPr lang="en-US" sz="1400" b="0" i="0" dirty="0">
              <a:solidFill>
                <a:srgbClr val="252324"/>
              </a:solidFill>
              <a:effectLst/>
              <a:latin typeface="Georgia" panose="02040502050405020303" pitchFamily="18" charset="0"/>
            </a:endParaRPr>
          </a:p>
          <a:p>
            <a:pPr algn="just"/>
            <a:r>
              <a:rPr lang="en-US" sz="1400" b="0" i="0" dirty="0">
                <a:solidFill>
                  <a:srgbClr val="252324"/>
                </a:solidFill>
                <a:effectLst/>
                <a:latin typeface="Georgia" panose="02040502050405020303" pitchFamily="18" charset="0"/>
              </a:rPr>
              <a:t>The event with the theme Accelerating Gender Parity in the Workplace consisted of two exciting panel sessions with the topic Women as a Solution to Nigeria’s Economic Challenges and Drivers Seat: The Role of Women in Digital Transformation.</a:t>
            </a:r>
          </a:p>
        </p:txBody>
      </p:sp>
      <p:grpSp>
        <p:nvGrpSpPr>
          <p:cNvPr id="9" name="Group 8">
            <a:extLst>
              <a:ext uri="{FF2B5EF4-FFF2-40B4-BE49-F238E27FC236}">
                <a16:creationId xmlns:a16="http://schemas.microsoft.com/office/drawing/2014/main" id="{FB717D00-AB04-978B-BE83-28A26A851ACD}"/>
              </a:ext>
            </a:extLst>
          </p:cNvPr>
          <p:cNvGrpSpPr/>
          <p:nvPr/>
        </p:nvGrpSpPr>
        <p:grpSpPr>
          <a:xfrm>
            <a:off x="4588184" y="6560210"/>
            <a:ext cx="7603816" cy="297790"/>
            <a:chOff x="-47316" y="10223500"/>
            <a:chExt cx="7603816" cy="297790"/>
          </a:xfrm>
        </p:grpSpPr>
        <p:grpSp>
          <p:nvGrpSpPr>
            <p:cNvPr id="10" name="Group 9">
              <a:extLst>
                <a:ext uri="{FF2B5EF4-FFF2-40B4-BE49-F238E27FC236}">
                  <a16:creationId xmlns:a16="http://schemas.microsoft.com/office/drawing/2014/main" id="{7DA2D6AD-F46E-97F5-8756-8583F50FC18E}"/>
                </a:ext>
              </a:extLst>
            </p:cNvPr>
            <p:cNvGrpSpPr/>
            <p:nvPr/>
          </p:nvGrpSpPr>
          <p:grpSpPr>
            <a:xfrm>
              <a:off x="273050" y="10223500"/>
              <a:ext cx="7283450" cy="226108"/>
              <a:chOff x="273050" y="10223500"/>
              <a:chExt cx="7283450" cy="226108"/>
            </a:xfrm>
          </p:grpSpPr>
          <p:grpSp>
            <p:nvGrpSpPr>
              <p:cNvPr id="12" name="Group 11">
                <a:extLst>
                  <a:ext uri="{FF2B5EF4-FFF2-40B4-BE49-F238E27FC236}">
                    <a16:creationId xmlns:a16="http://schemas.microsoft.com/office/drawing/2014/main" id="{055087FC-8E71-E709-2BF4-980DA673E90C}"/>
                  </a:ext>
                </a:extLst>
              </p:cNvPr>
              <p:cNvGrpSpPr/>
              <p:nvPr/>
            </p:nvGrpSpPr>
            <p:grpSpPr>
              <a:xfrm>
                <a:off x="5148087" y="10294886"/>
                <a:ext cx="2265512" cy="154722"/>
                <a:chOff x="4538488" y="10142486"/>
                <a:chExt cx="2265512" cy="154722"/>
              </a:xfrm>
            </p:grpSpPr>
            <p:grpSp>
              <p:nvGrpSpPr>
                <p:cNvPr id="14" name="Group 14">
                  <a:extLst>
                    <a:ext uri="{FF2B5EF4-FFF2-40B4-BE49-F238E27FC236}">
                      <a16:creationId xmlns:a16="http://schemas.microsoft.com/office/drawing/2014/main" id="{12F656A3-8AE5-83D3-62F8-E7E954675E7F}"/>
                    </a:ext>
                  </a:extLst>
                </p:cNvPr>
                <p:cNvGrpSpPr/>
                <p:nvPr/>
              </p:nvGrpSpPr>
              <p:grpSpPr>
                <a:xfrm>
                  <a:off x="6689100" y="10169157"/>
                  <a:ext cx="114900" cy="114900"/>
                  <a:chOff x="0" y="0"/>
                  <a:chExt cx="812800" cy="812800"/>
                </a:xfrm>
              </p:grpSpPr>
              <p:sp>
                <p:nvSpPr>
                  <p:cNvPr id="16" name="Freeform 15">
                    <a:extLst>
                      <a:ext uri="{FF2B5EF4-FFF2-40B4-BE49-F238E27FC236}">
                        <a16:creationId xmlns:a16="http://schemas.microsoft.com/office/drawing/2014/main" id="{7025A0FD-EF62-AAB2-72F1-A56D9FD16559}"/>
                      </a:ext>
                    </a:extLst>
                  </p:cNvPr>
                  <p:cNvSpPr/>
                  <p:nvPr/>
                </p:nvSpPr>
                <p:spPr>
                  <a:xfrm>
                    <a:off x="0" y="0"/>
                    <a:ext cx="812800" cy="812800"/>
                  </a:xfrm>
                  <a:custGeom>
                    <a:avLst/>
                    <a:gdLst/>
                    <a:ahLst/>
                    <a:cxnLst/>
                    <a:rect l="l" t="t" r="r" b="b"/>
                    <a:pathLst>
                      <a:path w="812800" h="812800">
                        <a:moveTo>
                          <a:pt x="0" y="0"/>
                        </a:moveTo>
                        <a:lnTo>
                          <a:pt x="812800" y="0"/>
                        </a:lnTo>
                        <a:lnTo>
                          <a:pt x="812800" y="812800"/>
                        </a:lnTo>
                        <a:lnTo>
                          <a:pt x="0" y="812800"/>
                        </a:lnTo>
                        <a:close/>
                      </a:path>
                    </a:pathLst>
                  </a:custGeom>
                  <a:solidFill>
                    <a:schemeClr val="accent1">
                      <a:lumMod val="75000"/>
                    </a:schemeClr>
                  </a:solidFill>
                </p:spPr>
                <p:txBody>
                  <a:bodyPr/>
                  <a:lstStyle/>
                  <a:p>
                    <a:endParaRPr lang="en-NG"/>
                  </a:p>
                </p:txBody>
              </p:sp>
              <p:sp>
                <p:nvSpPr>
                  <p:cNvPr id="17" name="TextBox 16">
                    <a:extLst>
                      <a:ext uri="{FF2B5EF4-FFF2-40B4-BE49-F238E27FC236}">
                        <a16:creationId xmlns:a16="http://schemas.microsoft.com/office/drawing/2014/main" id="{033E28DE-B701-2F05-223F-343E9AA8405E}"/>
                      </a:ext>
                    </a:extLst>
                  </p:cNvPr>
                  <p:cNvSpPr txBox="1"/>
                  <p:nvPr/>
                </p:nvSpPr>
                <p:spPr>
                  <a:xfrm>
                    <a:off x="0" y="-28575"/>
                    <a:ext cx="812800" cy="841375"/>
                  </a:xfrm>
                  <a:prstGeom prst="rect">
                    <a:avLst/>
                  </a:prstGeom>
                </p:spPr>
                <p:txBody>
                  <a:bodyPr lIns="50800" tIns="50800" rIns="50800" bIns="50800" rtlCol="0" anchor="ctr"/>
                  <a:lstStyle/>
                  <a:p>
                    <a:pPr algn="ctr">
                      <a:lnSpc>
                        <a:spcPts val="1960"/>
                      </a:lnSpc>
                    </a:pPr>
                    <a:endParaRPr/>
                  </a:p>
                </p:txBody>
              </p:sp>
            </p:grpSp>
            <p:sp>
              <p:nvSpPr>
                <p:cNvPr id="15" name="TextBox 33">
                  <a:extLst>
                    <a:ext uri="{FF2B5EF4-FFF2-40B4-BE49-F238E27FC236}">
                      <a16:creationId xmlns:a16="http://schemas.microsoft.com/office/drawing/2014/main" id="{793C7B9A-377F-13BD-C08E-16DB5DF286AA}"/>
                    </a:ext>
                  </a:extLst>
                </p:cNvPr>
                <p:cNvSpPr txBox="1"/>
                <p:nvPr/>
              </p:nvSpPr>
              <p:spPr>
                <a:xfrm>
                  <a:off x="4538488" y="10142486"/>
                  <a:ext cx="2024322" cy="154722"/>
                </a:xfrm>
                <a:prstGeom prst="rect">
                  <a:avLst/>
                </a:prstGeom>
              </p:spPr>
              <p:txBody>
                <a:bodyPr lIns="0" tIns="0" rIns="0" bIns="0" rtlCol="0" anchor="t">
                  <a:spAutoFit/>
                </a:bodyPr>
                <a:lstStyle/>
                <a:p>
                  <a:pPr algn="r">
                    <a:lnSpc>
                      <a:spcPts val="1299"/>
                    </a:lnSpc>
                  </a:pPr>
                  <a:r>
                    <a:rPr lang="en-US" sz="999" dirty="0">
                      <a:solidFill>
                        <a:srgbClr val="000000"/>
                      </a:solidFill>
                      <a:latin typeface="Georgia" panose="02040502050405020303" pitchFamily="18" charset="0"/>
                    </a:rPr>
                    <a:t>Volume 2024 – April Edition </a:t>
                  </a:r>
                </a:p>
              </p:txBody>
            </p:sp>
          </p:grpSp>
          <p:cxnSp>
            <p:nvCxnSpPr>
              <p:cNvPr id="13" name="Straight Connector 12">
                <a:extLst>
                  <a:ext uri="{FF2B5EF4-FFF2-40B4-BE49-F238E27FC236}">
                    <a16:creationId xmlns:a16="http://schemas.microsoft.com/office/drawing/2014/main" id="{FB781AEE-B8F5-E413-AD5F-468C35025669}"/>
                  </a:ext>
                </a:extLst>
              </p:cNvPr>
              <p:cNvCxnSpPr/>
              <p:nvPr/>
            </p:nvCxnSpPr>
            <p:spPr>
              <a:xfrm>
                <a:off x="273050" y="10223500"/>
                <a:ext cx="7283450" cy="0"/>
              </a:xfrm>
              <a:prstGeom prst="line">
                <a:avLst/>
              </a:prstGeom>
            </p:spPr>
            <p:style>
              <a:lnRef idx="2">
                <a:schemeClr val="dk1"/>
              </a:lnRef>
              <a:fillRef idx="0">
                <a:schemeClr val="dk1"/>
              </a:fillRef>
              <a:effectRef idx="1">
                <a:schemeClr val="dk1"/>
              </a:effectRef>
              <a:fontRef idx="minor">
                <a:schemeClr val="tx1"/>
              </a:fontRef>
            </p:style>
          </p:cxnSp>
        </p:grpSp>
        <p:sp>
          <p:nvSpPr>
            <p:cNvPr id="11" name="TextBox 10">
              <a:extLst>
                <a:ext uri="{FF2B5EF4-FFF2-40B4-BE49-F238E27FC236}">
                  <a16:creationId xmlns:a16="http://schemas.microsoft.com/office/drawing/2014/main" id="{D3F75593-0815-9FA4-39DD-91E9F6CF3334}"/>
                </a:ext>
              </a:extLst>
            </p:cNvPr>
            <p:cNvSpPr txBox="1"/>
            <p:nvPr/>
          </p:nvSpPr>
          <p:spPr>
            <a:xfrm>
              <a:off x="-47316" y="10275069"/>
              <a:ext cx="3733800" cy="246221"/>
            </a:xfrm>
            <a:prstGeom prst="rect">
              <a:avLst/>
            </a:prstGeom>
            <a:noFill/>
          </p:spPr>
          <p:txBody>
            <a:bodyPr wrap="square" rtlCol="0">
              <a:spAutoFit/>
            </a:bodyPr>
            <a:lstStyle/>
            <a:p>
              <a:r>
                <a:rPr lang="en-US" sz="1000" i="1" dirty="0">
                  <a:latin typeface="Georgia" panose="02040502050405020303" pitchFamily="18" charset="0"/>
                </a:rPr>
                <a:t>A monthly publication of FSIB</a:t>
              </a:r>
              <a:endParaRPr lang="en-NG" sz="1000" i="1" dirty="0">
                <a:latin typeface="Georgia" panose="02040502050405020303" pitchFamily="18" charset="0"/>
              </a:endParaRPr>
            </a:p>
          </p:txBody>
        </p:sp>
      </p:grpSp>
      <p:pic>
        <p:nvPicPr>
          <p:cNvPr id="30" name="Picture 29">
            <a:extLst>
              <a:ext uri="{FF2B5EF4-FFF2-40B4-BE49-F238E27FC236}">
                <a16:creationId xmlns:a16="http://schemas.microsoft.com/office/drawing/2014/main" id="{22565BA1-646F-49E4-43DC-B0AC39B37AB5}"/>
              </a:ext>
            </a:extLst>
          </p:cNvPr>
          <p:cNvPicPr>
            <a:picLocks noChangeAspect="1"/>
          </p:cNvPicPr>
          <p:nvPr/>
        </p:nvPicPr>
        <p:blipFill rotWithShape="1">
          <a:blip r:embed="rId3">
            <a:extLst>
              <a:ext uri="{28A0092B-C50C-407E-A947-70E740481C1C}">
                <a14:useLocalDpi xmlns:a14="http://schemas.microsoft.com/office/drawing/2010/main" val="0"/>
              </a:ext>
            </a:extLst>
          </a:blip>
          <a:srcRect l="6637" t="39903" r="5114" b="34047"/>
          <a:stretch/>
        </p:blipFill>
        <p:spPr>
          <a:xfrm>
            <a:off x="9540947" y="22964"/>
            <a:ext cx="2640524" cy="779468"/>
          </a:xfrm>
          <a:prstGeom prst="rect">
            <a:avLst/>
          </a:prstGeom>
        </p:spPr>
      </p:pic>
      <p:pic>
        <p:nvPicPr>
          <p:cNvPr id="2" name="Picture 1">
            <a:extLst>
              <a:ext uri="{FF2B5EF4-FFF2-40B4-BE49-F238E27FC236}">
                <a16:creationId xmlns:a16="http://schemas.microsoft.com/office/drawing/2014/main" id="{C9F3912E-0372-78E8-F851-7E1BC449276A}"/>
              </a:ext>
            </a:extLst>
          </p:cNvPr>
          <p:cNvPicPr>
            <a:picLocks noChangeAspect="1"/>
          </p:cNvPicPr>
          <p:nvPr/>
        </p:nvPicPr>
        <p:blipFill rotWithShape="1">
          <a:blip r:embed="rId4" cstate="hqprint">
            <a:extLst>
              <a:ext uri="{28A0092B-C50C-407E-A947-70E740481C1C}">
                <a14:useLocalDpi xmlns:a14="http://schemas.microsoft.com/office/drawing/2010/main" val="0"/>
              </a:ext>
            </a:extLst>
          </a:blip>
          <a:srcRect l="2211" t="7585" r="19593" b="13455"/>
          <a:stretch/>
        </p:blipFill>
        <p:spPr>
          <a:xfrm>
            <a:off x="8357257" y="3297326"/>
            <a:ext cx="3738866" cy="3066149"/>
          </a:xfrm>
          <a:prstGeom prst="rect">
            <a:avLst/>
          </a:prstGeom>
        </p:spPr>
      </p:pic>
    </p:spTree>
    <p:extLst>
      <p:ext uri="{BB962C8B-B14F-4D97-AF65-F5344CB8AC3E}">
        <p14:creationId xmlns:p14="http://schemas.microsoft.com/office/powerpoint/2010/main" val="1635722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B72718-999E-03D3-C362-2A14F93F1FC1}"/>
            </a:ext>
          </a:extLst>
        </p:cNvPr>
        <p:cNvGrpSpPr/>
        <p:nvPr/>
      </p:nvGrpSpPr>
      <p:grpSpPr>
        <a:xfrm>
          <a:off x="0" y="0"/>
          <a:ext cx="0" cy="0"/>
          <a:chOff x="0" y="0"/>
          <a:chExt cx="0" cy="0"/>
        </a:xfrm>
      </p:grpSpPr>
      <p:pic>
        <p:nvPicPr>
          <p:cNvPr id="22" name="Picture 21">
            <a:extLst>
              <a:ext uri="{FF2B5EF4-FFF2-40B4-BE49-F238E27FC236}">
                <a16:creationId xmlns:a16="http://schemas.microsoft.com/office/drawing/2014/main" id="{9A7AE865-2948-5892-B7CE-C8F45BAD8D96}"/>
              </a:ext>
            </a:extLst>
          </p:cNvPr>
          <p:cNvPicPr>
            <a:picLocks noChangeAspect="1"/>
          </p:cNvPicPr>
          <p:nvPr/>
        </p:nvPicPr>
        <p:blipFill rotWithShape="1">
          <a:blip r:embed="rId2">
            <a:extLst>
              <a:ext uri="{28A0092B-C50C-407E-A947-70E740481C1C}">
                <a14:useLocalDpi xmlns:a14="http://schemas.microsoft.com/office/drawing/2010/main" val="0"/>
              </a:ext>
            </a:extLst>
          </a:blip>
          <a:srcRect t="4775" r="25537" b="14745"/>
          <a:stretch/>
        </p:blipFill>
        <p:spPr>
          <a:xfrm>
            <a:off x="6946027" y="1737535"/>
            <a:ext cx="4861882" cy="4699992"/>
          </a:xfrm>
          <a:prstGeom prst="rect">
            <a:avLst/>
          </a:prstGeom>
        </p:spPr>
      </p:pic>
      <p:sp>
        <p:nvSpPr>
          <p:cNvPr id="14" name="TextBox 13">
            <a:extLst>
              <a:ext uri="{FF2B5EF4-FFF2-40B4-BE49-F238E27FC236}">
                <a16:creationId xmlns:a16="http://schemas.microsoft.com/office/drawing/2014/main" id="{16505B8D-E53A-A89E-ADD1-0C5E3785F23E}"/>
              </a:ext>
            </a:extLst>
          </p:cNvPr>
          <p:cNvSpPr txBox="1"/>
          <p:nvPr/>
        </p:nvSpPr>
        <p:spPr>
          <a:xfrm>
            <a:off x="210531" y="48999"/>
            <a:ext cx="7552538" cy="861774"/>
          </a:xfrm>
          <a:prstGeom prst="rect">
            <a:avLst/>
          </a:prstGeom>
          <a:noFill/>
        </p:spPr>
        <p:txBody>
          <a:bodyPr wrap="square">
            <a:spAutoFit/>
          </a:bodyPr>
          <a:lstStyle/>
          <a:p>
            <a:pPr algn="l"/>
            <a:r>
              <a:rPr lang="en-US" sz="2500" b="1" i="0" dirty="0">
                <a:solidFill>
                  <a:schemeClr val="accent1">
                    <a:lumMod val="75000"/>
                  </a:schemeClr>
                </a:solidFill>
                <a:effectLst/>
                <a:latin typeface="Georgia" panose="02040502050405020303" pitchFamily="18" charset="0"/>
              </a:rPr>
              <a:t>LLOYD’S REPORTS ‘BEST UNDERWRITING RESULT IN RECENT HISTORY’.</a:t>
            </a:r>
          </a:p>
        </p:txBody>
      </p:sp>
      <p:sp>
        <p:nvSpPr>
          <p:cNvPr id="15" name="TextBox 14">
            <a:extLst>
              <a:ext uri="{FF2B5EF4-FFF2-40B4-BE49-F238E27FC236}">
                <a16:creationId xmlns:a16="http://schemas.microsoft.com/office/drawing/2014/main" id="{DDB356AB-BC4F-42B5-4E43-10EF64B85B6D}"/>
              </a:ext>
            </a:extLst>
          </p:cNvPr>
          <p:cNvSpPr txBox="1"/>
          <p:nvPr/>
        </p:nvSpPr>
        <p:spPr>
          <a:xfrm>
            <a:off x="262207" y="1300461"/>
            <a:ext cx="3505914" cy="5047536"/>
          </a:xfrm>
          <a:prstGeom prst="rect">
            <a:avLst/>
          </a:prstGeom>
          <a:noFill/>
        </p:spPr>
        <p:txBody>
          <a:bodyPr wrap="square">
            <a:spAutoFit/>
          </a:bodyPr>
          <a:lstStyle/>
          <a:p>
            <a:pPr algn="just"/>
            <a:r>
              <a:rPr lang="en-US" sz="1400" dirty="0">
                <a:latin typeface="Georgia" panose="02040502050405020303" pitchFamily="18" charset="0"/>
              </a:rPr>
              <a:t>Lloyd’s underwriting profit more than doubled last year in a result it has described as the best in recent history. </a:t>
            </a:r>
          </a:p>
          <a:p>
            <a:pPr algn="just"/>
            <a:endParaRPr lang="en-US" sz="1400" dirty="0">
              <a:latin typeface="Georgia" panose="02040502050405020303" pitchFamily="18" charset="0"/>
            </a:endParaRPr>
          </a:p>
          <a:p>
            <a:pPr algn="just"/>
            <a:r>
              <a:rPr lang="en-US" sz="1400" dirty="0">
                <a:latin typeface="Georgia" panose="02040502050405020303" pitchFamily="18" charset="0"/>
              </a:rPr>
              <a:t>The profit increased to £5.9 billion ($11.4 billion) from £2.6 billion ($6.4 billion), according to preliminary results released last week. </a:t>
            </a:r>
          </a:p>
          <a:p>
            <a:pPr algn="just"/>
            <a:endParaRPr lang="en-US" sz="1400" dirty="0">
              <a:latin typeface="Georgia" panose="02040502050405020303" pitchFamily="18" charset="0"/>
            </a:endParaRPr>
          </a:p>
          <a:p>
            <a:pPr algn="just"/>
            <a:r>
              <a:rPr lang="en-US" sz="1400" dirty="0">
                <a:latin typeface="Georgia" panose="02040502050405020303" pitchFamily="18" charset="0"/>
              </a:rPr>
              <a:t>Gross written premium rose 11.6% to £52.1 billion ($101 billion), reflecting 4% organic growth and 7% price changes, while the market’s combined operating ratio improved 7.9 percentage points from the prior year to 84%. </a:t>
            </a:r>
          </a:p>
          <a:p>
            <a:pPr algn="just"/>
            <a:endParaRPr lang="en-US" sz="1400" dirty="0">
              <a:latin typeface="Georgia" panose="02040502050405020303" pitchFamily="18" charset="0"/>
            </a:endParaRPr>
          </a:p>
          <a:p>
            <a:pPr algn="just"/>
            <a:r>
              <a:rPr lang="en-US" sz="1400" dirty="0">
                <a:latin typeface="Georgia" panose="02040502050405020303" pitchFamily="18" charset="0"/>
              </a:rPr>
              <a:t>“We continued to see sustainable, profitable growth and performance, leading to our best underwriting result in recent history and a rock-solid balance sheet that gives us and our stakeholders confidence in an uncertain environment,” Lloyd’s CFO Burkhard </a:t>
            </a:r>
            <a:r>
              <a:rPr lang="en-US" sz="1400" dirty="0" err="1">
                <a:latin typeface="Georgia" panose="02040502050405020303" pitchFamily="18" charset="0"/>
              </a:rPr>
              <a:t>Keese</a:t>
            </a:r>
            <a:r>
              <a:rPr lang="en-US" sz="1400" dirty="0">
                <a:latin typeface="Georgia" panose="02040502050405020303" pitchFamily="18" charset="0"/>
              </a:rPr>
              <a:t> said. </a:t>
            </a:r>
            <a:endParaRPr lang="en-NG" sz="1400" dirty="0">
              <a:latin typeface="Georgia" panose="02040502050405020303" pitchFamily="18" charset="0"/>
            </a:endParaRPr>
          </a:p>
        </p:txBody>
      </p:sp>
      <p:sp>
        <p:nvSpPr>
          <p:cNvPr id="16" name="TextBox 15">
            <a:extLst>
              <a:ext uri="{FF2B5EF4-FFF2-40B4-BE49-F238E27FC236}">
                <a16:creationId xmlns:a16="http://schemas.microsoft.com/office/drawing/2014/main" id="{3A3BBEFD-6E7C-26FD-1866-8C252CA704D2}"/>
              </a:ext>
            </a:extLst>
          </p:cNvPr>
          <p:cNvSpPr txBox="1"/>
          <p:nvPr/>
        </p:nvSpPr>
        <p:spPr>
          <a:xfrm>
            <a:off x="3788674" y="1335238"/>
            <a:ext cx="3892668" cy="3970318"/>
          </a:xfrm>
          <a:prstGeom prst="rect">
            <a:avLst/>
          </a:prstGeom>
          <a:noFill/>
        </p:spPr>
        <p:txBody>
          <a:bodyPr wrap="square">
            <a:spAutoFit/>
          </a:bodyPr>
          <a:lstStyle/>
          <a:p>
            <a:pPr algn="just"/>
            <a:r>
              <a:rPr lang="en-US" sz="1400" dirty="0">
                <a:latin typeface="Georgia" panose="02040502050405020303" pitchFamily="18" charset="0"/>
              </a:rPr>
              <a:t>“We will maintain our focus on underwriting and capital discipline and we look forward to announcing our full results and strategic progress later this month.” </a:t>
            </a:r>
          </a:p>
          <a:p>
            <a:pPr algn="just"/>
            <a:endParaRPr lang="en-US" sz="1400" dirty="0">
              <a:latin typeface="Georgia" panose="02040502050405020303" pitchFamily="18" charset="0"/>
            </a:endParaRPr>
          </a:p>
          <a:p>
            <a:pPr algn="just"/>
            <a:r>
              <a:rPr lang="en-US" sz="1400" dirty="0">
                <a:latin typeface="Georgia" panose="02040502050405020303" pitchFamily="18" charset="0"/>
              </a:rPr>
              <a:t>The attritional loss ratio remained stable at 48.3% while the expense ratio was also flat at 34.4%. </a:t>
            </a:r>
          </a:p>
          <a:p>
            <a:pPr algn="just"/>
            <a:endParaRPr lang="en-US" sz="1400" dirty="0">
              <a:latin typeface="Georgia" panose="02040502050405020303" pitchFamily="18" charset="0"/>
            </a:endParaRPr>
          </a:p>
          <a:p>
            <a:pPr algn="just"/>
            <a:r>
              <a:rPr lang="en-US" sz="1400" dirty="0">
                <a:latin typeface="Georgia" panose="02040502050405020303" pitchFamily="18" charset="0"/>
              </a:rPr>
              <a:t>The investment return of £5.3 billion ($10.3 billion) compared to a loss of £3.1 billion ($6 billion) last year, reflecting the higher interest rate environment and mark-to-market impacts. </a:t>
            </a:r>
          </a:p>
          <a:p>
            <a:pPr algn="just"/>
            <a:endParaRPr lang="en-US" sz="1400" dirty="0">
              <a:latin typeface="Georgia" panose="02040502050405020303" pitchFamily="18" charset="0"/>
            </a:endParaRPr>
          </a:p>
          <a:p>
            <a:pPr algn="just"/>
            <a:r>
              <a:rPr lang="en-US" sz="1400" dirty="0">
                <a:latin typeface="Georgia" panose="02040502050405020303" pitchFamily="18" charset="0"/>
              </a:rPr>
              <a:t>Lloyd’s will release its full result on March 28, when it will also provide guidance for the current year.</a:t>
            </a:r>
          </a:p>
        </p:txBody>
      </p:sp>
      <p:grpSp>
        <p:nvGrpSpPr>
          <p:cNvPr id="11" name="Group 10">
            <a:extLst>
              <a:ext uri="{FF2B5EF4-FFF2-40B4-BE49-F238E27FC236}">
                <a16:creationId xmlns:a16="http://schemas.microsoft.com/office/drawing/2014/main" id="{450F2591-C657-6142-4F75-C9A1DFE987DC}"/>
              </a:ext>
            </a:extLst>
          </p:cNvPr>
          <p:cNvGrpSpPr/>
          <p:nvPr/>
        </p:nvGrpSpPr>
        <p:grpSpPr>
          <a:xfrm>
            <a:off x="4588184" y="6560210"/>
            <a:ext cx="7603816" cy="297790"/>
            <a:chOff x="-47316" y="10223500"/>
            <a:chExt cx="7603816" cy="297790"/>
          </a:xfrm>
        </p:grpSpPr>
        <p:grpSp>
          <p:nvGrpSpPr>
            <p:cNvPr id="12" name="Group 11">
              <a:extLst>
                <a:ext uri="{FF2B5EF4-FFF2-40B4-BE49-F238E27FC236}">
                  <a16:creationId xmlns:a16="http://schemas.microsoft.com/office/drawing/2014/main" id="{E491E0A9-195E-87FA-6F05-B2EE89AF6906}"/>
                </a:ext>
              </a:extLst>
            </p:cNvPr>
            <p:cNvGrpSpPr/>
            <p:nvPr/>
          </p:nvGrpSpPr>
          <p:grpSpPr>
            <a:xfrm>
              <a:off x="273050" y="10223500"/>
              <a:ext cx="7283450" cy="226108"/>
              <a:chOff x="273050" y="10223500"/>
              <a:chExt cx="7283450" cy="226108"/>
            </a:xfrm>
          </p:grpSpPr>
          <p:grpSp>
            <p:nvGrpSpPr>
              <p:cNvPr id="21" name="Group 20">
                <a:extLst>
                  <a:ext uri="{FF2B5EF4-FFF2-40B4-BE49-F238E27FC236}">
                    <a16:creationId xmlns:a16="http://schemas.microsoft.com/office/drawing/2014/main" id="{2F0E2E1A-9034-27BF-04F2-960D4CED1AD4}"/>
                  </a:ext>
                </a:extLst>
              </p:cNvPr>
              <p:cNvGrpSpPr/>
              <p:nvPr/>
            </p:nvGrpSpPr>
            <p:grpSpPr>
              <a:xfrm>
                <a:off x="5148087" y="10294886"/>
                <a:ext cx="2265512" cy="154722"/>
                <a:chOff x="4538488" y="10142486"/>
                <a:chExt cx="2265512" cy="154722"/>
              </a:xfrm>
            </p:grpSpPr>
            <p:grpSp>
              <p:nvGrpSpPr>
                <p:cNvPr id="26" name="Group 14">
                  <a:extLst>
                    <a:ext uri="{FF2B5EF4-FFF2-40B4-BE49-F238E27FC236}">
                      <a16:creationId xmlns:a16="http://schemas.microsoft.com/office/drawing/2014/main" id="{BBFB030F-1B40-2952-A0A4-6A71DFD61A11}"/>
                    </a:ext>
                  </a:extLst>
                </p:cNvPr>
                <p:cNvGrpSpPr/>
                <p:nvPr/>
              </p:nvGrpSpPr>
              <p:grpSpPr>
                <a:xfrm>
                  <a:off x="6689100" y="10169157"/>
                  <a:ext cx="114900" cy="114900"/>
                  <a:chOff x="0" y="0"/>
                  <a:chExt cx="812800" cy="812800"/>
                </a:xfrm>
              </p:grpSpPr>
              <p:sp>
                <p:nvSpPr>
                  <p:cNvPr id="28" name="Freeform 15">
                    <a:extLst>
                      <a:ext uri="{FF2B5EF4-FFF2-40B4-BE49-F238E27FC236}">
                        <a16:creationId xmlns:a16="http://schemas.microsoft.com/office/drawing/2014/main" id="{CA01F364-603B-CDBB-06DD-514BED5735F7}"/>
                      </a:ext>
                    </a:extLst>
                  </p:cNvPr>
                  <p:cNvSpPr/>
                  <p:nvPr/>
                </p:nvSpPr>
                <p:spPr>
                  <a:xfrm>
                    <a:off x="0" y="0"/>
                    <a:ext cx="812800" cy="812800"/>
                  </a:xfrm>
                  <a:custGeom>
                    <a:avLst/>
                    <a:gdLst/>
                    <a:ahLst/>
                    <a:cxnLst/>
                    <a:rect l="l" t="t" r="r" b="b"/>
                    <a:pathLst>
                      <a:path w="812800" h="812800">
                        <a:moveTo>
                          <a:pt x="0" y="0"/>
                        </a:moveTo>
                        <a:lnTo>
                          <a:pt x="812800" y="0"/>
                        </a:lnTo>
                        <a:lnTo>
                          <a:pt x="812800" y="812800"/>
                        </a:lnTo>
                        <a:lnTo>
                          <a:pt x="0" y="812800"/>
                        </a:lnTo>
                        <a:close/>
                      </a:path>
                    </a:pathLst>
                  </a:custGeom>
                  <a:solidFill>
                    <a:schemeClr val="accent1">
                      <a:lumMod val="75000"/>
                    </a:schemeClr>
                  </a:solidFill>
                </p:spPr>
                <p:txBody>
                  <a:bodyPr/>
                  <a:lstStyle/>
                  <a:p>
                    <a:endParaRPr lang="en-NG"/>
                  </a:p>
                </p:txBody>
              </p:sp>
              <p:sp>
                <p:nvSpPr>
                  <p:cNvPr id="29" name="TextBox 16">
                    <a:extLst>
                      <a:ext uri="{FF2B5EF4-FFF2-40B4-BE49-F238E27FC236}">
                        <a16:creationId xmlns:a16="http://schemas.microsoft.com/office/drawing/2014/main" id="{B81A2910-BDA3-E030-92CC-D5EA9EDC70F4}"/>
                      </a:ext>
                    </a:extLst>
                  </p:cNvPr>
                  <p:cNvSpPr txBox="1"/>
                  <p:nvPr/>
                </p:nvSpPr>
                <p:spPr>
                  <a:xfrm>
                    <a:off x="0" y="-28575"/>
                    <a:ext cx="812800" cy="841375"/>
                  </a:xfrm>
                  <a:prstGeom prst="rect">
                    <a:avLst/>
                  </a:prstGeom>
                </p:spPr>
                <p:txBody>
                  <a:bodyPr lIns="50800" tIns="50800" rIns="50800" bIns="50800" rtlCol="0" anchor="ctr"/>
                  <a:lstStyle/>
                  <a:p>
                    <a:pPr algn="ctr">
                      <a:lnSpc>
                        <a:spcPts val="1960"/>
                      </a:lnSpc>
                    </a:pPr>
                    <a:endParaRPr/>
                  </a:p>
                </p:txBody>
              </p:sp>
            </p:grpSp>
            <p:sp>
              <p:nvSpPr>
                <p:cNvPr id="27" name="TextBox 33">
                  <a:extLst>
                    <a:ext uri="{FF2B5EF4-FFF2-40B4-BE49-F238E27FC236}">
                      <a16:creationId xmlns:a16="http://schemas.microsoft.com/office/drawing/2014/main" id="{C2ACB161-2E58-43DF-AE45-70BAB98A1541}"/>
                    </a:ext>
                  </a:extLst>
                </p:cNvPr>
                <p:cNvSpPr txBox="1"/>
                <p:nvPr/>
              </p:nvSpPr>
              <p:spPr>
                <a:xfrm>
                  <a:off x="4538488" y="10142486"/>
                  <a:ext cx="2024322" cy="154722"/>
                </a:xfrm>
                <a:prstGeom prst="rect">
                  <a:avLst/>
                </a:prstGeom>
              </p:spPr>
              <p:txBody>
                <a:bodyPr lIns="0" tIns="0" rIns="0" bIns="0" rtlCol="0" anchor="t">
                  <a:spAutoFit/>
                </a:bodyPr>
                <a:lstStyle/>
                <a:p>
                  <a:pPr algn="r">
                    <a:lnSpc>
                      <a:spcPts val="1299"/>
                    </a:lnSpc>
                  </a:pPr>
                  <a:r>
                    <a:rPr lang="en-US" sz="999" dirty="0">
                      <a:solidFill>
                        <a:srgbClr val="000000"/>
                      </a:solidFill>
                      <a:latin typeface="Georgia" panose="02040502050405020303" pitchFamily="18" charset="0"/>
                    </a:rPr>
                    <a:t>Volume 2024 – April Edition </a:t>
                  </a:r>
                </a:p>
              </p:txBody>
            </p:sp>
          </p:grpSp>
          <p:cxnSp>
            <p:nvCxnSpPr>
              <p:cNvPr id="25" name="Straight Connector 24">
                <a:extLst>
                  <a:ext uri="{FF2B5EF4-FFF2-40B4-BE49-F238E27FC236}">
                    <a16:creationId xmlns:a16="http://schemas.microsoft.com/office/drawing/2014/main" id="{17527BEB-D741-1854-3ED9-2C6B7A65180C}"/>
                  </a:ext>
                </a:extLst>
              </p:cNvPr>
              <p:cNvCxnSpPr/>
              <p:nvPr/>
            </p:nvCxnSpPr>
            <p:spPr>
              <a:xfrm>
                <a:off x="273050" y="10223500"/>
                <a:ext cx="7283450" cy="0"/>
              </a:xfrm>
              <a:prstGeom prst="line">
                <a:avLst/>
              </a:prstGeom>
            </p:spPr>
            <p:style>
              <a:lnRef idx="2">
                <a:schemeClr val="dk1"/>
              </a:lnRef>
              <a:fillRef idx="0">
                <a:schemeClr val="dk1"/>
              </a:fillRef>
              <a:effectRef idx="1">
                <a:schemeClr val="dk1"/>
              </a:effectRef>
              <a:fontRef idx="minor">
                <a:schemeClr val="tx1"/>
              </a:fontRef>
            </p:style>
          </p:cxnSp>
        </p:grpSp>
        <p:sp>
          <p:nvSpPr>
            <p:cNvPr id="13" name="TextBox 12">
              <a:extLst>
                <a:ext uri="{FF2B5EF4-FFF2-40B4-BE49-F238E27FC236}">
                  <a16:creationId xmlns:a16="http://schemas.microsoft.com/office/drawing/2014/main" id="{82373939-A24C-CFE5-811A-21801EC837EA}"/>
                </a:ext>
              </a:extLst>
            </p:cNvPr>
            <p:cNvSpPr txBox="1"/>
            <p:nvPr/>
          </p:nvSpPr>
          <p:spPr>
            <a:xfrm>
              <a:off x="-47316" y="10275069"/>
              <a:ext cx="3733800" cy="246221"/>
            </a:xfrm>
            <a:prstGeom prst="rect">
              <a:avLst/>
            </a:prstGeom>
            <a:noFill/>
          </p:spPr>
          <p:txBody>
            <a:bodyPr wrap="square" rtlCol="0">
              <a:spAutoFit/>
            </a:bodyPr>
            <a:lstStyle/>
            <a:p>
              <a:r>
                <a:rPr lang="en-US" sz="1000" i="1" dirty="0">
                  <a:latin typeface="Georgia" panose="02040502050405020303" pitchFamily="18" charset="0"/>
                </a:rPr>
                <a:t>A monthly publication of FSIB</a:t>
              </a:r>
              <a:endParaRPr lang="en-NG" sz="1000" i="1" dirty="0">
                <a:latin typeface="Georgia" panose="02040502050405020303" pitchFamily="18" charset="0"/>
              </a:endParaRPr>
            </a:p>
          </p:txBody>
        </p:sp>
      </p:grpSp>
      <p:pic>
        <p:nvPicPr>
          <p:cNvPr id="30" name="Picture 29">
            <a:extLst>
              <a:ext uri="{FF2B5EF4-FFF2-40B4-BE49-F238E27FC236}">
                <a16:creationId xmlns:a16="http://schemas.microsoft.com/office/drawing/2014/main" id="{2A05A7A5-A6D3-7BBA-AE86-CF1A669777B8}"/>
              </a:ext>
            </a:extLst>
          </p:cNvPr>
          <p:cNvPicPr>
            <a:picLocks noChangeAspect="1"/>
          </p:cNvPicPr>
          <p:nvPr/>
        </p:nvPicPr>
        <p:blipFill rotWithShape="1">
          <a:blip r:embed="rId3">
            <a:extLst>
              <a:ext uri="{28A0092B-C50C-407E-A947-70E740481C1C}">
                <a14:useLocalDpi xmlns:a14="http://schemas.microsoft.com/office/drawing/2010/main" val="0"/>
              </a:ext>
            </a:extLst>
          </a:blip>
          <a:srcRect l="6637" t="39903" r="5114" b="34047"/>
          <a:stretch/>
        </p:blipFill>
        <p:spPr>
          <a:xfrm>
            <a:off x="9077750" y="22964"/>
            <a:ext cx="3122383" cy="921710"/>
          </a:xfrm>
          <a:prstGeom prst="rect">
            <a:avLst/>
          </a:prstGeom>
        </p:spPr>
      </p:pic>
    </p:spTree>
    <p:extLst>
      <p:ext uri="{BB962C8B-B14F-4D97-AF65-F5344CB8AC3E}">
        <p14:creationId xmlns:p14="http://schemas.microsoft.com/office/powerpoint/2010/main" val="27423076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322A4D-A38D-30DF-9AC2-F8C902E4866F}"/>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2E8E2E7F-3A4A-0D43-85BC-E4A36E0785B5}"/>
              </a:ext>
            </a:extLst>
          </p:cNvPr>
          <p:cNvSpPr txBox="1"/>
          <p:nvPr/>
        </p:nvSpPr>
        <p:spPr>
          <a:xfrm>
            <a:off x="98953" y="54908"/>
            <a:ext cx="9968777" cy="830997"/>
          </a:xfrm>
          <a:prstGeom prst="rect">
            <a:avLst/>
          </a:prstGeom>
          <a:noFill/>
        </p:spPr>
        <p:txBody>
          <a:bodyPr wrap="square">
            <a:spAutoFit/>
          </a:bodyPr>
          <a:lstStyle/>
          <a:p>
            <a:pPr algn="l"/>
            <a:r>
              <a:rPr lang="en-US" sz="2400" b="1" dirty="0">
                <a:solidFill>
                  <a:schemeClr val="accent1">
                    <a:lumMod val="75000"/>
                  </a:schemeClr>
                </a:solidFill>
                <a:latin typeface="Georgia" panose="02040502050405020303" pitchFamily="18" charset="0"/>
              </a:rPr>
              <a:t>FBS RE, INSURFEEL INITIATIVE DONATE N66.30M FEES PROTECTION PLAN TO 26 LASU STUDENTS.</a:t>
            </a:r>
            <a:endParaRPr lang="en-US" sz="2400" b="1" i="0" dirty="0">
              <a:solidFill>
                <a:schemeClr val="accent1">
                  <a:lumMod val="75000"/>
                </a:schemeClr>
              </a:solidFill>
              <a:effectLst/>
              <a:latin typeface="Georgia" panose="02040502050405020303" pitchFamily="18" charset="0"/>
            </a:endParaRPr>
          </a:p>
        </p:txBody>
      </p:sp>
      <p:pic>
        <p:nvPicPr>
          <p:cNvPr id="1030" name="Picture 6" descr="Insurance simple element - Free Vector image | Vector free, Vector ...">
            <a:extLst>
              <a:ext uri="{FF2B5EF4-FFF2-40B4-BE49-F238E27FC236}">
                <a16:creationId xmlns:a16="http://schemas.microsoft.com/office/drawing/2014/main" id="{D0A4613A-35B9-6F3B-6A54-790EFC5E851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33930" y="4053012"/>
            <a:ext cx="2470361" cy="247150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8148B407-62C0-7616-49D5-F387A9AFC4A8}"/>
              </a:ext>
            </a:extLst>
          </p:cNvPr>
          <p:cNvSpPr txBox="1"/>
          <p:nvPr/>
        </p:nvSpPr>
        <p:spPr>
          <a:xfrm>
            <a:off x="287337" y="948669"/>
            <a:ext cx="3910781" cy="6124754"/>
          </a:xfrm>
          <a:prstGeom prst="rect">
            <a:avLst/>
          </a:prstGeom>
          <a:noFill/>
        </p:spPr>
        <p:txBody>
          <a:bodyPr wrap="square">
            <a:spAutoFit/>
          </a:bodyPr>
          <a:lstStyle/>
          <a:p>
            <a:pPr algn="just"/>
            <a:r>
              <a:rPr lang="en-US" sz="1400" dirty="0">
                <a:latin typeface="Georgia" panose="02040502050405020303" pitchFamily="18" charset="0"/>
              </a:rPr>
              <a:t>26 students of the Lagos State University (LASU) are to benefit N66.30 million sum assured on the insurance coverage donated to them by FBS Reinsurance Corporation in conjunction with </a:t>
            </a:r>
            <a:r>
              <a:rPr lang="en-US" sz="1400" dirty="0" err="1">
                <a:latin typeface="Georgia" panose="02040502050405020303" pitchFamily="18" charset="0"/>
              </a:rPr>
              <a:t>Insurfeel</a:t>
            </a:r>
            <a:r>
              <a:rPr lang="en-US" sz="1400" dirty="0">
                <a:latin typeface="Georgia" panose="02040502050405020303" pitchFamily="18" charset="0"/>
              </a:rPr>
              <a:t> initiative.</a:t>
            </a:r>
          </a:p>
          <a:p>
            <a:pPr algn="just"/>
            <a:endParaRPr lang="en-US" sz="1400" dirty="0">
              <a:latin typeface="Georgia" panose="02040502050405020303" pitchFamily="18" charset="0"/>
            </a:endParaRPr>
          </a:p>
          <a:p>
            <a:pPr algn="just"/>
            <a:r>
              <a:rPr lang="en-US" sz="1400" dirty="0">
                <a:latin typeface="Georgia" panose="02040502050405020303" pitchFamily="18" charset="0"/>
              </a:rPr>
              <a:t>The donation of the insurance policies which took place at the LASU Main Campus in Ojo, Lagos State Monday this week, also saw the immediate past Dean of the Faculty of Management Science and the new Dean awarded free Unipersonal coverage each.</a:t>
            </a:r>
          </a:p>
          <a:p>
            <a:pPr algn="just"/>
            <a:endParaRPr lang="en-US" sz="1400" dirty="0">
              <a:latin typeface="Georgia" panose="02040502050405020303" pitchFamily="18" charset="0"/>
            </a:endParaRPr>
          </a:p>
          <a:p>
            <a:pPr algn="just"/>
            <a:r>
              <a:rPr lang="en-US" sz="1400" dirty="0">
                <a:latin typeface="Georgia" panose="02040502050405020303" pitchFamily="18" charset="0"/>
              </a:rPr>
              <a:t>The donation, according to the Promoter of </a:t>
            </a:r>
            <a:r>
              <a:rPr lang="en-US" sz="1400" dirty="0" err="1">
                <a:latin typeface="Georgia" panose="02040502050405020303" pitchFamily="18" charset="0"/>
              </a:rPr>
              <a:t>Insurfeel</a:t>
            </a:r>
            <a:r>
              <a:rPr lang="en-US" sz="1400" dirty="0">
                <a:latin typeface="Georgia" panose="02040502050405020303" pitchFamily="18" charset="0"/>
              </a:rPr>
              <a:t> Initiative, </a:t>
            </a:r>
            <a:r>
              <a:rPr lang="en-US" sz="1400" dirty="0" err="1">
                <a:latin typeface="Georgia" panose="02040502050405020303" pitchFamily="18" charset="0"/>
              </a:rPr>
              <a:t>Chuks</a:t>
            </a:r>
            <a:r>
              <a:rPr lang="en-US" sz="1400" dirty="0">
                <a:latin typeface="Georgia" panose="02040502050405020303" pitchFamily="18" charset="0"/>
              </a:rPr>
              <a:t> Udo </a:t>
            </a:r>
            <a:r>
              <a:rPr lang="en-US" sz="1400" dirty="0" err="1">
                <a:latin typeface="Georgia" panose="02040502050405020303" pitchFamily="18" charset="0"/>
              </a:rPr>
              <a:t>Okonta</a:t>
            </a:r>
            <a:r>
              <a:rPr lang="en-US" sz="1400" dirty="0">
                <a:latin typeface="Georgia" panose="02040502050405020303" pitchFamily="18" charset="0"/>
              </a:rPr>
              <a:t>, was a drive to assist the students mitigate risks and also deepen Insurance penetration by allowing Nigerians feel the benefits of insurance.</a:t>
            </a:r>
          </a:p>
          <a:p>
            <a:pPr algn="just"/>
            <a:endParaRPr lang="en-US" sz="1400" dirty="0">
              <a:latin typeface="Georgia" panose="02040502050405020303" pitchFamily="18" charset="0"/>
            </a:endParaRPr>
          </a:p>
          <a:p>
            <a:pPr algn="just"/>
            <a:r>
              <a:rPr lang="en-US" sz="1400" dirty="0">
                <a:latin typeface="Georgia" panose="02040502050405020303" pitchFamily="18" charset="0"/>
              </a:rPr>
              <a:t>With the donation, each benefiting student and their caregiver are entitled to N2.55 million coverage, which breakdown shows, medical expenses for student, N150,000; permanent disability benefit for student, N500,000; death benefit for student, N500,000; permanent disability for parent, N700,000; death benefit for parent, N700,000.</a:t>
            </a:r>
          </a:p>
          <a:p>
            <a:pPr algn="just"/>
            <a:endParaRPr lang="en-NG" sz="1400" dirty="0">
              <a:latin typeface="Georgia" panose="02040502050405020303" pitchFamily="18" charset="0"/>
            </a:endParaRPr>
          </a:p>
        </p:txBody>
      </p:sp>
      <p:sp>
        <p:nvSpPr>
          <p:cNvPr id="9" name="TextBox 8">
            <a:extLst>
              <a:ext uri="{FF2B5EF4-FFF2-40B4-BE49-F238E27FC236}">
                <a16:creationId xmlns:a16="http://schemas.microsoft.com/office/drawing/2014/main" id="{E5859EA6-9AAB-86B7-F531-C4187F67A133}"/>
              </a:ext>
            </a:extLst>
          </p:cNvPr>
          <p:cNvSpPr txBox="1"/>
          <p:nvPr/>
        </p:nvSpPr>
        <p:spPr>
          <a:xfrm>
            <a:off x="4198118" y="948669"/>
            <a:ext cx="3910781" cy="5693866"/>
          </a:xfrm>
          <a:prstGeom prst="rect">
            <a:avLst/>
          </a:prstGeom>
          <a:noFill/>
        </p:spPr>
        <p:txBody>
          <a:bodyPr wrap="square">
            <a:spAutoFit/>
          </a:bodyPr>
          <a:lstStyle/>
          <a:p>
            <a:pPr algn="just"/>
            <a:r>
              <a:rPr lang="en-US" sz="1400" dirty="0">
                <a:latin typeface="Georgia" panose="02040502050405020303" pitchFamily="18" charset="0"/>
              </a:rPr>
              <a:t>Saying that his initiative, which adopts Suya Strategy, whereby you taste the insurance coverage before procuring it, is the best means of deepening insurance penetration, education and sensitization while increasing insurance industry bottom-line in the process.</a:t>
            </a:r>
          </a:p>
          <a:p>
            <a:pPr algn="just"/>
            <a:endParaRPr lang="en-US" sz="1400" dirty="0">
              <a:latin typeface="Georgia" panose="02040502050405020303" pitchFamily="18" charset="0"/>
            </a:endParaRPr>
          </a:p>
          <a:p>
            <a:pPr algn="just"/>
            <a:r>
              <a:rPr lang="en-US" sz="1400" dirty="0">
                <a:latin typeface="Georgia" panose="02040502050405020303" pitchFamily="18" charset="0"/>
              </a:rPr>
              <a:t>He said </a:t>
            </a:r>
            <a:r>
              <a:rPr lang="en-US" sz="1400" dirty="0" err="1">
                <a:latin typeface="Georgia" panose="02040502050405020303" pitchFamily="18" charset="0"/>
              </a:rPr>
              <a:t>Insurfeel</a:t>
            </a:r>
            <a:r>
              <a:rPr lang="en-US" sz="1400" dirty="0">
                <a:latin typeface="Georgia" panose="02040502050405020303" pitchFamily="18" charset="0"/>
              </a:rPr>
              <a:t> Initiative’s target is to donate one million insurance covers to the uninsured before the end of year 2025, whilst imploring individuals; corporate organizations, associations, government entities; group amongst others to partner </a:t>
            </a:r>
            <a:r>
              <a:rPr lang="en-US" sz="1400" dirty="0" err="1">
                <a:latin typeface="Georgia" panose="02040502050405020303" pitchFamily="18" charset="0"/>
              </a:rPr>
              <a:t>Insurfeel</a:t>
            </a:r>
            <a:r>
              <a:rPr lang="en-US" sz="1400" dirty="0">
                <a:latin typeface="Georgia" panose="02040502050405020303" pitchFamily="18" charset="0"/>
              </a:rPr>
              <a:t> Initiative to help mitigate risks before the uninsured.</a:t>
            </a:r>
          </a:p>
          <a:p>
            <a:pPr algn="just"/>
            <a:endParaRPr lang="en-US" sz="1400" dirty="0">
              <a:latin typeface="Georgia" panose="02040502050405020303" pitchFamily="18" charset="0"/>
            </a:endParaRPr>
          </a:p>
          <a:p>
            <a:pPr algn="just"/>
            <a:r>
              <a:rPr lang="en-US" sz="1400" dirty="0">
                <a:latin typeface="Georgia" panose="02040502050405020303" pitchFamily="18" charset="0"/>
              </a:rPr>
              <a:t>He commended the Managing Director, FBS Reinsurance </a:t>
            </a:r>
            <a:r>
              <a:rPr lang="en-US" sz="1400" dirty="0" err="1">
                <a:latin typeface="Georgia" panose="02040502050405020303" pitchFamily="18" charset="0"/>
              </a:rPr>
              <a:t>Fola</a:t>
            </a:r>
            <a:r>
              <a:rPr lang="en-US" sz="1400" dirty="0">
                <a:latin typeface="Georgia" panose="02040502050405020303" pitchFamily="18" charset="0"/>
              </a:rPr>
              <a:t> Daniel, for sponsoring the donation of the policy, whilst imploring other organizations to incorporate insurance donation into their Corporate Social Responsibility (CSR) budget.</a:t>
            </a:r>
          </a:p>
          <a:p>
            <a:pPr algn="just"/>
            <a:endParaRPr lang="en-US" sz="1400" dirty="0">
              <a:latin typeface="Georgia" panose="02040502050405020303" pitchFamily="18" charset="0"/>
            </a:endParaRPr>
          </a:p>
          <a:p>
            <a:pPr algn="just"/>
            <a:r>
              <a:rPr lang="en-US" sz="1400" dirty="0">
                <a:latin typeface="Georgia" panose="02040502050405020303" pitchFamily="18" charset="0"/>
              </a:rPr>
              <a:t>The new Dean, Faculty of Management Sciences, Professor </a:t>
            </a:r>
            <a:r>
              <a:rPr lang="en-US" sz="1400" dirty="0" err="1">
                <a:latin typeface="Georgia" panose="02040502050405020303" pitchFamily="18" charset="0"/>
              </a:rPr>
              <a:t>Akanji</a:t>
            </a:r>
            <a:r>
              <a:rPr lang="en-US" sz="1400" dirty="0">
                <a:latin typeface="Georgia" panose="02040502050405020303" pitchFamily="18" charset="0"/>
              </a:rPr>
              <a:t> </a:t>
            </a:r>
            <a:r>
              <a:rPr lang="en-US" sz="1400" dirty="0" err="1">
                <a:latin typeface="Georgia" panose="02040502050405020303" pitchFamily="18" charset="0"/>
              </a:rPr>
              <a:t>Rafiu</a:t>
            </a:r>
            <a:r>
              <a:rPr lang="en-US" sz="1400" dirty="0">
                <a:latin typeface="Georgia" panose="02040502050405020303" pitchFamily="18" charset="0"/>
              </a:rPr>
              <a:t> Bankole appreciated the benevolent act of </a:t>
            </a:r>
            <a:r>
              <a:rPr lang="en-US" sz="1400" dirty="0" err="1">
                <a:latin typeface="Georgia" panose="02040502050405020303" pitchFamily="18" charset="0"/>
              </a:rPr>
              <a:t>Insurfeel</a:t>
            </a:r>
            <a:r>
              <a:rPr lang="en-US" sz="1400" dirty="0">
                <a:latin typeface="Georgia" panose="02040502050405020303" pitchFamily="18" charset="0"/>
              </a:rPr>
              <a:t> Initiative,</a:t>
            </a:r>
          </a:p>
        </p:txBody>
      </p:sp>
      <p:grpSp>
        <p:nvGrpSpPr>
          <p:cNvPr id="17" name="Group 16">
            <a:extLst>
              <a:ext uri="{FF2B5EF4-FFF2-40B4-BE49-F238E27FC236}">
                <a16:creationId xmlns:a16="http://schemas.microsoft.com/office/drawing/2014/main" id="{06ABC221-F77C-FF1B-FD97-012B6C1325CA}"/>
              </a:ext>
            </a:extLst>
          </p:cNvPr>
          <p:cNvGrpSpPr/>
          <p:nvPr/>
        </p:nvGrpSpPr>
        <p:grpSpPr>
          <a:xfrm>
            <a:off x="4588184" y="6560210"/>
            <a:ext cx="7603816" cy="297790"/>
            <a:chOff x="-47316" y="10223500"/>
            <a:chExt cx="7603816" cy="297790"/>
          </a:xfrm>
        </p:grpSpPr>
        <p:grpSp>
          <p:nvGrpSpPr>
            <p:cNvPr id="18" name="Group 17">
              <a:extLst>
                <a:ext uri="{FF2B5EF4-FFF2-40B4-BE49-F238E27FC236}">
                  <a16:creationId xmlns:a16="http://schemas.microsoft.com/office/drawing/2014/main" id="{4944DE66-2105-15B6-1B35-D15F0A91BAEB}"/>
                </a:ext>
              </a:extLst>
            </p:cNvPr>
            <p:cNvGrpSpPr/>
            <p:nvPr/>
          </p:nvGrpSpPr>
          <p:grpSpPr>
            <a:xfrm>
              <a:off x="273050" y="10223500"/>
              <a:ext cx="7283450" cy="226108"/>
              <a:chOff x="273050" y="10223500"/>
              <a:chExt cx="7283450" cy="226108"/>
            </a:xfrm>
          </p:grpSpPr>
          <p:grpSp>
            <p:nvGrpSpPr>
              <p:cNvPr id="20" name="Group 19">
                <a:extLst>
                  <a:ext uri="{FF2B5EF4-FFF2-40B4-BE49-F238E27FC236}">
                    <a16:creationId xmlns:a16="http://schemas.microsoft.com/office/drawing/2014/main" id="{987A2E67-0B78-475F-1053-C7259DCA2F81}"/>
                  </a:ext>
                </a:extLst>
              </p:cNvPr>
              <p:cNvGrpSpPr/>
              <p:nvPr/>
            </p:nvGrpSpPr>
            <p:grpSpPr>
              <a:xfrm>
                <a:off x="5148087" y="10294886"/>
                <a:ext cx="2265512" cy="154722"/>
                <a:chOff x="4538488" y="10142486"/>
                <a:chExt cx="2265512" cy="154722"/>
              </a:xfrm>
            </p:grpSpPr>
            <p:grpSp>
              <p:nvGrpSpPr>
                <p:cNvPr id="22" name="Group 14">
                  <a:extLst>
                    <a:ext uri="{FF2B5EF4-FFF2-40B4-BE49-F238E27FC236}">
                      <a16:creationId xmlns:a16="http://schemas.microsoft.com/office/drawing/2014/main" id="{54E21490-F7FC-EBCD-0B0B-9D6668369B98}"/>
                    </a:ext>
                  </a:extLst>
                </p:cNvPr>
                <p:cNvGrpSpPr/>
                <p:nvPr/>
              </p:nvGrpSpPr>
              <p:grpSpPr>
                <a:xfrm>
                  <a:off x="6689100" y="10169157"/>
                  <a:ext cx="114900" cy="114900"/>
                  <a:chOff x="0" y="0"/>
                  <a:chExt cx="812800" cy="812800"/>
                </a:xfrm>
              </p:grpSpPr>
              <p:sp>
                <p:nvSpPr>
                  <p:cNvPr id="24" name="Freeform 15">
                    <a:extLst>
                      <a:ext uri="{FF2B5EF4-FFF2-40B4-BE49-F238E27FC236}">
                        <a16:creationId xmlns:a16="http://schemas.microsoft.com/office/drawing/2014/main" id="{1CA874B7-FE43-A954-4029-005434F5AEAC}"/>
                      </a:ext>
                    </a:extLst>
                  </p:cNvPr>
                  <p:cNvSpPr/>
                  <p:nvPr/>
                </p:nvSpPr>
                <p:spPr>
                  <a:xfrm>
                    <a:off x="0" y="0"/>
                    <a:ext cx="812800" cy="812800"/>
                  </a:xfrm>
                  <a:custGeom>
                    <a:avLst/>
                    <a:gdLst/>
                    <a:ahLst/>
                    <a:cxnLst/>
                    <a:rect l="l" t="t" r="r" b="b"/>
                    <a:pathLst>
                      <a:path w="812800" h="812800">
                        <a:moveTo>
                          <a:pt x="0" y="0"/>
                        </a:moveTo>
                        <a:lnTo>
                          <a:pt x="812800" y="0"/>
                        </a:lnTo>
                        <a:lnTo>
                          <a:pt x="812800" y="812800"/>
                        </a:lnTo>
                        <a:lnTo>
                          <a:pt x="0" y="812800"/>
                        </a:lnTo>
                        <a:close/>
                      </a:path>
                    </a:pathLst>
                  </a:custGeom>
                  <a:solidFill>
                    <a:schemeClr val="accent1">
                      <a:lumMod val="75000"/>
                    </a:schemeClr>
                  </a:solidFill>
                </p:spPr>
                <p:txBody>
                  <a:bodyPr/>
                  <a:lstStyle/>
                  <a:p>
                    <a:endParaRPr lang="en-NG"/>
                  </a:p>
                </p:txBody>
              </p:sp>
              <p:sp>
                <p:nvSpPr>
                  <p:cNvPr id="25" name="TextBox 16">
                    <a:extLst>
                      <a:ext uri="{FF2B5EF4-FFF2-40B4-BE49-F238E27FC236}">
                        <a16:creationId xmlns:a16="http://schemas.microsoft.com/office/drawing/2014/main" id="{EC77C276-45F3-EFCF-3D49-C1A0D65CF52F}"/>
                      </a:ext>
                    </a:extLst>
                  </p:cNvPr>
                  <p:cNvSpPr txBox="1"/>
                  <p:nvPr/>
                </p:nvSpPr>
                <p:spPr>
                  <a:xfrm>
                    <a:off x="0" y="-28575"/>
                    <a:ext cx="812800" cy="841375"/>
                  </a:xfrm>
                  <a:prstGeom prst="rect">
                    <a:avLst/>
                  </a:prstGeom>
                </p:spPr>
                <p:txBody>
                  <a:bodyPr lIns="50800" tIns="50800" rIns="50800" bIns="50800" rtlCol="0" anchor="ctr"/>
                  <a:lstStyle/>
                  <a:p>
                    <a:pPr algn="ctr">
                      <a:lnSpc>
                        <a:spcPts val="1960"/>
                      </a:lnSpc>
                    </a:pPr>
                    <a:endParaRPr/>
                  </a:p>
                </p:txBody>
              </p:sp>
            </p:grpSp>
            <p:sp>
              <p:nvSpPr>
                <p:cNvPr id="23" name="TextBox 33">
                  <a:extLst>
                    <a:ext uri="{FF2B5EF4-FFF2-40B4-BE49-F238E27FC236}">
                      <a16:creationId xmlns:a16="http://schemas.microsoft.com/office/drawing/2014/main" id="{B615E3DC-F1DE-4CC5-4F25-6D3DA333BE69}"/>
                    </a:ext>
                  </a:extLst>
                </p:cNvPr>
                <p:cNvSpPr txBox="1"/>
                <p:nvPr/>
              </p:nvSpPr>
              <p:spPr>
                <a:xfrm>
                  <a:off x="4538488" y="10142486"/>
                  <a:ext cx="2024322" cy="154722"/>
                </a:xfrm>
                <a:prstGeom prst="rect">
                  <a:avLst/>
                </a:prstGeom>
              </p:spPr>
              <p:txBody>
                <a:bodyPr lIns="0" tIns="0" rIns="0" bIns="0" rtlCol="0" anchor="t">
                  <a:spAutoFit/>
                </a:bodyPr>
                <a:lstStyle/>
                <a:p>
                  <a:pPr algn="r">
                    <a:lnSpc>
                      <a:spcPts val="1299"/>
                    </a:lnSpc>
                  </a:pPr>
                  <a:r>
                    <a:rPr lang="en-US" sz="999" dirty="0">
                      <a:solidFill>
                        <a:srgbClr val="000000"/>
                      </a:solidFill>
                      <a:latin typeface="Georgia" panose="02040502050405020303" pitchFamily="18" charset="0"/>
                    </a:rPr>
                    <a:t>Volume 2024 – April Edition </a:t>
                  </a:r>
                </a:p>
              </p:txBody>
            </p:sp>
          </p:grpSp>
          <p:cxnSp>
            <p:nvCxnSpPr>
              <p:cNvPr id="21" name="Straight Connector 20">
                <a:extLst>
                  <a:ext uri="{FF2B5EF4-FFF2-40B4-BE49-F238E27FC236}">
                    <a16:creationId xmlns:a16="http://schemas.microsoft.com/office/drawing/2014/main" id="{C21D51F9-6C39-8A56-1FDC-1276E636F93E}"/>
                  </a:ext>
                </a:extLst>
              </p:cNvPr>
              <p:cNvCxnSpPr/>
              <p:nvPr/>
            </p:nvCxnSpPr>
            <p:spPr>
              <a:xfrm>
                <a:off x="273050" y="10223500"/>
                <a:ext cx="7283450" cy="0"/>
              </a:xfrm>
              <a:prstGeom prst="line">
                <a:avLst/>
              </a:prstGeom>
            </p:spPr>
            <p:style>
              <a:lnRef idx="2">
                <a:schemeClr val="dk1"/>
              </a:lnRef>
              <a:fillRef idx="0">
                <a:schemeClr val="dk1"/>
              </a:fillRef>
              <a:effectRef idx="1">
                <a:schemeClr val="dk1"/>
              </a:effectRef>
              <a:fontRef idx="minor">
                <a:schemeClr val="tx1"/>
              </a:fontRef>
            </p:style>
          </p:cxnSp>
        </p:grpSp>
        <p:sp>
          <p:nvSpPr>
            <p:cNvPr id="19" name="TextBox 18">
              <a:extLst>
                <a:ext uri="{FF2B5EF4-FFF2-40B4-BE49-F238E27FC236}">
                  <a16:creationId xmlns:a16="http://schemas.microsoft.com/office/drawing/2014/main" id="{37EC970D-0D6C-639B-CA04-65870EC70F7E}"/>
                </a:ext>
              </a:extLst>
            </p:cNvPr>
            <p:cNvSpPr txBox="1"/>
            <p:nvPr/>
          </p:nvSpPr>
          <p:spPr>
            <a:xfrm>
              <a:off x="-47316" y="10275069"/>
              <a:ext cx="3733800" cy="246221"/>
            </a:xfrm>
            <a:prstGeom prst="rect">
              <a:avLst/>
            </a:prstGeom>
            <a:noFill/>
          </p:spPr>
          <p:txBody>
            <a:bodyPr wrap="square" rtlCol="0">
              <a:spAutoFit/>
            </a:bodyPr>
            <a:lstStyle/>
            <a:p>
              <a:r>
                <a:rPr lang="en-US" sz="1000" i="1" dirty="0">
                  <a:latin typeface="Georgia" panose="02040502050405020303" pitchFamily="18" charset="0"/>
                </a:rPr>
                <a:t>A monthly publication of FSIB</a:t>
              </a:r>
              <a:endParaRPr lang="en-NG" sz="1000" i="1" dirty="0">
                <a:latin typeface="Georgia" panose="02040502050405020303" pitchFamily="18" charset="0"/>
              </a:endParaRPr>
            </a:p>
          </p:txBody>
        </p:sp>
      </p:grpSp>
      <p:pic>
        <p:nvPicPr>
          <p:cNvPr id="26" name="Picture 25">
            <a:extLst>
              <a:ext uri="{FF2B5EF4-FFF2-40B4-BE49-F238E27FC236}">
                <a16:creationId xmlns:a16="http://schemas.microsoft.com/office/drawing/2014/main" id="{932E855C-B5F6-47B5-EA48-D482483AAC83}"/>
              </a:ext>
            </a:extLst>
          </p:cNvPr>
          <p:cNvPicPr>
            <a:picLocks noChangeAspect="1"/>
          </p:cNvPicPr>
          <p:nvPr/>
        </p:nvPicPr>
        <p:blipFill rotWithShape="1">
          <a:blip r:embed="rId3">
            <a:extLst>
              <a:ext uri="{28A0092B-C50C-407E-A947-70E740481C1C}">
                <a14:useLocalDpi xmlns:a14="http://schemas.microsoft.com/office/drawing/2010/main" val="0"/>
              </a:ext>
            </a:extLst>
          </a:blip>
          <a:srcRect l="6637" t="39903" r="5114" b="34047"/>
          <a:stretch/>
        </p:blipFill>
        <p:spPr>
          <a:xfrm>
            <a:off x="9638522" y="22964"/>
            <a:ext cx="2561611" cy="756173"/>
          </a:xfrm>
          <a:prstGeom prst="rect">
            <a:avLst/>
          </a:prstGeom>
        </p:spPr>
      </p:pic>
      <p:sp>
        <p:nvSpPr>
          <p:cNvPr id="3" name="TextBox 2">
            <a:extLst>
              <a:ext uri="{FF2B5EF4-FFF2-40B4-BE49-F238E27FC236}">
                <a16:creationId xmlns:a16="http://schemas.microsoft.com/office/drawing/2014/main" id="{6AF51C20-6E7F-D972-96CD-6F16D184845E}"/>
              </a:ext>
            </a:extLst>
          </p:cNvPr>
          <p:cNvSpPr txBox="1"/>
          <p:nvPr/>
        </p:nvSpPr>
        <p:spPr>
          <a:xfrm>
            <a:off x="8089404" y="957290"/>
            <a:ext cx="3910781" cy="3323987"/>
          </a:xfrm>
          <a:prstGeom prst="rect">
            <a:avLst/>
          </a:prstGeom>
          <a:noFill/>
        </p:spPr>
        <p:txBody>
          <a:bodyPr wrap="square">
            <a:spAutoFit/>
          </a:bodyPr>
          <a:lstStyle/>
          <a:p>
            <a:pPr algn="just"/>
            <a:r>
              <a:rPr lang="en-US" sz="1400" dirty="0">
                <a:latin typeface="Georgia" panose="02040502050405020303" pitchFamily="18" charset="0"/>
              </a:rPr>
              <a:t>applauding FBS Reinsurance for bankrolling the most of the policies, promising to open further doors to the promoter of this initiative in future.</a:t>
            </a:r>
          </a:p>
          <a:p>
            <a:pPr algn="just"/>
            <a:endParaRPr lang="en-US" sz="1400" dirty="0">
              <a:latin typeface="Georgia" panose="02040502050405020303" pitchFamily="18" charset="0"/>
            </a:endParaRPr>
          </a:p>
          <a:p>
            <a:pPr algn="just"/>
            <a:r>
              <a:rPr lang="en-US" sz="1400" dirty="0">
                <a:latin typeface="Georgia" panose="02040502050405020303" pitchFamily="18" charset="0"/>
              </a:rPr>
              <a:t>The Head of Retail, Universal Insurance Plc, Tony Okafor,, said the policy covers personal accidents, permanent disability and death, adding that, it equally has School Fees Protection Plan, whereby sponsors of the children were covered under the scheme, saying, whatever happens to the parents, either permanent disability or death, the insurer will take up the payment of school fees of their wards.</a:t>
            </a:r>
          </a:p>
        </p:txBody>
      </p:sp>
    </p:spTree>
    <p:extLst>
      <p:ext uri="{BB962C8B-B14F-4D97-AF65-F5344CB8AC3E}">
        <p14:creationId xmlns:p14="http://schemas.microsoft.com/office/powerpoint/2010/main" val="6572358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322A4D-A38D-30DF-9AC2-F8C902E4866F}"/>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2E8E2E7F-3A4A-0D43-85BC-E4A36E0785B5}"/>
              </a:ext>
            </a:extLst>
          </p:cNvPr>
          <p:cNvSpPr txBox="1"/>
          <p:nvPr/>
        </p:nvSpPr>
        <p:spPr>
          <a:xfrm>
            <a:off x="98953" y="54908"/>
            <a:ext cx="8978797" cy="830997"/>
          </a:xfrm>
          <a:prstGeom prst="rect">
            <a:avLst/>
          </a:prstGeom>
          <a:noFill/>
        </p:spPr>
        <p:txBody>
          <a:bodyPr wrap="square">
            <a:spAutoFit/>
          </a:bodyPr>
          <a:lstStyle/>
          <a:p>
            <a:pPr algn="l"/>
            <a:r>
              <a:rPr lang="en-US" sz="2400" b="1" dirty="0">
                <a:solidFill>
                  <a:schemeClr val="accent1">
                    <a:lumMod val="75000"/>
                  </a:schemeClr>
                </a:solidFill>
                <a:latin typeface="Georgia" panose="02040502050405020303" pitchFamily="18" charset="0"/>
              </a:rPr>
              <a:t>RISK-BASED APPROACH AS AN IMPERATIVE FOR INSURANCE MARKET DEVELOPMENT IN NIGERIA.</a:t>
            </a:r>
            <a:endParaRPr lang="en-US" sz="2400" b="1" i="0" dirty="0">
              <a:solidFill>
                <a:schemeClr val="accent1">
                  <a:lumMod val="75000"/>
                </a:schemeClr>
              </a:solidFill>
              <a:effectLst/>
              <a:latin typeface="Georgia" panose="02040502050405020303" pitchFamily="18" charset="0"/>
            </a:endParaRPr>
          </a:p>
        </p:txBody>
      </p:sp>
      <p:sp>
        <p:nvSpPr>
          <p:cNvPr id="7" name="TextBox 6">
            <a:extLst>
              <a:ext uri="{FF2B5EF4-FFF2-40B4-BE49-F238E27FC236}">
                <a16:creationId xmlns:a16="http://schemas.microsoft.com/office/drawing/2014/main" id="{8148B407-62C0-7616-49D5-F387A9AFC4A8}"/>
              </a:ext>
            </a:extLst>
          </p:cNvPr>
          <p:cNvSpPr txBox="1"/>
          <p:nvPr/>
        </p:nvSpPr>
        <p:spPr>
          <a:xfrm>
            <a:off x="246902" y="885905"/>
            <a:ext cx="3910781" cy="4832092"/>
          </a:xfrm>
          <a:prstGeom prst="rect">
            <a:avLst/>
          </a:prstGeom>
          <a:noFill/>
        </p:spPr>
        <p:txBody>
          <a:bodyPr wrap="square">
            <a:spAutoFit/>
          </a:bodyPr>
          <a:lstStyle/>
          <a:p>
            <a:pPr algn="just"/>
            <a:r>
              <a:rPr lang="en-US" sz="1400" dirty="0">
                <a:latin typeface="Georgia" panose="02040502050405020303" pitchFamily="18" charset="0"/>
              </a:rPr>
              <a:t>Risk-based approach, a combination of Risk-based supervision (RBS) and risk-based capital (RBC) regulation, has been identified as an imperative to enhance insurance market development in any country including Nigeria.</a:t>
            </a:r>
          </a:p>
          <a:p>
            <a:pPr algn="just"/>
            <a:endParaRPr lang="en-US" sz="1400" dirty="0">
              <a:latin typeface="Georgia" panose="02040502050405020303" pitchFamily="18" charset="0"/>
            </a:endParaRPr>
          </a:p>
          <a:p>
            <a:pPr algn="just"/>
            <a:r>
              <a:rPr lang="en-US" sz="1400" dirty="0">
                <a:latin typeface="Georgia" panose="02040502050405020303" pitchFamily="18" charset="0"/>
              </a:rPr>
              <a:t>Thus, the need to introduce risk-based approach (and to depart from a static and rules-based Approach to define acceptable behavior) has been in the front burner of NAICOM’s insurance market development mandate over the years without real success.</a:t>
            </a:r>
          </a:p>
          <a:p>
            <a:pPr algn="just"/>
            <a:endParaRPr lang="en-US" sz="1400" dirty="0">
              <a:latin typeface="Georgia" panose="02040502050405020303" pitchFamily="18" charset="0"/>
            </a:endParaRPr>
          </a:p>
          <a:p>
            <a:pPr algn="just"/>
            <a:r>
              <a:rPr lang="en-US" sz="1400" dirty="0">
                <a:latin typeface="Georgia" panose="02040502050405020303" pitchFamily="18" charset="0"/>
              </a:rPr>
              <a:t>RBS is a dynamic approach of assessing the probability and severity of material risks facing an insurer. In RBS, the supervisor is equipped with tools and knowledge to examine the business of insurers through offsite monitoring and onsite inspection processes: evaluation of risk profile and adequacy of risk management systems, quality and effectiveness of corporate governance, market conduct etc.</a:t>
            </a:r>
            <a:endParaRPr lang="en-NG" sz="1400" dirty="0">
              <a:latin typeface="Georgia" panose="02040502050405020303" pitchFamily="18" charset="0"/>
            </a:endParaRPr>
          </a:p>
        </p:txBody>
      </p:sp>
      <p:sp>
        <p:nvSpPr>
          <p:cNvPr id="8" name="TextBox 7">
            <a:extLst>
              <a:ext uri="{FF2B5EF4-FFF2-40B4-BE49-F238E27FC236}">
                <a16:creationId xmlns:a16="http://schemas.microsoft.com/office/drawing/2014/main" id="{F5DFDE1F-4FEE-FFFE-CC13-1AF8A944E1E5}"/>
              </a:ext>
            </a:extLst>
          </p:cNvPr>
          <p:cNvSpPr txBox="1"/>
          <p:nvPr/>
        </p:nvSpPr>
        <p:spPr>
          <a:xfrm>
            <a:off x="4140609" y="885905"/>
            <a:ext cx="3910781" cy="5262979"/>
          </a:xfrm>
          <a:prstGeom prst="rect">
            <a:avLst/>
          </a:prstGeom>
          <a:noFill/>
        </p:spPr>
        <p:txBody>
          <a:bodyPr wrap="square">
            <a:spAutoFit/>
          </a:bodyPr>
          <a:lstStyle/>
          <a:p>
            <a:pPr algn="just"/>
            <a:r>
              <a:rPr lang="en-US" sz="1400" dirty="0">
                <a:latin typeface="Georgia" panose="02040502050405020303" pitchFamily="18" charset="0"/>
              </a:rPr>
              <a:t>BC is measure of a minimum amount of capital an insurer must hold (enough to absorb potential losses) arising from the risk it is exposed to.</a:t>
            </a:r>
          </a:p>
          <a:p>
            <a:pPr algn="just"/>
            <a:endParaRPr lang="en-US" sz="1400" dirty="0">
              <a:latin typeface="Georgia" panose="02040502050405020303" pitchFamily="18" charset="0"/>
            </a:endParaRPr>
          </a:p>
          <a:p>
            <a:pPr algn="just"/>
            <a:r>
              <a:rPr lang="en-US" sz="1400" dirty="0">
                <a:latin typeface="Georgia" panose="02040502050405020303" pitchFamily="18" charset="0"/>
              </a:rPr>
              <a:t>RBC regulation offers only a point-in-time assessment of capital levels and is essentially a retrospective view of capital, which differs from Solvency II approach, being a prospective view of capital, uses a one-year capitalization time horizon.</a:t>
            </a:r>
          </a:p>
          <a:p>
            <a:pPr algn="just"/>
            <a:endParaRPr lang="en-US" sz="1400" dirty="0">
              <a:latin typeface="Georgia" panose="02040502050405020303" pitchFamily="18" charset="0"/>
            </a:endParaRPr>
          </a:p>
          <a:p>
            <a:pPr algn="just"/>
            <a:r>
              <a:rPr lang="en-US" sz="1400" dirty="0">
                <a:latin typeface="Georgia" panose="02040502050405020303" pitchFamily="18" charset="0"/>
              </a:rPr>
              <a:t>Risk-based approach works better as an imperative for insurance market development than the rules-based approach. Reasons to Transition to Risk-based Approach The insurance market development in Nigeria has often been constrained by an absence of innovation (e.g. new product development), limited technical skills (e.g. qualified actuaries) at insurers as well as at supervisory and policy making levels, and short-term management priorities due to the adoption of rules-based approach.</a:t>
            </a:r>
            <a:endParaRPr lang="en-NG" sz="1400" dirty="0">
              <a:latin typeface="Georgia" panose="02040502050405020303" pitchFamily="18" charset="0"/>
            </a:endParaRPr>
          </a:p>
        </p:txBody>
      </p:sp>
      <p:grpSp>
        <p:nvGrpSpPr>
          <p:cNvPr id="9" name="Group 8">
            <a:extLst>
              <a:ext uri="{FF2B5EF4-FFF2-40B4-BE49-F238E27FC236}">
                <a16:creationId xmlns:a16="http://schemas.microsoft.com/office/drawing/2014/main" id="{B4CE4E51-D05B-5423-971A-9DE13C651DFB}"/>
              </a:ext>
            </a:extLst>
          </p:cNvPr>
          <p:cNvGrpSpPr/>
          <p:nvPr/>
        </p:nvGrpSpPr>
        <p:grpSpPr>
          <a:xfrm>
            <a:off x="4588184" y="6560210"/>
            <a:ext cx="7603816" cy="297790"/>
            <a:chOff x="-47316" y="10223500"/>
            <a:chExt cx="7603816" cy="297790"/>
          </a:xfrm>
        </p:grpSpPr>
        <p:grpSp>
          <p:nvGrpSpPr>
            <p:cNvPr id="10" name="Group 9">
              <a:extLst>
                <a:ext uri="{FF2B5EF4-FFF2-40B4-BE49-F238E27FC236}">
                  <a16:creationId xmlns:a16="http://schemas.microsoft.com/office/drawing/2014/main" id="{BF12972C-A830-535D-4D93-B2BE2FA1B938}"/>
                </a:ext>
              </a:extLst>
            </p:cNvPr>
            <p:cNvGrpSpPr/>
            <p:nvPr/>
          </p:nvGrpSpPr>
          <p:grpSpPr>
            <a:xfrm>
              <a:off x="273050" y="10223500"/>
              <a:ext cx="7283450" cy="226108"/>
              <a:chOff x="273050" y="10223500"/>
              <a:chExt cx="7283450" cy="226108"/>
            </a:xfrm>
          </p:grpSpPr>
          <p:grpSp>
            <p:nvGrpSpPr>
              <p:cNvPr id="21" name="Group 20">
                <a:extLst>
                  <a:ext uri="{FF2B5EF4-FFF2-40B4-BE49-F238E27FC236}">
                    <a16:creationId xmlns:a16="http://schemas.microsoft.com/office/drawing/2014/main" id="{4800FDB2-2316-B06E-6AD9-D73DCA259E82}"/>
                  </a:ext>
                </a:extLst>
              </p:cNvPr>
              <p:cNvGrpSpPr/>
              <p:nvPr/>
            </p:nvGrpSpPr>
            <p:grpSpPr>
              <a:xfrm>
                <a:off x="5148087" y="10294886"/>
                <a:ext cx="2265512" cy="154722"/>
                <a:chOff x="4538488" y="10142486"/>
                <a:chExt cx="2265512" cy="154722"/>
              </a:xfrm>
            </p:grpSpPr>
            <p:grpSp>
              <p:nvGrpSpPr>
                <p:cNvPr id="23" name="Group 14">
                  <a:extLst>
                    <a:ext uri="{FF2B5EF4-FFF2-40B4-BE49-F238E27FC236}">
                      <a16:creationId xmlns:a16="http://schemas.microsoft.com/office/drawing/2014/main" id="{EF2076F7-6AA6-B17C-C5ED-421DD5B07EA6}"/>
                    </a:ext>
                  </a:extLst>
                </p:cNvPr>
                <p:cNvGrpSpPr/>
                <p:nvPr/>
              </p:nvGrpSpPr>
              <p:grpSpPr>
                <a:xfrm>
                  <a:off x="6689100" y="10169157"/>
                  <a:ext cx="114900" cy="114900"/>
                  <a:chOff x="0" y="0"/>
                  <a:chExt cx="812800" cy="812800"/>
                </a:xfrm>
              </p:grpSpPr>
              <p:sp>
                <p:nvSpPr>
                  <p:cNvPr id="25" name="Freeform 15">
                    <a:extLst>
                      <a:ext uri="{FF2B5EF4-FFF2-40B4-BE49-F238E27FC236}">
                        <a16:creationId xmlns:a16="http://schemas.microsoft.com/office/drawing/2014/main" id="{F024B7A3-0EF9-18D5-852F-EACAE8D19A24}"/>
                      </a:ext>
                    </a:extLst>
                  </p:cNvPr>
                  <p:cNvSpPr/>
                  <p:nvPr/>
                </p:nvSpPr>
                <p:spPr>
                  <a:xfrm>
                    <a:off x="0" y="0"/>
                    <a:ext cx="812800" cy="812800"/>
                  </a:xfrm>
                  <a:custGeom>
                    <a:avLst/>
                    <a:gdLst/>
                    <a:ahLst/>
                    <a:cxnLst/>
                    <a:rect l="l" t="t" r="r" b="b"/>
                    <a:pathLst>
                      <a:path w="812800" h="812800">
                        <a:moveTo>
                          <a:pt x="0" y="0"/>
                        </a:moveTo>
                        <a:lnTo>
                          <a:pt x="812800" y="0"/>
                        </a:lnTo>
                        <a:lnTo>
                          <a:pt x="812800" y="812800"/>
                        </a:lnTo>
                        <a:lnTo>
                          <a:pt x="0" y="812800"/>
                        </a:lnTo>
                        <a:close/>
                      </a:path>
                    </a:pathLst>
                  </a:custGeom>
                  <a:solidFill>
                    <a:schemeClr val="accent1">
                      <a:lumMod val="75000"/>
                    </a:schemeClr>
                  </a:solidFill>
                </p:spPr>
                <p:txBody>
                  <a:bodyPr/>
                  <a:lstStyle/>
                  <a:p>
                    <a:endParaRPr lang="en-NG"/>
                  </a:p>
                </p:txBody>
              </p:sp>
              <p:sp>
                <p:nvSpPr>
                  <p:cNvPr id="26" name="TextBox 16">
                    <a:extLst>
                      <a:ext uri="{FF2B5EF4-FFF2-40B4-BE49-F238E27FC236}">
                        <a16:creationId xmlns:a16="http://schemas.microsoft.com/office/drawing/2014/main" id="{66E698E5-C044-6078-29BA-F64519D92790}"/>
                      </a:ext>
                    </a:extLst>
                  </p:cNvPr>
                  <p:cNvSpPr txBox="1"/>
                  <p:nvPr/>
                </p:nvSpPr>
                <p:spPr>
                  <a:xfrm>
                    <a:off x="0" y="-28575"/>
                    <a:ext cx="812800" cy="841375"/>
                  </a:xfrm>
                  <a:prstGeom prst="rect">
                    <a:avLst/>
                  </a:prstGeom>
                </p:spPr>
                <p:txBody>
                  <a:bodyPr lIns="50800" tIns="50800" rIns="50800" bIns="50800" rtlCol="0" anchor="ctr"/>
                  <a:lstStyle/>
                  <a:p>
                    <a:pPr algn="ctr">
                      <a:lnSpc>
                        <a:spcPts val="1960"/>
                      </a:lnSpc>
                    </a:pPr>
                    <a:endParaRPr/>
                  </a:p>
                </p:txBody>
              </p:sp>
            </p:grpSp>
            <p:sp>
              <p:nvSpPr>
                <p:cNvPr id="24" name="TextBox 33">
                  <a:extLst>
                    <a:ext uri="{FF2B5EF4-FFF2-40B4-BE49-F238E27FC236}">
                      <a16:creationId xmlns:a16="http://schemas.microsoft.com/office/drawing/2014/main" id="{F731AF64-20AC-C3D2-720C-06AD6358D8B9}"/>
                    </a:ext>
                  </a:extLst>
                </p:cNvPr>
                <p:cNvSpPr txBox="1"/>
                <p:nvPr/>
              </p:nvSpPr>
              <p:spPr>
                <a:xfrm>
                  <a:off x="4538488" y="10142486"/>
                  <a:ext cx="2024322" cy="154722"/>
                </a:xfrm>
                <a:prstGeom prst="rect">
                  <a:avLst/>
                </a:prstGeom>
              </p:spPr>
              <p:txBody>
                <a:bodyPr lIns="0" tIns="0" rIns="0" bIns="0" rtlCol="0" anchor="t">
                  <a:spAutoFit/>
                </a:bodyPr>
                <a:lstStyle/>
                <a:p>
                  <a:pPr algn="r">
                    <a:lnSpc>
                      <a:spcPts val="1299"/>
                    </a:lnSpc>
                  </a:pPr>
                  <a:r>
                    <a:rPr lang="en-US" sz="999" dirty="0">
                      <a:solidFill>
                        <a:srgbClr val="000000"/>
                      </a:solidFill>
                      <a:latin typeface="Georgia" panose="02040502050405020303" pitchFamily="18" charset="0"/>
                    </a:rPr>
                    <a:t>Volume 2024 – April Edition </a:t>
                  </a:r>
                </a:p>
              </p:txBody>
            </p:sp>
          </p:grpSp>
          <p:cxnSp>
            <p:nvCxnSpPr>
              <p:cNvPr id="22" name="Straight Connector 21">
                <a:extLst>
                  <a:ext uri="{FF2B5EF4-FFF2-40B4-BE49-F238E27FC236}">
                    <a16:creationId xmlns:a16="http://schemas.microsoft.com/office/drawing/2014/main" id="{DD02CAD2-CC73-C422-4CD7-8D490E10109C}"/>
                  </a:ext>
                </a:extLst>
              </p:cNvPr>
              <p:cNvCxnSpPr/>
              <p:nvPr/>
            </p:nvCxnSpPr>
            <p:spPr>
              <a:xfrm>
                <a:off x="273050" y="10223500"/>
                <a:ext cx="7283450" cy="0"/>
              </a:xfrm>
              <a:prstGeom prst="line">
                <a:avLst/>
              </a:prstGeom>
            </p:spPr>
            <p:style>
              <a:lnRef idx="2">
                <a:schemeClr val="dk1"/>
              </a:lnRef>
              <a:fillRef idx="0">
                <a:schemeClr val="dk1"/>
              </a:fillRef>
              <a:effectRef idx="1">
                <a:schemeClr val="dk1"/>
              </a:effectRef>
              <a:fontRef idx="minor">
                <a:schemeClr val="tx1"/>
              </a:fontRef>
            </p:style>
          </p:cxnSp>
        </p:grpSp>
        <p:sp>
          <p:nvSpPr>
            <p:cNvPr id="11" name="TextBox 10">
              <a:extLst>
                <a:ext uri="{FF2B5EF4-FFF2-40B4-BE49-F238E27FC236}">
                  <a16:creationId xmlns:a16="http://schemas.microsoft.com/office/drawing/2014/main" id="{0002C95F-8D23-F229-E183-86A97C7506FA}"/>
                </a:ext>
              </a:extLst>
            </p:cNvPr>
            <p:cNvSpPr txBox="1"/>
            <p:nvPr/>
          </p:nvSpPr>
          <p:spPr>
            <a:xfrm>
              <a:off x="-47316" y="10275069"/>
              <a:ext cx="3733800" cy="246221"/>
            </a:xfrm>
            <a:prstGeom prst="rect">
              <a:avLst/>
            </a:prstGeom>
            <a:noFill/>
          </p:spPr>
          <p:txBody>
            <a:bodyPr wrap="square" rtlCol="0">
              <a:spAutoFit/>
            </a:bodyPr>
            <a:lstStyle/>
            <a:p>
              <a:r>
                <a:rPr lang="en-US" sz="1000" i="1" dirty="0">
                  <a:latin typeface="Georgia" panose="02040502050405020303" pitchFamily="18" charset="0"/>
                </a:rPr>
                <a:t>A monthly publication of FSIB</a:t>
              </a:r>
              <a:endParaRPr lang="en-NG" sz="1000" i="1" dirty="0">
                <a:latin typeface="Georgia" panose="02040502050405020303" pitchFamily="18" charset="0"/>
              </a:endParaRPr>
            </a:p>
          </p:txBody>
        </p:sp>
      </p:grpSp>
      <p:pic>
        <p:nvPicPr>
          <p:cNvPr id="27" name="Picture 26">
            <a:extLst>
              <a:ext uri="{FF2B5EF4-FFF2-40B4-BE49-F238E27FC236}">
                <a16:creationId xmlns:a16="http://schemas.microsoft.com/office/drawing/2014/main" id="{5C37ED89-40AB-A5D8-4222-26477AFB0CCE}"/>
              </a:ext>
            </a:extLst>
          </p:cNvPr>
          <p:cNvPicPr>
            <a:picLocks noChangeAspect="1"/>
          </p:cNvPicPr>
          <p:nvPr/>
        </p:nvPicPr>
        <p:blipFill rotWithShape="1">
          <a:blip r:embed="rId2">
            <a:extLst>
              <a:ext uri="{28A0092B-C50C-407E-A947-70E740481C1C}">
                <a14:useLocalDpi xmlns:a14="http://schemas.microsoft.com/office/drawing/2010/main" val="0"/>
              </a:ext>
            </a:extLst>
          </a:blip>
          <a:srcRect l="6637" t="39903" r="5114" b="34047"/>
          <a:stretch/>
        </p:blipFill>
        <p:spPr>
          <a:xfrm>
            <a:off x="9077750" y="22964"/>
            <a:ext cx="3122383" cy="921710"/>
          </a:xfrm>
          <a:prstGeom prst="rect">
            <a:avLst/>
          </a:prstGeom>
        </p:spPr>
      </p:pic>
      <p:sp>
        <p:nvSpPr>
          <p:cNvPr id="13" name="TextBox 12">
            <a:extLst>
              <a:ext uri="{FF2B5EF4-FFF2-40B4-BE49-F238E27FC236}">
                <a16:creationId xmlns:a16="http://schemas.microsoft.com/office/drawing/2014/main" id="{6C8F9EBC-2391-F7D0-4EC5-A7952D0023A7}"/>
              </a:ext>
            </a:extLst>
          </p:cNvPr>
          <p:cNvSpPr txBox="1"/>
          <p:nvPr/>
        </p:nvSpPr>
        <p:spPr>
          <a:xfrm>
            <a:off x="8189190" y="2455565"/>
            <a:ext cx="3745009" cy="2123658"/>
          </a:xfrm>
          <a:prstGeom prst="rect">
            <a:avLst/>
          </a:prstGeom>
          <a:noFill/>
        </p:spPr>
        <p:txBody>
          <a:bodyPr wrap="square">
            <a:spAutoFit/>
          </a:bodyPr>
          <a:lstStyle/>
          <a:p>
            <a:r>
              <a:rPr lang="en-US" sz="2200" b="0" i="1" dirty="0">
                <a:solidFill>
                  <a:srgbClr val="FF0000"/>
                </a:solidFill>
                <a:effectLst/>
                <a:latin typeface="Georgia" panose="02040502050405020303" pitchFamily="18" charset="0"/>
              </a:rPr>
              <a:t>DID YOU KNOW?</a:t>
            </a:r>
          </a:p>
          <a:p>
            <a:r>
              <a:rPr lang="en-US" sz="2200" i="1" dirty="0">
                <a:solidFill>
                  <a:schemeClr val="accent5">
                    <a:lumMod val="75000"/>
                  </a:schemeClr>
                </a:solidFill>
                <a:latin typeface="Georgia" panose="02040502050405020303" pitchFamily="18" charset="0"/>
              </a:rPr>
              <a:t>that as a POS agent you can get insurance over for the money on your POS Machine and a benefit of up to N1.5Million</a:t>
            </a:r>
            <a:r>
              <a:rPr lang="en-US" sz="2200" b="0" i="1" dirty="0">
                <a:solidFill>
                  <a:schemeClr val="accent5">
                    <a:lumMod val="75000"/>
                  </a:schemeClr>
                </a:solidFill>
                <a:effectLst/>
                <a:latin typeface="Georgia" panose="02040502050405020303" pitchFamily="18" charset="0"/>
              </a:rPr>
              <a:t>…</a:t>
            </a:r>
          </a:p>
        </p:txBody>
      </p:sp>
    </p:spTree>
    <p:extLst>
      <p:ext uri="{BB962C8B-B14F-4D97-AF65-F5344CB8AC3E}">
        <p14:creationId xmlns:p14="http://schemas.microsoft.com/office/powerpoint/2010/main" val="24381332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322A4D-A38D-30DF-9AC2-F8C902E4866F}"/>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2E8E2E7F-3A4A-0D43-85BC-E4A36E0785B5}"/>
              </a:ext>
            </a:extLst>
          </p:cNvPr>
          <p:cNvSpPr txBox="1"/>
          <p:nvPr/>
        </p:nvSpPr>
        <p:spPr>
          <a:xfrm>
            <a:off x="98953" y="54908"/>
            <a:ext cx="8765129" cy="830997"/>
          </a:xfrm>
          <a:prstGeom prst="rect">
            <a:avLst/>
          </a:prstGeom>
          <a:noFill/>
        </p:spPr>
        <p:txBody>
          <a:bodyPr wrap="square">
            <a:spAutoFit/>
          </a:bodyPr>
          <a:lstStyle/>
          <a:p>
            <a:pPr algn="l"/>
            <a:r>
              <a:rPr lang="en-US" sz="2400" b="1" dirty="0">
                <a:solidFill>
                  <a:schemeClr val="accent1">
                    <a:lumMod val="75000"/>
                  </a:schemeClr>
                </a:solidFill>
                <a:latin typeface="Georgia" panose="02040502050405020303" pitchFamily="18" charset="0"/>
              </a:rPr>
              <a:t>INSURERS FILE STATUS OF OUTSTANDING CLAIMS WITH NIGERIAN INSURERS ASSOCIATION (NIA).</a:t>
            </a:r>
            <a:endParaRPr lang="en-US" sz="2400" b="1" i="0" dirty="0">
              <a:solidFill>
                <a:schemeClr val="accent1">
                  <a:lumMod val="75000"/>
                </a:schemeClr>
              </a:solidFill>
              <a:effectLst/>
              <a:latin typeface="Georgia" panose="02040502050405020303" pitchFamily="18" charset="0"/>
            </a:endParaRPr>
          </a:p>
        </p:txBody>
      </p:sp>
      <p:sp>
        <p:nvSpPr>
          <p:cNvPr id="7" name="TextBox 6">
            <a:extLst>
              <a:ext uri="{FF2B5EF4-FFF2-40B4-BE49-F238E27FC236}">
                <a16:creationId xmlns:a16="http://schemas.microsoft.com/office/drawing/2014/main" id="{8148B407-62C0-7616-49D5-F387A9AFC4A8}"/>
              </a:ext>
            </a:extLst>
          </p:cNvPr>
          <p:cNvSpPr txBox="1"/>
          <p:nvPr/>
        </p:nvSpPr>
        <p:spPr>
          <a:xfrm>
            <a:off x="210861" y="1262618"/>
            <a:ext cx="3910781" cy="5047536"/>
          </a:xfrm>
          <a:prstGeom prst="rect">
            <a:avLst/>
          </a:prstGeom>
          <a:noFill/>
        </p:spPr>
        <p:txBody>
          <a:bodyPr wrap="square">
            <a:spAutoFit/>
          </a:bodyPr>
          <a:lstStyle/>
          <a:p>
            <a:pPr algn="just"/>
            <a:r>
              <a:rPr lang="en-US" sz="1400" dirty="0">
                <a:latin typeface="Georgia" panose="02040502050405020303" pitchFamily="18" charset="0"/>
              </a:rPr>
              <a:t>Many insurance companies have submitted their outstanding claims status to the Nigerian Insurers Association (NIA).</a:t>
            </a:r>
          </a:p>
          <a:p>
            <a:pPr algn="just"/>
            <a:endParaRPr lang="en-US" sz="1400" dirty="0">
              <a:latin typeface="Georgia" panose="02040502050405020303" pitchFamily="18" charset="0"/>
            </a:endParaRPr>
          </a:p>
          <a:p>
            <a:pPr algn="just"/>
            <a:r>
              <a:rPr lang="en-US" sz="1400" dirty="0">
                <a:latin typeface="Georgia" panose="02040502050405020303" pitchFamily="18" charset="0"/>
              </a:rPr>
              <a:t>The status was requested by NIA in line with the concession secured from the National Insurance Commission (NAICOM) on behalf of members by the association to assume the responsibility to publish in the national newspaper, the invitation to policyholders or beneficiaries of any insurance policy, whose claims or benefits are outstanding with the insurance companies to visit such companies for settlement.</a:t>
            </a:r>
          </a:p>
          <a:p>
            <a:pPr algn="just"/>
            <a:endParaRPr lang="en-US" sz="1400" dirty="0">
              <a:latin typeface="Georgia" panose="02040502050405020303" pitchFamily="18" charset="0"/>
            </a:endParaRPr>
          </a:p>
          <a:p>
            <a:pPr algn="just"/>
            <a:r>
              <a:rPr lang="en-US" sz="1400" dirty="0">
                <a:latin typeface="Georgia" panose="02040502050405020303" pitchFamily="18" charset="0"/>
              </a:rPr>
              <a:t>It was reported that insurance companies were given on or before Tuesday, February 20, 2024 to submit the outstanding claims status.</a:t>
            </a:r>
          </a:p>
          <a:p>
            <a:pPr algn="just"/>
            <a:endParaRPr lang="en-US" sz="1400" dirty="0">
              <a:latin typeface="Georgia" panose="02040502050405020303" pitchFamily="18" charset="0"/>
            </a:endParaRPr>
          </a:p>
          <a:p>
            <a:pPr algn="just"/>
            <a:r>
              <a:rPr lang="en-US" sz="1400" dirty="0">
                <a:latin typeface="Georgia" panose="02040502050405020303" pitchFamily="18" charset="0"/>
              </a:rPr>
              <a:t>The Chairman of NIA, Olusegun </a:t>
            </a:r>
            <a:r>
              <a:rPr lang="en-US" sz="1400" dirty="0" err="1">
                <a:latin typeface="Georgia" panose="02040502050405020303" pitchFamily="18" charset="0"/>
              </a:rPr>
              <a:t>Omosehin</a:t>
            </a:r>
            <a:r>
              <a:rPr lang="en-US" sz="1400" dirty="0">
                <a:latin typeface="Georgia" panose="02040502050405020303" pitchFamily="18" charset="0"/>
              </a:rPr>
              <a:t>, had at a press conference in Lagos said the association had not received any outstanding claims complaint from the public.</a:t>
            </a:r>
            <a:endParaRPr lang="en-NG" sz="1400" dirty="0">
              <a:latin typeface="Georgia" panose="02040502050405020303" pitchFamily="18" charset="0"/>
            </a:endParaRPr>
          </a:p>
        </p:txBody>
      </p:sp>
      <p:sp>
        <p:nvSpPr>
          <p:cNvPr id="9" name="TextBox 8">
            <a:extLst>
              <a:ext uri="{FF2B5EF4-FFF2-40B4-BE49-F238E27FC236}">
                <a16:creationId xmlns:a16="http://schemas.microsoft.com/office/drawing/2014/main" id="{E5859EA6-9AAB-86B7-F531-C4187F67A133}"/>
              </a:ext>
            </a:extLst>
          </p:cNvPr>
          <p:cNvSpPr txBox="1"/>
          <p:nvPr/>
        </p:nvSpPr>
        <p:spPr>
          <a:xfrm>
            <a:off x="4096171" y="1281668"/>
            <a:ext cx="3697373" cy="5047536"/>
          </a:xfrm>
          <a:prstGeom prst="rect">
            <a:avLst/>
          </a:prstGeom>
          <a:noFill/>
        </p:spPr>
        <p:txBody>
          <a:bodyPr wrap="square">
            <a:spAutoFit/>
          </a:bodyPr>
          <a:lstStyle/>
          <a:p>
            <a:pPr algn="just"/>
            <a:r>
              <a:rPr lang="en-US" sz="1400" dirty="0">
                <a:latin typeface="Georgia" panose="02040502050405020303" pitchFamily="18" charset="0"/>
              </a:rPr>
              <a:t>He noted that though the public have been told through a campaign by the association to take their complains to their insurers, the association also anticipated some complaints from people who may not be satisfied with treatment meted on them by their insurers</a:t>
            </a:r>
          </a:p>
          <a:p>
            <a:pPr algn="just"/>
            <a:endParaRPr lang="en-US" sz="1400" dirty="0">
              <a:latin typeface="Georgia" panose="02040502050405020303" pitchFamily="18" charset="0"/>
            </a:endParaRPr>
          </a:p>
          <a:p>
            <a:pPr algn="just"/>
            <a:r>
              <a:rPr lang="en-US" sz="1400" dirty="0">
                <a:latin typeface="Georgia" panose="02040502050405020303" pitchFamily="18" charset="0"/>
              </a:rPr>
              <a:t>A source at NIA told stated that the association has received outstanding claims status from some companies, adding that from the status received so far there in no cause for an alarm as the outstanding claims are not threatening.</a:t>
            </a:r>
          </a:p>
          <a:p>
            <a:pPr algn="just"/>
            <a:endParaRPr lang="en-US" sz="1400" dirty="0">
              <a:latin typeface="Georgia" panose="02040502050405020303" pitchFamily="18" charset="0"/>
            </a:endParaRPr>
          </a:p>
          <a:p>
            <a:pPr algn="just"/>
            <a:r>
              <a:rPr lang="en-US" sz="1400" dirty="0">
                <a:latin typeface="Georgia" panose="02040502050405020303" pitchFamily="18" charset="0"/>
              </a:rPr>
              <a:t>Enquiries by this medium to ascertain if policyholders with outstanding claims are actually visiting their insurers showed that the response has been cold.</a:t>
            </a:r>
          </a:p>
          <a:p>
            <a:pPr algn="just"/>
            <a:endParaRPr lang="en-US" sz="1400" dirty="0">
              <a:latin typeface="Georgia" panose="02040502050405020303" pitchFamily="18" charset="0"/>
            </a:endParaRPr>
          </a:p>
          <a:p>
            <a:pPr algn="just"/>
            <a:r>
              <a:rPr lang="en-US" sz="1400" dirty="0">
                <a:latin typeface="Georgia" panose="02040502050405020303" pitchFamily="18" charset="0"/>
              </a:rPr>
              <a:t>A Managing Director said claimants have not really come up.</a:t>
            </a:r>
          </a:p>
          <a:p>
            <a:pPr algn="just"/>
            <a:endParaRPr lang="en-US" sz="1400" dirty="0">
              <a:latin typeface="Georgia" panose="02040502050405020303" pitchFamily="18" charset="0"/>
            </a:endParaRPr>
          </a:p>
        </p:txBody>
      </p:sp>
      <p:grpSp>
        <p:nvGrpSpPr>
          <p:cNvPr id="25" name="Group 24">
            <a:extLst>
              <a:ext uri="{FF2B5EF4-FFF2-40B4-BE49-F238E27FC236}">
                <a16:creationId xmlns:a16="http://schemas.microsoft.com/office/drawing/2014/main" id="{140B2197-1B4F-7DF2-AE87-FF6B142E6AF7}"/>
              </a:ext>
            </a:extLst>
          </p:cNvPr>
          <p:cNvGrpSpPr/>
          <p:nvPr/>
        </p:nvGrpSpPr>
        <p:grpSpPr>
          <a:xfrm>
            <a:off x="7969559" y="5018410"/>
            <a:ext cx="3745009" cy="1446550"/>
            <a:chOff x="7763602" y="3428375"/>
            <a:chExt cx="3745009" cy="1446550"/>
          </a:xfrm>
        </p:grpSpPr>
        <p:sp>
          <p:nvSpPr>
            <p:cNvPr id="22" name="TextBox 21">
              <a:extLst>
                <a:ext uri="{FF2B5EF4-FFF2-40B4-BE49-F238E27FC236}">
                  <a16:creationId xmlns:a16="http://schemas.microsoft.com/office/drawing/2014/main" id="{90B2A0A6-2BB9-7F01-D0BF-8E8460E0AC2A}"/>
                </a:ext>
              </a:extLst>
            </p:cNvPr>
            <p:cNvSpPr txBox="1"/>
            <p:nvPr/>
          </p:nvSpPr>
          <p:spPr>
            <a:xfrm>
              <a:off x="7763602" y="3428375"/>
              <a:ext cx="3745009" cy="1446550"/>
            </a:xfrm>
            <a:prstGeom prst="rect">
              <a:avLst/>
            </a:prstGeom>
            <a:noFill/>
          </p:spPr>
          <p:txBody>
            <a:bodyPr wrap="square">
              <a:spAutoFit/>
            </a:bodyPr>
            <a:lstStyle/>
            <a:p>
              <a:r>
                <a:rPr lang="en-US" sz="2200" b="0" i="1" dirty="0">
                  <a:solidFill>
                    <a:srgbClr val="FF0000"/>
                  </a:solidFill>
                  <a:effectLst/>
                  <a:latin typeface="Georgia" panose="02040502050405020303" pitchFamily="18" charset="0"/>
                </a:rPr>
                <a:t>DID YOU KNOW?</a:t>
              </a:r>
            </a:p>
            <a:p>
              <a:r>
                <a:rPr lang="en-US" sz="2200" b="0" i="1" dirty="0">
                  <a:solidFill>
                    <a:schemeClr val="accent5">
                      <a:lumMod val="75000"/>
                    </a:schemeClr>
                  </a:solidFill>
                  <a:effectLst/>
                  <a:latin typeface="Georgia" panose="02040502050405020303" pitchFamily="18" charset="0"/>
                </a:rPr>
                <a:t>You can get N20,000 medical </a:t>
              </a:r>
              <a:r>
                <a:rPr lang="en-US" sz="2200" i="1" dirty="0">
                  <a:solidFill>
                    <a:schemeClr val="accent5">
                      <a:lumMod val="75000"/>
                    </a:schemeClr>
                  </a:solidFill>
                  <a:latin typeface="Georgia" panose="02040502050405020303" pitchFamily="18" charset="0"/>
                </a:rPr>
                <a:t>benefit for your child </a:t>
              </a:r>
              <a:r>
                <a:rPr lang="en-US" sz="2200" b="0" i="1" dirty="0">
                  <a:solidFill>
                    <a:schemeClr val="accent5">
                      <a:lumMod val="75000"/>
                    </a:schemeClr>
                  </a:solidFill>
                  <a:effectLst/>
                  <a:latin typeface="Georgia" panose="02040502050405020303" pitchFamily="18" charset="0"/>
                </a:rPr>
                <a:t>for as low as N500.</a:t>
              </a:r>
            </a:p>
          </p:txBody>
        </p:sp>
        <p:cxnSp>
          <p:nvCxnSpPr>
            <p:cNvPr id="23" name="Straight Connector 22">
              <a:extLst>
                <a:ext uri="{FF2B5EF4-FFF2-40B4-BE49-F238E27FC236}">
                  <a16:creationId xmlns:a16="http://schemas.microsoft.com/office/drawing/2014/main" id="{DA9C1156-891C-9954-5AAD-BA0630CF3287}"/>
                </a:ext>
              </a:extLst>
            </p:cNvPr>
            <p:cNvCxnSpPr>
              <a:cxnSpLocks/>
            </p:cNvCxnSpPr>
            <p:nvPr/>
          </p:nvCxnSpPr>
          <p:spPr>
            <a:xfrm>
              <a:off x="7776267" y="3464480"/>
              <a:ext cx="3391696" cy="0"/>
            </a:xfrm>
            <a:prstGeom prst="line">
              <a:avLst/>
            </a:prstGeom>
          </p:spPr>
          <p:style>
            <a:lnRef idx="2">
              <a:schemeClr val="dk1"/>
            </a:lnRef>
            <a:fillRef idx="0">
              <a:schemeClr val="dk1"/>
            </a:fillRef>
            <a:effectRef idx="1">
              <a:schemeClr val="dk1"/>
            </a:effectRef>
            <a:fontRef idx="minor">
              <a:schemeClr val="tx1"/>
            </a:fontRef>
          </p:style>
        </p:cxnSp>
        <p:cxnSp>
          <p:nvCxnSpPr>
            <p:cNvPr id="24" name="Straight Connector 23">
              <a:extLst>
                <a:ext uri="{FF2B5EF4-FFF2-40B4-BE49-F238E27FC236}">
                  <a16:creationId xmlns:a16="http://schemas.microsoft.com/office/drawing/2014/main" id="{3386E7E5-B59E-723D-9D6F-B6E4144A11B5}"/>
                </a:ext>
              </a:extLst>
            </p:cNvPr>
            <p:cNvCxnSpPr>
              <a:cxnSpLocks/>
            </p:cNvCxnSpPr>
            <p:nvPr/>
          </p:nvCxnSpPr>
          <p:spPr>
            <a:xfrm>
              <a:off x="7785792" y="4836185"/>
              <a:ext cx="3391696" cy="0"/>
            </a:xfrm>
            <a:prstGeom prst="line">
              <a:avLst/>
            </a:prstGeom>
          </p:spPr>
          <p:style>
            <a:lnRef idx="2">
              <a:schemeClr val="dk1"/>
            </a:lnRef>
            <a:fillRef idx="0">
              <a:schemeClr val="dk1"/>
            </a:fillRef>
            <a:effectRef idx="1">
              <a:schemeClr val="dk1"/>
            </a:effectRef>
            <a:fontRef idx="minor">
              <a:schemeClr val="tx1"/>
            </a:fontRef>
          </p:style>
        </p:cxnSp>
      </p:grpSp>
      <p:sp>
        <p:nvSpPr>
          <p:cNvPr id="8" name="TextBox 7">
            <a:extLst>
              <a:ext uri="{FF2B5EF4-FFF2-40B4-BE49-F238E27FC236}">
                <a16:creationId xmlns:a16="http://schemas.microsoft.com/office/drawing/2014/main" id="{0761CFCA-F377-F492-70E7-260353AA8FEA}"/>
              </a:ext>
            </a:extLst>
          </p:cNvPr>
          <p:cNvSpPr txBox="1"/>
          <p:nvPr/>
        </p:nvSpPr>
        <p:spPr>
          <a:xfrm>
            <a:off x="7764969" y="906140"/>
            <a:ext cx="2919412" cy="1384995"/>
          </a:xfrm>
          <a:prstGeom prst="rect">
            <a:avLst/>
          </a:prstGeom>
          <a:noFill/>
        </p:spPr>
        <p:txBody>
          <a:bodyPr wrap="square">
            <a:spAutoFit/>
          </a:bodyPr>
          <a:lstStyle/>
          <a:p>
            <a:pPr algn="just"/>
            <a:r>
              <a:rPr lang="en-US" sz="1400" dirty="0">
                <a:latin typeface="Georgia" panose="02040502050405020303" pitchFamily="18" charset="0"/>
              </a:rPr>
              <a:t>The President Nigerian Council of Registered Insurance Brokers Babatunde </a:t>
            </a:r>
            <a:r>
              <a:rPr lang="en-US" sz="1400" dirty="0" err="1">
                <a:latin typeface="Georgia" panose="02040502050405020303" pitchFamily="18" charset="0"/>
              </a:rPr>
              <a:t>Oguntade</a:t>
            </a:r>
            <a:r>
              <a:rPr lang="en-US" sz="1400" dirty="0">
                <a:latin typeface="Georgia" panose="02040502050405020303" pitchFamily="18" charset="0"/>
              </a:rPr>
              <a:t>, also said brokers have not have much complain on outstanding claims from their clients.</a:t>
            </a:r>
          </a:p>
        </p:txBody>
      </p:sp>
      <p:pic>
        <p:nvPicPr>
          <p:cNvPr id="10" name="Picture 9">
            <a:extLst>
              <a:ext uri="{FF2B5EF4-FFF2-40B4-BE49-F238E27FC236}">
                <a16:creationId xmlns:a16="http://schemas.microsoft.com/office/drawing/2014/main" id="{292EE8FD-A195-3093-44B2-0A6371E2C1F2}"/>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11835"/>
          <a:stretch/>
        </p:blipFill>
        <p:spPr>
          <a:xfrm>
            <a:off x="7894606" y="2248220"/>
            <a:ext cx="3532967" cy="2749821"/>
          </a:xfrm>
          <a:prstGeom prst="rect">
            <a:avLst/>
          </a:prstGeom>
        </p:spPr>
      </p:pic>
      <p:grpSp>
        <p:nvGrpSpPr>
          <p:cNvPr id="18" name="Group 17">
            <a:extLst>
              <a:ext uri="{FF2B5EF4-FFF2-40B4-BE49-F238E27FC236}">
                <a16:creationId xmlns:a16="http://schemas.microsoft.com/office/drawing/2014/main" id="{2F869B2F-395D-A723-D89A-CF63108A91AD}"/>
              </a:ext>
            </a:extLst>
          </p:cNvPr>
          <p:cNvGrpSpPr/>
          <p:nvPr/>
        </p:nvGrpSpPr>
        <p:grpSpPr>
          <a:xfrm>
            <a:off x="4588184" y="6560210"/>
            <a:ext cx="7603816" cy="297790"/>
            <a:chOff x="-47316" y="10223500"/>
            <a:chExt cx="7603816" cy="297790"/>
          </a:xfrm>
        </p:grpSpPr>
        <p:grpSp>
          <p:nvGrpSpPr>
            <p:cNvPr id="19" name="Group 18">
              <a:extLst>
                <a:ext uri="{FF2B5EF4-FFF2-40B4-BE49-F238E27FC236}">
                  <a16:creationId xmlns:a16="http://schemas.microsoft.com/office/drawing/2014/main" id="{43E44F69-55EC-0803-23F8-BA05B51B5C4F}"/>
                </a:ext>
              </a:extLst>
            </p:cNvPr>
            <p:cNvGrpSpPr/>
            <p:nvPr/>
          </p:nvGrpSpPr>
          <p:grpSpPr>
            <a:xfrm>
              <a:off x="273050" y="10223500"/>
              <a:ext cx="7283450" cy="226108"/>
              <a:chOff x="273050" y="10223500"/>
              <a:chExt cx="7283450" cy="226108"/>
            </a:xfrm>
          </p:grpSpPr>
          <p:grpSp>
            <p:nvGrpSpPr>
              <p:cNvPr id="21" name="Group 20">
                <a:extLst>
                  <a:ext uri="{FF2B5EF4-FFF2-40B4-BE49-F238E27FC236}">
                    <a16:creationId xmlns:a16="http://schemas.microsoft.com/office/drawing/2014/main" id="{46950A63-36D2-6872-B784-074274A4A300}"/>
                  </a:ext>
                </a:extLst>
              </p:cNvPr>
              <p:cNvGrpSpPr/>
              <p:nvPr/>
            </p:nvGrpSpPr>
            <p:grpSpPr>
              <a:xfrm>
                <a:off x="5148087" y="10294886"/>
                <a:ext cx="2265512" cy="154722"/>
                <a:chOff x="4538488" y="10142486"/>
                <a:chExt cx="2265512" cy="154722"/>
              </a:xfrm>
            </p:grpSpPr>
            <p:grpSp>
              <p:nvGrpSpPr>
                <p:cNvPr id="28" name="Group 14">
                  <a:extLst>
                    <a:ext uri="{FF2B5EF4-FFF2-40B4-BE49-F238E27FC236}">
                      <a16:creationId xmlns:a16="http://schemas.microsoft.com/office/drawing/2014/main" id="{5ED6D898-BBC5-62DC-E4B8-6AF906D1BB48}"/>
                    </a:ext>
                  </a:extLst>
                </p:cNvPr>
                <p:cNvGrpSpPr/>
                <p:nvPr/>
              </p:nvGrpSpPr>
              <p:grpSpPr>
                <a:xfrm>
                  <a:off x="6689100" y="10169157"/>
                  <a:ext cx="114900" cy="114900"/>
                  <a:chOff x="0" y="0"/>
                  <a:chExt cx="812800" cy="812800"/>
                </a:xfrm>
              </p:grpSpPr>
              <p:sp>
                <p:nvSpPr>
                  <p:cNvPr id="30" name="Freeform 15">
                    <a:extLst>
                      <a:ext uri="{FF2B5EF4-FFF2-40B4-BE49-F238E27FC236}">
                        <a16:creationId xmlns:a16="http://schemas.microsoft.com/office/drawing/2014/main" id="{EF0F5A5A-F741-752E-B622-65D67E4EAB91}"/>
                      </a:ext>
                    </a:extLst>
                  </p:cNvPr>
                  <p:cNvSpPr/>
                  <p:nvPr/>
                </p:nvSpPr>
                <p:spPr>
                  <a:xfrm>
                    <a:off x="0" y="0"/>
                    <a:ext cx="812800" cy="812800"/>
                  </a:xfrm>
                  <a:custGeom>
                    <a:avLst/>
                    <a:gdLst/>
                    <a:ahLst/>
                    <a:cxnLst/>
                    <a:rect l="l" t="t" r="r" b="b"/>
                    <a:pathLst>
                      <a:path w="812800" h="812800">
                        <a:moveTo>
                          <a:pt x="0" y="0"/>
                        </a:moveTo>
                        <a:lnTo>
                          <a:pt x="812800" y="0"/>
                        </a:lnTo>
                        <a:lnTo>
                          <a:pt x="812800" y="812800"/>
                        </a:lnTo>
                        <a:lnTo>
                          <a:pt x="0" y="812800"/>
                        </a:lnTo>
                        <a:close/>
                      </a:path>
                    </a:pathLst>
                  </a:custGeom>
                  <a:solidFill>
                    <a:schemeClr val="accent1">
                      <a:lumMod val="75000"/>
                    </a:schemeClr>
                  </a:solidFill>
                </p:spPr>
                <p:txBody>
                  <a:bodyPr/>
                  <a:lstStyle/>
                  <a:p>
                    <a:endParaRPr lang="en-NG"/>
                  </a:p>
                </p:txBody>
              </p:sp>
              <p:sp>
                <p:nvSpPr>
                  <p:cNvPr id="31" name="TextBox 16">
                    <a:extLst>
                      <a:ext uri="{FF2B5EF4-FFF2-40B4-BE49-F238E27FC236}">
                        <a16:creationId xmlns:a16="http://schemas.microsoft.com/office/drawing/2014/main" id="{00AC6393-CC85-7E9D-48FF-23FFF4F2E06F}"/>
                      </a:ext>
                    </a:extLst>
                  </p:cNvPr>
                  <p:cNvSpPr txBox="1"/>
                  <p:nvPr/>
                </p:nvSpPr>
                <p:spPr>
                  <a:xfrm>
                    <a:off x="0" y="-28575"/>
                    <a:ext cx="812800" cy="841375"/>
                  </a:xfrm>
                  <a:prstGeom prst="rect">
                    <a:avLst/>
                  </a:prstGeom>
                </p:spPr>
                <p:txBody>
                  <a:bodyPr lIns="50800" tIns="50800" rIns="50800" bIns="50800" rtlCol="0" anchor="ctr"/>
                  <a:lstStyle/>
                  <a:p>
                    <a:pPr algn="ctr">
                      <a:lnSpc>
                        <a:spcPts val="1960"/>
                      </a:lnSpc>
                    </a:pPr>
                    <a:endParaRPr/>
                  </a:p>
                </p:txBody>
              </p:sp>
            </p:grpSp>
            <p:sp>
              <p:nvSpPr>
                <p:cNvPr id="29" name="TextBox 33">
                  <a:extLst>
                    <a:ext uri="{FF2B5EF4-FFF2-40B4-BE49-F238E27FC236}">
                      <a16:creationId xmlns:a16="http://schemas.microsoft.com/office/drawing/2014/main" id="{30AA3805-51F0-8B27-B014-FCEEA684C9AC}"/>
                    </a:ext>
                  </a:extLst>
                </p:cNvPr>
                <p:cNvSpPr txBox="1"/>
                <p:nvPr/>
              </p:nvSpPr>
              <p:spPr>
                <a:xfrm>
                  <a:off x="4538488" y="10142486"/>
                  <a:ext cx="2024322" cy="154722"/>
                </a:xfrm>
                <a:prstGeom prst="rect">
                  <a:avLst/>
                </a:prstGeom>
              </p:spPr>
              <p:txBody>
                <a:bodyPr lIns="0" tIns="0" rIns="0" bIns="0" rtlCol="0" anchor="t">
                  <a:spAutoFit/>
                </a:bodyPr>
                <a:lstStyle/>
                <a:p>
                  <a:pPr algn="r">
                    <a:lnSpc>
                      <a:spcPts val="1299"/>
                    </a:lnSpc>
                  </a:pPr>
                  <a:r>
                    <a:rPr lang="en-US" sz="999" dirty="0">
                      <a:solidFill>
                        <a:srgbClr val="000000"/>
                      </a:solidFill>
                      <a:latin typeface="Georgia" panose="02040502050405020303" pitchFamily="18" charset="0"/>
                    </a:rPr>
                    <a:t>Volume 2024 – April Edition </a:t>
                  </a:r>
                </a:p>
              </p:txBody>
            </p:sp>
          </p:grpSp>
          <p:cxnSp>
            <p:nvCxnSpPr>
              <p:cNvPr id="27" name="Straight Connector 26">
                <a:extLst>
                  <a:ext uri="{FF2B5EF4-FFF2-40B4-BE49-F238E27FC236}">
                    <a16:creationId xmlns:a16="http://schemas.microsoft.com/office/drawing/2014/main" id="{6ED5E56B-B7B2-F547-B630-800C885FCC8F}"/>
                  </a:ext>
                </a:extLst>
              </p:cNvPr>
              <p:cNvCxnSpPr/>
              <p:nvPr/>
            </p:nvCxnSpPr>
            <p:spPr>
              <a:xfrm>
                <a:off x="273050" y="10223500"/>
                <a:ext cx="7283450" cy="0"/>
              </a:xfrm>
              <a:prstGeom prst="line">
                <a:avLst/>
              </a:prstGeom>
            </p:spPr>
            <p:style>
              <a:lnRef idx="2">
                <a:schemeClr val="dk1"/>
              </a:lnRef>
              <a:fillRef idx="0">
                <a:schemeClr val="dk1"/>
              </a:fillRef>
              <a:effectRef idx="1">
                <a:schemeClr val="dk1"/>
              </a:effectRef>
              <a:fontRef idx="minor">
                <a:schemeClr val="tx1"/>
              </a:fontRef>
            </p:style>
          </p:cxnSp>
        </p:grpSp>
        <p:sp>
          <p:nvSpPr>
            <p:cNvPr id="20" name="TextBox 19">
              <a:extLst>
                <a:ext uri="{FF2B5EF4-FFF2-40B4-BE49-F238E27FC236}">
                  <a16:creationId xmlns:a16="http://schemas.microsoft.com/office/drawing/2014/main" id="{BB228381-486A-74F7-D366-279BD607D2A9}"/>
                </a:ext>
              </a:extLst>
            </p:cNvPr>
            <p:cNvSpPr txBox="1"/>
            <p:nvPr/>
          </p:nvSpPr>
          <p:spPr>
            <a:xfrm>
              <a:off x="-47316" y="10275069"/>
              <a:ext cx="3733800" cy="246221"/>
            </a:xfrm>
            <a:prstGeom prst="rect">
              <a:avLst/>
            </a:prstGeom>
            <a:noFill/>
          </p:spPr>
          <p:txBody>
            <a:bodyPr wrap="square" rtlCol="0">
              <a:spAutoFit/>
            </a:bodyPr>
            <a:lstStyle/>
            <a:p>
              <a:r>
                <a:rPr lang="en-US" sz="1000" i="1" dirty="0">
                  <a:latin typeface="Georgia" panose="02040502050405020303" pitchFamily="18" charset="0"/>
                </a:rPr>
                <a:t>A monthly publication of FSIB</a:t>
              </a:r>
              <a:endParaRPr lang="en-NG" sz="1000" i="1" dirty="0">
                <a:latin typeface="Georgia" panose="02040502050405020303" pitchFamily="18" charset="0"/>
              </a:endParaRPr>
            </a:p>
          </p:txBody>
        </p:sp>
      </p:grpSp>
      <p:pic>
        <p:nvPicPr>
          <p:cNvPr id="32" name="Picture 31">
            <a:extLst>
              <a:ext uri="{FF2B5EF4-FFF2-40B4-BE49-F238E27FC236}">
                <a16:creationId xmlns:a16="http://schemas.microsoft.com/office/drawing/2014/main" id="{9A0338D6-2E53-43E2-0B14-04924E39A0EA}"/>
              </a:ext>
            </a:extLst>
          </p:cNvPr>
          <p:cNvPicPr>
            <a:picLocks noChangeAspect="1"/>
          </p:cNvPicPr>
          <p:nvPr/>
        </p:nvPicPr>
        <p:blipFill rotWithShape="1">
          <a:blip r:embed="rId3">
            <a:extLst>
              <a:ext uri="{28A0092B-C50C-407E-A947-70E740481C1C}">
                <a14:useLocalDpi xmlns:a14="http://schemas.microsoft.com/office/drawing/2010/main" val="0"/>
              </a:ext>
            </a:extLst>
          </a:blip>
          <a:srcRect l="6637" t="39903" r="5114" b="34047"/>
          <a:stretch/>
        </p:blipFill>
        <p:spPr>
          <a:xfrm>
            <a:off x="9077750" y="22964"/>
            <a:ext cx="3122383" cy="921710"/>
          </a:xfrm>
          <a:prstGeom prst="rect">
            <a:avLst/>
          </a:prstGeom>
        </p:spPr>
      </p:pic>
    </p:spTree>
    <p:extLst>
      <p:ext uri="{BB962C8B-B14F-4D97-AF65-F5344CB8AC3E}">
        <p14:creationId xmlns:p14="http://schemas.microsoft.com/office/powerpoint/2010/main" val="16091765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DB52C7-14C2-AE6B-15A1-E3A338B537FD}"/>
            </a:ext>
          </a:extLst>
        </p:cNvPr>
        <p:cNvGrpSpPr/>
        <p:nvPr/>
      </p:nvGrpSpPr>
      <p:grpSpPr>
        <a:xfrm>
          <a:off x="0" y="0"/>
          <a:ext cx="0" cy="0"/>
          <a:chOff x="0" y="0"/>
          <a:chExt cx="0" cy="0"/>
        </a:xfrm>
      </p:grpSpPr>
      <p:pic>
        <p:nvPicPr>
          <p:cNvPr id="7" name="Picture 2" descr="Handshake Transparent Png Clip Art Image - Transparent Background ...">
            <a:extLst>
              <a:ext uri="{FF2B5EF4-FFF2-40B4-BE49-F238E27FC236}">
                <a16:creationId xmlns:a16="http://schemas.microsoft.com/office/drawing/2014/main" id="{3166FC9D-CCF1-A0A4-34D8-577E045A131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77822" y="4923913"/>
            <a:ext cx="2617287" cy="1584729"/>
          </a:xfrm>
          <a:prstGeom prst="rect">
            <a:avLst/>
          </a:prstGeom>
          <a:noFill/>
          <a:extLst>
            <a:ext uri="{909E8E84-426E-40DD-AFC4-6F175D3DCCD1}">
              <a14:hiddenFill xmlns:a14="http://schemas.microsoft.com/office/drawing/2010/main">
                <a:solidFill>
                  <a:srgbClr val="FFFFFF"/>
                </a:solidFill>
              </a14:hiddenFill>
            </a:ext>
          </a:extLst>
        </p:spPr>
      </p:pic>
      <p:grpSp>
        <p:nvGrpSpPr>
          <p:cNvPr id="18" name="Group 17">
            <a:extLst>
              <a:ext uri="{FF2B5EF4-FFF2-40B4-BE49-F238E27FC236}">
                <a16:creationId xmlns:a16="http://schemas.microsoft.com/office/drawing/2014/main" id="{1DD03D31-3D86-3A84-CAC6-665101758C2B}"/>
              </a:ext>
            </a:extLst>
          </p:cNvPr>
          <p:cNvGrpSpPr/>
          <p:nvPr/>
        </p:nvGrpSpPr>
        <p:grpSpPr>
          <a:xfrm>
            <a:off x="1266087" y="73964"/>
            <a:ext cx="8640587" cy="770731"/>
            <a:chOff x="1516223" y="93946"/>
            <a:chExt cx="8640587" cy="770731"/>
          </a:xfrm>
        </p:grpSpPr>
        <p:sp>
          <p:nvSpPr>
            <p:cNvPr id="17" name="Rectangle 16">
              <a:extLst>
                <a:ext uri="{FF2B5EF4-FFF2-40B4-BE49-F238E27FC236}">
                  <a16:creationId xmlns:a16="http://schemas.microsoft.com/office/drawing/2014/main" id="{E1FEDABF-9AFA-9DE8-EB02-61DB9F8DA9A9}"/>
                </a:ext>
              </a:extLst>
            </p:cNvPr>
            <p:cNvSpPr/>
            <p:nvPr/>
          </p:nvSpPr>
          <p:spPr>
            <a:xfrm>
              <a:off x="1516223" y="124713"/>
              <a:ext cx="8640587" cy="739964"/>
            </a:xfrm>
            <a:prstGeom prst="rect">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G"/>
            </a:p>
          </p:txBody>
        </p:sp>
        <p:sp>
          <p:nvSpPr>
            <p:cNvPr id="5" name="TextBox 4">
              <a:extLst>
                <a:ext uri="{FF2B5EF4-FFF2-40B4-BE49-F238E27FC236}">
                  <a16:creationId xmlns:a16="http://schemas.microsoft.com/office/drawing/2014/main" id="{CD053009-5FB4-F77C-98D6-CCC64B9B579B}"/>
                </a:ext>
              </a:extLst>
            </p:cNvPr>
            <p:cNvSpPr txBox="1"/>
            <p:nvPr/>
          </p:nvSpPr>
          <p:spPr>
            <a:xfrm>
              <a:off x="3971536" y="93946"/>
              <a:ext cx="4618572" cy="707886"/>
            </a:xfrm>
            <a:prstGeom prst="rect">
              <a:avLst/>
            </a:prstGeom>
            <a:noFill/>
          </p:spPr>
          <p:txBody>
            <a:bodyPr wrap="none" rtlCol="0">
              <a:spAutoFit/>
            </a:bodyPr>
            <a:lstStyle/>
            <a:p>
              <a:pPr algn="ctr"/>
              <a:r>
                <a:rPr lang="en-US" sz="4000" b="1" dirty="0">
                  <a:solidFill>
                    <a:schemeClr val="accent3">
                      <a:lumMod val="20000"/>
                      <a:lumOff val="80000"/>
                    </a:schemeClr>
                  </a:solidFill>
                  <a:latin typeface="Georgia" panose="02040502050405020303" pitchFamily="18" charset="0"/>
                </a:rPr>
                <a:t>APPRECIATION </a:t>
              </a:r>
              <a:endParaRPr lang="en-NG" sz="4000" b="1" dirty="0">
                <a:solidFill>
                  <a:schemeClr val="accent3">
                    <a:lumMod val="20000"/>
                    <a:lumOff val="80000"/>
                  </a:schemeClr>
                </a:solidFill>
                <a:latin typeface="Georgia" panose="02040502050405020303" pitchFamily="18" charset="0"/>
              </a:endParaRPr>
            </a:p>
          </p:txBody>
        </p:sp>
      </p:grpSp>
      <p:sp>
        <p:nvSpPr>
          <p:cNvPr id="6" name="TextBox 5">
            <a:extLst>
              <a:ext uri="{FF2B5EF4-FFF2-40B4-BE49-F238E27FC236}">
                <a16:creationId xmlns:a16="http://schemas.microsoft.com/office/drawing/2014/main" id="{2E2A5698-7FF8-E199-BAB6-A2440E364C41}"/>
              </a:ext>
            </a:extLst>
          </p:cNvPr>
          <p:cNvSpPr txBox="1"/>
          <p:nvPr/>
        </p:nvSpPr>
        <p:spPr>
          <a:xfrm>
            <a:off x="1005107" y="1098420"/>
            <a:ext cx="8362718" cy="3354765"/>
          </a:xfrm>
          <a:prstGeom prst="rect">
            <a:avLst/>
          </a:prstGeom>
          <a:noFill/>
        </p:spPr>
        <p:txBody>
          <a:bodyPr wrap="square">
            <a:spAutoFit/>
          </a:bodyPr>
          <a:lstStyle/>
          <a:p>
            <a:pPr algn="ctr"/>
            <a:r>
              <a:rPr lang="en-US" sz="3000" i="1" dirty="0">
                <a:latin typeface="Georgia" panose="02040502050405020303" pitchFamily="18" charset="0"/>
              </a:rPr>
              <a:t>On behalf of the Management and Staff of First Standard Insurance Brokers Limited</a:t>
            </a:r>
            <a:r>
              <a:rPr lang="en-GB" sz="3000" i="1" dirty="0">
                <a:latin typeface="Georgia" panose="02040502050405020303" pitchFamily="18" charset="0"/>
              </a:rPr>
              <a:t>,</a:t>
            </a:r>
            <a:endParaRPr lang="en-US" sz="3000" i="1" dirty="0">
              <a:latin typeface="Georgia" panose="02040502050405020303" pitchFamily="18" charset="0"/>
            </a:endParaRPr>
          </a:p>
          <a:p>
            <a:pPr algn="ctr"/>
            <a:r>
              <a:rPr lang="en-GB" sz="3000" i="1" dirty="0">
                <a:latin typeface="Georgia" panose="02040502050405020303" pitchFamily="18" charset="0"/>
              </a:rPr>
              <a:t>We </a:t>
            </a:r>
            <a:r>
              <a:rPr lang="en-US" sz="3000" i="1" dirty="0">
                <a:latin typeface="Georgia" panose="02040502050405020303" pitchFamily="18" charset="0"/>
              </a:rPr>
              <a:t>take a moment to express our heartfelt appreciation for your trust </a:t>
            </a:r>
            <a:r>
              <a:rPr lang="en-GB" sz="3000" i="1" dirty="0">
                <a:latin typeface="Georgia" panose="02040502050405020303" pitchFamily="18" charset="0"/>
              </a:rPr>
              <a:t>in </a:t>
            </a:r>
            <a:r>
              <a:rPr lang="en-US" sz="3000" i="1" dirty="0">
                <a:latin typeface="Georgia" panose="02040502050405020303" pitchFamily="18" charset="0"/>
              </a:rPr>
              <a:t>our </a:t>
            </a:r>
            <a:r>
              <a:rPr lang="en-GB" sz="3000" i="1" dirty="0">
                <a:latin typeface="Georgia" panose="02040502050405020303" pitchFamily="18" charset="0"/>
              </a:rPr>
              <a:t>business</a:t>
            </a:r>
            <a:r>
              <a:rPr lang="en-US" sz="3000" i="1" dirty="0">
                <a:latin typeface="Georgia" panose="02040502050405020303" pitchFamily="18" charset="0"/>
              </a:rPr>
              <a:t>. </a:t>
            </a:r>
          </a:p>
          <a:p>
            <a:pPr algn="ctr"/>
            <a:endParaRPr lang="en-US" sz="3000" i="1" dirty="0">
              <a:latin typeface="Georgia" panose="02040502050405020303" pitchFamily="18" charset="0"/>
            </a:endParaRPr>
          </a:p>
          <a:p>
            <a:pPr algn="ctr"/>
            <a:r>
              <a:rPr lang="en-US" sz="3000" i="1" dirty="0">
                <a:latin typeface="Georgia" panose="02040502050405020303" pitchFamily="18" charset="0"/>
              </a:rPr>
              <a:t>Thank you for </a:t>
            </a:r>
            <a:r>
              <a:rPr lang="en-GB" sz="3000" i="1">
                <a:latin typeface="Georgia" panose="02040502050405020303" pitchFamily="18" charset="0"/>
              </a:rPr>
              <a:t>supporting </a:t>
            </a:r>
            <a:r>
              <a:rPr lang="en-US" sz="3000" i="1">
                <a:latin typeface="Georgia" panose="02040502050405020303" pitchFamily="18" charset="0"/>
              </a:rPr>
              <a:t>FSIB</a:t>
            </a:r>
            <a:r>
              <a:rPr lang="en-US" sz="3200" b="0" i="0" dirty="0">
                <a:solidFill>
                  <a:srgbClr val="111111"/>
                </a:solidFill>
                <a:effectLst/>
                <a:highlight>
                  <a:srgbClr val="FFFFFF"/>
                </a:highlight>
                <a:latin typeface="-apple-system"/>
              </a:rPr>
              <a:t>.</a:t>
            </a:r>
          </a:p>
          <a:p>
            <a:pPr algn="ctr"/>
            <a:endParaRPr lang="en-US" sz="3000" i="1" dirty="0">
              <a:latin typeface="Georgia" panose="02040502050405020303" pitchFamily="18" charset="0"/>
            </a:endParaRPr>
          </a:p>
        </p:txBody>
      </p:sp>
      <p:grpSp>
        <p:nvGrpSpPr>
          <p:cNvPr id="8" name="Group 7">
            <a:extLst>
              <a:ext uri="{FF2B5EF4-FFF2-40B4-BE49-F238E27FC236}">
                <a16:creationId xmlns:a16="http://schemas.microsoft.com/office/drawing/2014/main" id="{93A1B949-40E4-5365-124E-3A8D213E27B0}"/>
              </a:ext>
            </a:extLst>
          </p:cNvPr>
          <p:cNvGrpSpPr/>
          <p:nvPr/>
        </p:nvGrpSpPr>
        <p:grpSpPr>
          <a:xfrm>
            <a:off x="4588184" y="6560210"/>
            <a:ext cx="7603816" cy="297790"/>
            <a:chOff x="-47316" y="10223500"/>
            <a:chExt cx="7603816" cy="297790"/>
          </a:xfrm>
        </p:grpSpPr>
        <p:grpSp>
          <p:nvGrpSpPr>
            <p:cNvPr id="9" name="Group 8">
              <a:extLst>
                <a:ext uri="{FF2B5EF4-FFF2-40B4-BE49-F238E27FC236}">
                  <a16:creationId xmlns:a16="http://schemas.microsoft.com/office/drawing/2014/main" id="{264587D6-2021-26C6-54A1-0D94735F196D}"/>
                </a:ext>
              </a:extLst>
            </p:cNvPr>
            <p:cNvGrpSpPr/>
            <p:nvPr/>
          </p:nvGrpSpPr>
          <p:grpSpPr>
            <a:xfrm>
              <a:off x="273050" y="10223500"/>
              <a:ext cx="7283450" cy="226108"/>
              <a:chOff x="273050" y="10223500"/>
              <a:chExt cx="7283450" cy="226108"/>
            </a:xfrm>
          </p:grpSpPr>
          <p:grpSp>
            <p:nvGrpSpPr>
              <p:cNvPr id="11" name="Group 10">
                <a:extLst>
                  <a:ext uri="{FF2B5EF4-FFF2-40B4-BE49-F238E27FC236}">
                    <a16:creationId xmlns:a16="http://schemas.microsoft.com/office/drawing/2014/main" id="{09053CAB-1B3C-47B5-3D46-24D4E16CE7B4}"/>
                  </a:ext>
                </a:extLst>
              </p:cNvPr>
              <p:cNvGrpSpPr/>
              <p:nvPr/>
            </p:nvGrpSpPr>
            <p:grpSpPr>
              <a:xfrm>
                <a:off x="5148087" y="10294886"/>
                <a:ext cx="2265512" cy="154722"/>
                <a:chOff x="4538488" y="10142486"/>
                <a:chExt cx="2265512" cy="154722"/>
              </a:xfrm>
            </p:grpSpPr>
            <p:grpSp>
              <p:nvGrpSpPr>
                <p:cNvPr id="13" name="Group 14">
                  <a:extLst>
                    <a:ext uri="{FF2B5EF4-FFF2-40B4-BE49-F238E27FC236}">
                      <a16:creationId xmlns:a16="http://schemas.microsoft.com/office/drawing/2014/main" id="{D1A5A7B4-8C5E-61D2-3FE1-BECA47794B6F}"/>
                    </a:ext>
                  </a:extLst>
                </p:cNvPr>
                <p:cNvGrpSpPr/>
                <p:nvPr/>
              </p:nvGrpSpPr>
              <p:grpSpPr>
                <a:xfrm>
                  <a:off x="6689100" y="10169157"/>
                  <a:ext cx="114900" cy="114900"/>
                  <a:chOff x="0" y="0"/>
                  <a:chExt cx="812800" cy="812800"/>
                </a:xfrm>
              </p:grpSpPr>
              <p:sp>
                <p:nvSpPr>
                  <p:cNvPr id="15" name="Freeform 15">
                    <a:extLst>
                      <a:ext uri="{FF2B5EF4-FFF2-40B4-BE49-F238E27FC236}">
                        <a16:creationId xmlns:a16="http://schemas.microsoft.com/office/drawing/2014/main" id="{3E6E2C27-E58D-51B7-2E18-E2C229AD355E}"/>
                      </a:ext>
                    </a:extLst>
                  </p:cNvPr>
                  <p:cNvSpPr/>
                  <p:nvPr/>
                </p:nvSpPr>
                <p:spPr>
                  <a:xfrm>
                    <a:off x="0" y="0"/>
                    <a:ext cx="812800" cy="812800"/>
                  </a:xfrm>
                  <a:custGeom>
                    <a:avLst/>
                    <a:gdLst/>
                    <a:ahLst/>
                    <a:cxnLst/>
                    <a:rect l="l" t="t" r="r" b="b"/>
                    <a:pathLst>
                      <a:path w="812800" h="812800">
                        <a:moveTo>
                          <a:pt x="0" y="0"/>
                        </a:moveTo>
                        <a:lnTo>
                          <a:pt x="812800" y="0"/>
                        </a:lnTo>
                        <a:lnTo>
                          <a:pt x="812800" y="812800"/>
                        </a:lnTo>
                        <a:lnTo>
                          <a:pt x="0" y="812800"/>
                        </a:lnTo>
                        <a:close/>
                      </a:path>
                    </a:pathLst>
                  </a:custGeom>
                  <a:solidFill>
                    <a:schemeClr val="accent1">
                      <a:lumMod val="75000"/>
                    </a:schemeClr>
                  </a:solidFill>
                </p:spPr>
                <p:txBody>
                  <a:bodyPr/>
                  <a:lstStyle/>
                  <a:p>
                    <a:endParaRPr lang="en-NG"/>
                  </a:p>
                </p:txBody>
              </p:sp>
              <p:sp>
                <p:nvSpPr>
                  <p:cNvPr id="16" name="TextBox 16">
                    <a:extLst>
                      <a:ext uri="{FF2B5EF4-FFF2-40B4-BE49-F238E27FC236}">
                        <a16:creationId xmlns:a16="http://schemas.microsoft.com/office/drawing/2014/main" id="{BA4882B5-2332-D612-5596-546E1F0EE95E}"/>
                      </a:ext>
                    </a:extLst>
                  </p:cNvPr>
                  <p:cNvSpPr txBox="1"/>
                  <p:nvPr/>
                </p:nvSpPr>
                <p:spPr>
                  <a:xfrm>
                    <a:off x="0" y="-28575"/>
                    <a:ext cx="812800" cy="841375"/>
                  </a:xfrm>
                  <a:prstGeom prst="rect">
                    <a:avLst/>
                  </a:prstGeom>
                </p:spPr>
                <p:txBody>
                  <a:bodyPr lIns="50800" tIns="50800" rIns="50800" bIns="50800" rtlCol="0" anchor="ctr"/>
                  <a:lstStyle/>
                  <a:p>
                    <a:pPr algn="ctr">
                      <a:lnSpc>
                        <a:spcPts val="1960"/>
                      </a:lnSpc>
                    </a:pPr>
                    <a:endParaRPr/>
                  </a:p>
                </p:txBody>
              </p:sp>
            </p:grpSp>
            <p:sp>
              <p:nvSpPr>
                <p:cNvPr id="14" name="TextBox 33">
                  <a:extLst>
                    <a:ext uri="{FF2B5EF4-FFF2-40B4-BE49-F238E27FC236}">
                      <a16:creationId xmlns:a16="http://schemas.microsoft.com/office/drawing/2014/main" id="{E326E120-A534-3BD3-2EAB-93559EC07801}"/>
                    </a:ext>
                  </a:extLst>
                </p:cNvPr>
                <p:cNvSpPr txBox="1"/>
                <p:nvPr/>
              </p:nvSpPr>
              <p:spPr>
                <a:xfrm>
                  <a:off x="4538488" y="10142486"/>
                  <a:ext cx="2024322" cy="154722"/>
                </a:xfrm>
                <a:prstGeom prst="rect">
                  <a:avLst/>
                </a:prstGeom>
              </p:spPr>
              <p:txBody>
                <a:bodyPr lIns="0" tIns="0" rIns="0" bIns="0" rtlCol="0" anchor="t">
                  <a:spAutoFit/>
                </a:bodyPr>
                <a:lstStyle/>
                <a:p>
                  <a:pPr algn="r">
                    <a:lnSpc>
                      <a:spcPts val="1299"/>
                    </a:lnSpc>
                  </a:pPr>
                  <a:r>
                    <a:rPr lang="en-US" sz="999" dirty="0">
                      <a:solidFill>
                        <a:srgbClr val="000000"/>
                      </a:solidFill>
                      <a:latin typeface="Georgia" panose="02040502050405020303" pitchFamily="18" charset="0"/>
                    </a:rPr>
                    <a:t>Volume 2024 – April Edition </a:t>
                  </a:r>
                </a:p>
              </p:txBody>
            </p:sp>
          </p:grpSp>
          <p:cxnSp>
            <p:nvCxnSpPr>
              <p:cNvPr id="12" name="Straight Connector 11">
                <a:extLst>
                  <a:ext uri="{FF2B5EF4-FFF2-40B4-BE49-F238E27FC236}">
                    <a16:creationId xmlns:a16="http://schemas.microsoft.com/office/drawing/2014/main" id="{3F8D6246-AD67-FA8D-9FA2-A1E81094DB73}"/>
                  </a:ext>
                </a:extLst>
              </p:cNvPr>
              <p:cNvCxnSpPr/>
              <p:nvPr/>
            </p:nvCxnSpPr>
            <p:spPr>
              <a:xfrm>
                <a:off x="273050" y="10223500"/>
                <a:ext cx="7283450" cy="0"/>
              </a:xfrm>
              <a:prstGeom prst="line">
                <a:avLst/>
              </a:prstGeom>
            </p:spPr>
            <p:style>
              <a:lnRef idx="2">
                <a:schemeClr val="dk1"/>
              </a:lnRef>
              <a:fillRef idx="0">
                <a:schemeClr val="dk1"/>
              </a:fillRef>
              <a:effectRef idx="1">
                <a:schemeClr val="dk1"/>
              </a:effectRef>
              <a:fontRef idx="minor">
                <a:schemeClr val="tx1"/>
              </a:fontRef>
            </p:style>
          </p:cxnSp>
        </p:grpSp>
        <p:sp>
          <p:nvSpPr>
            <p:cNvPr id="10" name="TextBox 9">
              <a:extLst>
                <a:ext uri="{FF2B5EF4-FFF2-40B4-BE49-F238E27FC236}">
                  <a16:creationId xmlns:a16="http://schemas.microsoft.com/office/drawing/2014/main" id="{EF130D9E-82F3-7B2B-D394-BAF5CBA75504}"/>
                </a:ext>
              </a:extLst>
            </p:cNvPr>
            <p:cNvSpPr txBox="1"/>
            <p:nvPr/>
          </p:nvSpPr>
          <p:spPr>
            <a:xfrm>
              <a:off x="-47316" y="10275069"/>
              <a:ext cx="3733800" cy="246221"/>
            </a:xfrm>
            <a:prstGeom prst="rect">
              <a:avLst/>
            </a:prstGeom>
            <a:noFill/>
          </p:spPr>
          <p:txBody>
            <a:bodyPr wrap="square" rtlCol="0">
              <a:spAutoFit/>
            </a:bodyPr>
            <a:lstStyle/>
            <a:p>
              <a:r>
                <a:rPr lang="en-US" sz="1000" i="1" dirty="0">
                  <a:latin typeface="Georgia" panose="02040502050405020303" pitchFamily="18" charset="0"/>
                </a:rPr>
                <a:t>A monthly publication of FSIB</a:t>
              </a:r>
              <a:endParaRPr lang="en-NG" sz="1000" i="1" dirty="0">
                <a:latin typeface="Georgia" panose="02040502050405020303" pitchFamily="18" charset="0"/>
              </a:endParaRPr>
            </a:p>
          </p:txBody>
        </p:sp>
      </p:grpSp>
      <p:pic>
        <p:nvPicPr>
          <p:cNvPr id="28" name="Picture 27">
            <a:extLst>
              <a:ext uri="{FF2B5EF4-FFF2-40B4-BE49-F238E27FC236}">
                <a16:creationId xmlns:a16="http://schemas.microsoft.com/office/drawing/2014/main" id="{90736027-94F4-1D91-789A-80EB261871FE}"/>
              </a:ext>
            </a:extLst>
          </p:cNvPr>
          <p:cNvPicPr>
            <a:picLocks noChangeAspect="1"/>
          </p:cNvPicPr>
          <p:nvPr/>
        </p:nvPicPr>
        <p:blipFill rotWithShape="1">
          <a:blip r:embed="rId3">
            <a:extLst>
              <a:ext uri="{28A0092B-C50C-407E-A947-70E740481C1C}">
                <a14:useLocalDpi xmlns:a14="http://schemas.microsoft.com/office/drawing/2010/main" val="0"/>
              </a:ext>
            </a:extLst>
          </a:blip>
          <a:srcRect l="6637" t="39903" r="5114" b="34047"/>
          <a:stretch/>
        </p:blipFill>
        <p:spPr>
          <a:xfrm>
            <a:off x="9077750" y="22964"/>
            <a:ext cx="3122383" cy="921710"/>
          </a:xfrm>
          <a:prstGeom prst="rect">
            <a:avLst/>
          </a:prstGeom>
        </p:spPr>
      </p:pic>
    </p:spTree>
    <p:extLst>
      <p:ext uri="{BB962C8B-B14F-4D97-AF65-F5344CB8AC3E}">
        <p14:creationId xmlns:p14="http://schemas.microsoft.com/office/powerpoint/2010/main" val="2322337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Picture 4" descr="Our Clients | Employee Training Software | SkyPrep">
            <a:extLst>
              <a:ext uri="{FF2B5EF4-FFF2-40B4-BE49-F238E27FC236}">
                <a16:creationId xmlns:a16="http://schemas.microsoft.com/office/drawing/2014/main" id="{31616F02-D6E2-9E54-41D3-C2B582BDA24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26138" y="2001647"/>
            <a:ext cx="3567398" cy="1949357"/>
          </a:xfrm>
          <a:prstGeom prst="rect">
            <a:avLst/>
          </a:prstGeom>
          <a:noFill/>
          <a:extLst>
            <a:ext uri="{909E8E84-426E-40DD-AFC4-6F175D3DCCD1}">
              <a14:hiddenFill xmlns:a14="http://schemas.microsoft.com/office/drawing/2010/main">
                <a:solidFill>
                  <a:srgbClr val="FFFFFF"/>
                </a:solidFill>
              </a14:hiddenFill>
            </a:ext>
          </a:extLst>
        </p:spPr>
      </p:pic>
      <p:grpSp>
        <p:nvGrpSpPr>
          <p:cNvPr id="6" name="Group 7">
            <a:extLst>
              <a:ext uri="{FF2B5EF4-FFF2-40B4-BE49-F238E27FC236}">
                <a16:creationId xmlns:a16="http://schemas.microsoft.com/office/drawing/2014/main" id="{0913B5F2-D5CD-6030-2294-210E28F918C6}"/>
              </a:ext>
            </a:extLst>
          </p:cNvPr>
          <p:cNvGrpSpPr/>
          <p:nvPr/>
        </p:nvGrpSpPr>
        <p:grpSpPr>
          <a:xfrm>
            <a:off x="-239352" y="2127652"/>
            <a:ext cx="8274050" cy="3061133"/>
            <a:chOff x="0" y="-28575"/>
            <a:chExt cx="2883479" cy="616012"/>
          </a:xfrm>
        </p:grpSpPr>
        <p:sp>
          <p:nvSpPr>
            <p:cNvPr id="7" name="Freeform 8">
              <a:extLst>
                <a:ext uri="{FF2B5EF4-FFF2-40B4-BE49-F238E27FC236}">
                  <a16:creationId xmlns:a16="http://schemas.microsoft.com/office/drawing/2014/main" id="{08C668C8-AA62-ECDD-B1F1-BA05E3123816}"/>
                </a:ext>
              </a:extLst>
            </p:cNvPr>
            <p:cNvSpPr/>
            <p:nvPr/>
          </p:nvSpPr>
          <p:spPr>
            <a:xfrm>
              <a:off x="540685" y="28575"/>
              <a:ext cx="2342794" cy="558862"/>
            </a:xfrm>
            <a:custGeom>
              <a:avLst/>
              <a:gdLst/>
              <a:ahLst/>
              <a:cxnLst/>
              <a:rect l="l" t="t" r="r" b="b"/>
              <a:pathLst>
                <a:path w="2861111" h="558862">
                  <a:moveTo>
                    <a:pt x="0" y="0"/>
                  </a:moveTo>
                  <a:lnTo>
                    <a:pt x="2861111" y="0"/>
                  </a:lnTo>
                  <a:lnTo>
                    <a:pt x="2861111" y="558862"/>
                  </a:lnTo>
                  <a:lnTo>
                    <a:pt x="0" y="558862"/>
                  </a:lnTo>
                  <a:close/>
                </a:path>
              </a:pathLst>
            </a:custGeom>
            <a:solidFill>
              <a:schemeClr val="accent1">
                <a:lumMod val="75000"/>
              </a:schemeClr>
            </a:solidFill>
          </p:spPr>
          <p:txBody>
            <a:bodyPr/>
            <a:lstStyle/>
            <a:p>
              <a:endParaRPr lang="en-NG" dirty="0">
                <a:latin typeface="Georgia" panose="02040502050405020303" pitchFamily="18" charset="0"/>
              </a:endParaRPr>
            </a:p>
          </p:txBody>
        </p:sp>
        <p:sp>
          <p:nvSpPr>
            <p:cNvPr id="8" name="TextBox 9">
              <a:extLst>
                <a:ext uri="{FF2B5EF4-FFF2-40B4-BE49-F238E27FC236}">
                  <a16:creationId xmlns:a16="http://schemas.microsoft.com/office/drawing/2014/main" id="{ABF18824-21F1-8CE2-9A47-E08EF2E618DA}"/>
                </a:ext>
              </a:extLst>
            </p:cNvPr>
            <p:cNvSpPr txBox="1"/>
            <p:nvPr/>
          </p:nvSpPr>
          <p:spPr>
            <a:xfrm>
              <a:off x="0" y="-28575"/>
              <a:ext cx="2861111" cy="587437"/>
            </a:xfrm>
            <a:prstGeom prst="rect">
              <a:avLst/>
            </a:prstGeom>
          </p:spPr>
          <p:txBody>
            <a:bodyPr lIns="50800" tIns="50800" rIns="50800" bIns="50800" rtlCol="0" anchor="ctr"/>
            <a:lstStyle/>
            <a:p>
              <a:pPr algn="ctr">
                <a:lnSpc>
                  <a:spcPts val="1960"/>
                </a:lnSpc>
                <a:spcBef>
                  <a:spcPct val="0"/>
                </a:spcBef>
              </a:pPr>
              <a:endParaRPr>
                <a:latin typeface="Georgia" panose="02040502050405020303" pitchFamily="18" charset="0"/>
              </a:endParaRPr>
            </a:p>
          </p:txBody>
        </p:sp>
      </p:grpSp>
      <p:grpSp>
        <p:nvGrpSpPr>
          <p:cNvPr id="9" name="Group 7">
            <a:extLst>
              <a:ext uri="{FF2B5EF4-FFF2-40B4-BE49-F238E27FC236}">
                <a16:creationId xmlns:a16="http://schemas.microsoft.com/office/drawing/2014/main" id="{317CE828-2961-4CE8-C14E-680FCB7548DC}"/>
              </a:ext>
            </a:extLst>
          </p:cNvPr>
          <p:cNvGrpSpPr/>
          <p:nvPr/>
        </p:nvGrpSpPr>
        <p:grpSpPr>
          <a:xfrm>
            <a:off x="3775049" y="3605382"/>
            <a:ext cx="8274050" cy="2919136"/>
            <a:chOff x="0" y="-28575"/>
            <a:chExt cx="2883479" cy="616012"/>
          </a:xfrm>
        </p:grpSpPr>
        <p:sp>
          <p:nvSpPr>
            <p:cNvPr id="10" name="Freeform 8">
              <a:extLst>
                <a:ext uri="{FF2B5EF4-FFF2-40B4-BE49-F238E27FC236}">
                  <a16:creationId xmlns:a16="http://schemas.microsoft.com/office/drawing/2014/main" id="{A9E48037-D981-6555-FA3A-DBA1A0A9B49E}"/>
                </a:ext>
              </a:extLst>
            </p:cNvPr>
            <p:cNvSpPr/>
            <p:nvPr/>
          </p:nvSpPr>
          <p:spPr>
            <a:xfrm>
              <a:off x="540685" y="28575"/>
              <a:ext cx="2342794" cy="558862"/>
            </a:xfrm>
            <a:custGeom>
              <a:avLst/>
              <a:gdLst/>
              <a:ahLst/>
              <a:cxnLst/>
              <a:rect l="l" t="t" r="r" b="b"/>
              <a:pathLst>
                <a:path w="2861111" h="558862">
                  <a:moveTo>
                    <a:pt x="0" y="0"/>
                  </a:moveTo>
                  <a:lnTo>
                    <a:pt x="2861111" y="0"/>
                  </a:lnTo>
                  <a:lnTo>
                    <a:pt x="2861111" y="558862"/>
                  </a:lnTo>
                  <a:lnTo>
                    <a:pt x="0" y="558862"/>
                  </a:lnTo>
                  <a:close/>
                </a:path>
              </a:pathLst>
            </a:custGeom>
            <a:solidFill>
              <a:schemeClr val="accent1">
                <a:lumMod val="75000"/>
              </a:schemeClr>
            </a:solidFill>
          </p:spPr>
          <p:txBody>
            <a:bodyPr/>
            <a:lstStyle/>
            <a:p>
              <a:endParaRPr lang="en-NG" dirty="0">
                <a:latin typeface="Georgia" panose="02040502050405020303" pitchFamily="18" charset="0"/>
              </a:endParaRPr>
            </a:p>
          </p:txBody>
        </p:sp>
        <p:sp>
          <p:nvSpPr>
            <p:cNvPr id="11" name="TextBox 9">
              <a:extLst>
                <a:ext uri="{FF2B5EF4-FFF2-40B4-BE49-F238E27FC236}">
                  <a16:creationId xmlns:a16="http://schemas.microsoft.com/office/drawing/2014/main" id="{4BF4DB76-AB1B-1CA4-299C-7555FA9529CF}"/>
                </a:ext>
              </a:extLst>
            </p:cNvPr>
            <p:cNvSpPr txBox="1"/>
            <p:nvPr/>
          </p:nvSpPr>
          <p:spPr>
            <a:xfrm>
              <a:off x="0" y="-28575"/>
              <a:ext cx="2861111" cy="587437"/>
            </a:xfrm>
            <a:prstGeom prst="rect">
              <a:avLst/>
            </a:prstGeom>
          </p:spPr>
          <p:txBody>
            <a:bodyPr lIns="50800" tIns="50800" rIns="50800" bIns="50800" rtlCol="0" anchor="ctr"/>
            <a:lstStyle/>
            <a:p>
              <a:pPr algn="ctr">
                <a:lnSpc>
                  <a:spcPts val="1960"/>
                </a:lnSpc>
                <a:spcBef>
                  <a:spcPct val="0"/>
                </a:spcBef>
              </a:pPr>
              <a:endParaRPr>
                <a:latin typeface="Georgia" panose="02040502050405020303" pitchFamily="18" charset="0"/>
              </a:endParaRPr>
            </a:p>
          </p:txBody>
        </p:sp>
      </p:grpSp>
      <p:grpSp>
        <p:nvGrpSpPr>
          <p:cNvPr id="12" name="Group 7">
            <a:extLst>
              <a:ext uri="{FF2B5EF4-FFF2-40B4-BE49-F238E27FC236}">
                <a16:creationId xmlns:a16="http://schemas.microsoft.com/office/drawing/2014/main" id="{2E2DE78B-ED23-4513-DA5D-A0B84D78F2A8}"/>
              </a:ext>
            </a:extLst>
          </p:cNvPr>
          <p:cNvGrpSpPr/>
          <p:nvPr/>
        </p:nvGrpSpPr>
        <p:grpSpPr>
          <a:xfrm>
            <a:off x="-1399390" y="-256368"/>
            <a:ext cx="8274050" cy="3061133"/>
            <a:chOff x="0" y="-28575"/>
            <a:chExt cx="2883479" cy="616012"/>
          </a:xfrm>
        </p:grpSpPr>
        <p:sp>
          <p:nvSpPr>
            <p:cNvPr id="13" name="Freeform 8">
              <a:extLst>
                <a:ext uri="{FF2B5EF4-FFF2-40B4-BE49-F238E27FC236}">
                  <a16:creationId xmlns:a16="http://schemas.microsoft.com/office/drawing/2014/main" id="{D22352DB-D8FA-6E11-53A7-FD8A94A83AE1}"/>
                </a:ext>
              </a:extLst>
            </p:cNvPr>
            <p:cNvSpPr/>
            <p:nvPr/>
          </p:nvSpPr>
          <p:spPr>
            <a:xfrm>
              <a:off x="540685" y="28575"/>
              <a:ext cx="2342794" cy="558862"/>
            </a:xfrm>
            <a:custGeom>
              <a:avLst/>
              <a:gdLst/>
              <a:ahLst/>
              <a:cxnLst/>
              <a:rect l="l" t="t" r="r" b="b"/>
              <a:pathLst>
                <a:path w="2861111" h="558862">
                  <a:moveTo>
                    <a:pt x="0" y="0"/>
                  </a:moveTo>
                  <a:lnTo>
                    <a:pt x="2861111" y="0"/>
                  </a:lnTo>
                  <a:lnTo>
                    <a:pt x="2861111" y="558862"/>
                  </a:lnTo>
                  <a:lnTo>
                    <a:pt x="0" y="558862"/>
                  </a:lnTo>
                  <a:close/>
                </a:path>
              </a:pathLst>
            </a:custGeom>
            <a:solidFill>
              <a:schemeClr val="accent1">
                <a:lumMod val="75000"/>
              </a:schemeClr>
            </a:solidFill>
          </p:spPr>
          <p:txBody>
            <a:bodyPr/>
            <a:lstStyle/>
            <a:p>
              <a:endParaRPr lang="en-NG" dirty="0">
                <a:latin typeface="Georgia" panose="02040502050405020303" pitchFamily="18" charset="0"/>
              </a:endParaRPr>
            </a:p>
          </p:txBody>
        </p:sp>
        <p:sp>
          <p:nvSpPr>
            <p:cNvPr id="14" name="TextBox 9">
              <a:extLst>
                <a:ext uri="{FF2B5EF4-FFF2-40B4-BE49-F238E27FC236}">
                  <a16:creationId xmlns:a16="http://schemas.microsoft.com/office/drawing/2014/main" id="{21E2AFE3-312F-A6F2-61A0-140D2B9485BD}"/>
                </a:ext>
              </a:extLst>
            </p:cNvPr>
            <p:cNvSpPr txBox="1"/>
            <p:nvPr/>
          </p:nvSpPr>
          <p:spPr>
            <a:xfrm>
              <a:off x="0" y="-28575"/>
              <a:ext cx="2861111" cy="587437"/>
            </a:xfrm>
            <a:prstGeom prst="rect">
              <a:avLst/>
            </a:prstGeom>
          </p:spPr>
          <p:txBody>
            <a:bodyPr lIns="50800" tIns="50800" rIns="50800" bIns="50800" rtlCol="0" anchor="ctr"/>
            <a:lstStyle/>
            <a:p>
              <a:pPr algn="ctr">
                <a:lnSpc>
                  <a:spcPts val="1960"/>
                </a:lnSpc>
                <a:spcBef>
                  <a:spcPct val="0"/>
                </a:spcBef>
              </a:pPr>
              <a:endParaRPr>
                <a:latin typeface="Georgia" panose="02040502050405020303" pitchFamily="18" charset="0"/>
              </a:endParaRPr>
            </a:p>
          </p:txBody>
        </p:sp>
      </p:grpSp>
      <p:grpSp>
        <p:nvGrpSpPr>
          <p:cNvPr id="24" name="Group 23">
            <a:extLst>
              <a:ext uri="{FF2B5EF4-FFF2-40B4-BE49-F238E27FC236}">
                <a16:creationId xmlns:a16="http://schemas.microsoft.com/office/drawing/2014/main" id="{DD302C92-E7D3-E84F-4867-46EB2AC11E07}"/>
              </a:ext>
            </a:extLst>
          </p:cNvPr>
          <p:cNvGrpSpPr/>
          <p:nvPr/>
        </p:nvGrpSpPr>
        <p:grpSpPr>
          <a:xfrm>
            <a:off x="224917" y="90091"/>
            <a:ext cx="6064250" cy="1936293"/>
            <a:chOff x="-16510" y="1494592"/>
            <a:chExt cx="6064250" cy="1936293"/>
          </a:xfrm>
        </p:grpSpPr>
        <p:sp>
          <p:nvSpPr>
            <p:cNvPr id="25" name="TextBox 24">
              <a:extLst>
                <a:ext uri="{FF2B5EF4-FFF2-40B4-BE49-F238E27FC236}">
                  <a16:creationId xmlns:a16="http://schemas.microsoft.com/office/drawing/2014/main" id="{7F59314B-81EE-969D-607F-D9A789ECDC25}"/>
                </a:ext>
              </a:extLst>
            </p:cNvPr>
            <p:cNvSpPr txBox="1"/>
            <p:nvPr/>
          </p:nvSpPr>
          <p:spPr>
            <a:xfrm>
              <a:off x="-16510" y="2107446"/>
              <a:ext cx="6064250" cy="1323439"/>
            </a:xfrm>
            <a:prstGeom prst="rect">
              <a:avLst/>
            </a:prstGeom>
            <a:noFill/>
          </p:spPr>
          <p:txBody>
            <a:bodyPr wrap="square">
              <a:spAutoFit/>
            </a:bodyPr>
            <a:lstStyle/>
            <a:p>
              <a:pPr algn="just"/>
              <a:r>
                <a:rPr lang="en-US" sz="2000" dirty="0">
                  <a:solidFill>
                    <a:schemeClr val="bg1"/>
                  </a:solidFill>
                  <a:latin typeface="Georgia" panose="02040502050405020303" pitchFamily="18" charset="0"/>
                </a:rPr>
                <a:t>To be the leading insurance and reinsurance service provider proffering timely, equitable, quality and excellent risk management solutions to individuals and corporate clients</a:t>
              </a:r>
            </a:p>
          </p:txBody>
        </p:sp>
        <p:sp>
          <p:nvSpPr>
            <p:cNvPr id="26" name="TextBox 25">
              <a:extLst>
                <a:ext uri="{FF2B5EF4-FFF2-40B4-BE49-F238E27FC236}">
                  <a16:creationId xmlns:a16="http://schemas.microsoft.com/office/drawing/2014/main" id="{2A5B876B-632D-E6F5-E7D0-85CEB151242F}"/>
                </a:ext>
              </a:extLst>
            </p:cNvPr>
            <p:cNvSpPr txBox="1"/>
            <p:nvPr/>
          </p:nvSpPr>
          <p:spPr>
            <a:xfrm>
              <a:off x="60697" y="1494592"/>
              <a:ext cx="4144041" cy="477054"/>
            </a:xfrm>
            <a:prstGeom prst="rect">
              <a:avLst/>
            </a:prstGeom>
            <a:noFill/>
          </p:spPr>
          <p:txBody>
            <a:bodyPr wrap="square">
              <a:spAutoFit/>
            </a:bodyPr>
            <a:lstStyle/>
            <a:p>
              <a:r>
                <a:rPr lang="en-US" sz="2500" b="1" i="1" dirty="0">
                  <a:solidFill>
                    <a:schemeClr val="bg1"/>
                  </a:solidFill>
                  <a:latin typeface="Georgia" panose="02040502050405020303" pitchFamily="18" charset="0"/>
                </a:rPr>
                <a:t>VISION STATEMENT</a:t>
              </a:r>
              <a:endParaRPr lang="en-NG" sz="2500" b="1" i="1" dirty="0">
                <a:solidFill>
                  <a:schemeClr val="bg1"/>
                </a:solidFill>
                <a:latin typeface="Georgia" panose="02040502050405020303" pitchFamily="18" charset="0"/>
              </a:endParaRPr>
            </a:p>
          </p:txBody>
        </p:sp>
      </p:grpSp>
      <p:grpSp>
        <p:nvGrpSpPr>
          <p:cNvPr id="36" name="Group 35">
            <a:extLst>
              <a:ext uri="{FF2B5EF4-FFF2-40B4-BE49-F238E27FC236}">
                <a16:creationId xmlns:a16="http://schemas.microsoft.com/office/drawing/2014/main" id="{69CD2ACC-6383-F4C2-95C8-3699BF8D4F5C}"/>
              </a:ext>
            </a:extLst>
          </p:cNvPr>
          <p:cNvGrpSpPr/>
          <p:nvPr/>
        </p:nvGrpSpPr>
        <p:grpSpPr>
          <a:xfrm>
            <a:off x="1429580" y="2372319"/>
            <a:ext cx="6326434" cy="2604555"/>
            <a:chOff x="1095283" y="3935643"/>
            <a:chExt cx="6326434" cy="2604555"/>
          </a:xfrm>
        </p:grpSpPr>
        <p:sp>
          <p:nvSpPr>
            <p:cNvPr id="37" name="TextBox 36">
              <a:extLst>
                <a:ext uri="{FF2B5EF4-FFF2-40B4-BE49-F238E27FC236}">
                  <a16:creationId xmlns:a16="http://schemas.microsoft.com/office/drawing/2014/main" id="{ED04F82F-B050-B957-C1E0-417F2A373E88}"/>
                </a:ext>
              </a:extLst>
            </p:cNvPr>
            <p:cNvSpPr txBox="1"/>
            <p:nvPr/>
          </p:nvSpPr>
          <p:spPr>
            <a:xfrm>
              <a:off x="4437589" y="3935643"/>
              <a:ext cx="2984128" cy="477054"/>
            </a:xfrm>
            <a:prstGeom prst="rect">
              <a:avLst/>
            </a:prstGeom>
            <a:noFill/>
          </p:spPr>
          <p:txBody>
            <a:bodyPr wrap="square">
              <a:spAutoFit/>
            </a:bodyPr>
            <a:lstStyle/>
            <a:p>
              <a:r>
                <a:rPr lang="en-US" sz="2500" b="1" i="1" dirty="0">
                  <a:solidFill>
                    <a:schemeClr val="bg1"/>
                  </a:solidFill>
                  <a:latin typeface="Georgia" panose="02040502050405020303" pitchFamily="18" charset="0"/>
                </a:rPr>
                <a:t>WHO WE ARE</a:t>
              </a:r>
              <a:endParaRPr lang="en-NG" sz="2500" b="1" i="1" dirty="0">
                <a:solidFill>
                  <a:schemeClr val="bg1"/>
                </a:solidFill>
                <a:latin typeface="Georgia" panose="02040502050405020303" pitchFamily="18" charset="0"/>
              </a:endParaRPr>
            </a:p>
          </p:txBody>
        </p:sp>
        <p:sp>
          <p:nvSpPr>
            <p:cNvPr id="38" name="TextBox 37">
              <a:extLst>
                <a:ext uri="{FF2B5EF4-FFF2-40B4-BE49-F238E27FC236}">
                  <a16:creationId xmlns:a16="http://schemas.microsoft.com/office/drawing/2014/main" id="{06F6DCB5-2E6F-7679-D48B-9EAD15FEFEDD}"/>
                </a:ext>
              </a:extLst>
            </p:cNvPr>
            <p:cNvSpPr txBox="1"/>
            <p:nvPr/>
          </p:nvSpPr>
          <p:spPr>
            <a:xfrm>
              <a:off x="1095283" y="4539650"/>
              <a:ext cx="5876426" cy="2000548"/>
            </a:xfrm>
            <a:prstGeom prst="rect">
              <a:avLst/>
            </a:prstGeom>
            <a:noFill/>
          </p:spPr>
          <p:txBody>
            <a:bodyPr wrap="square">
              <a:spAutoFit/>
            </a:bodyPr>
            <a:lstStyle/>
            <a:p>
              <a:pPr algn="just"/>
              <a:r>
                <a:rPr lang="en-US" sz="2000" dirty="0">
                  <a:solidFill>
                    <a:schemeClr val="bg1"/>
                  </a:solidFill>
                  <a:latin typeface="Georgia" panose="02040502050405020303" pitchFamily="18" charset="0"/>
                </a:rPr>
                <a:t>We are a firm of </a:t>
              </a:r>
              <a:r>
                <a:rPr lang="en-US" sz="2200" b="1" i="1" dirty="0">
                  <a:solidFill>
                    <a:srgbClr val="FF0000"/>
                  </a:solidFill>
                  <a:latin typeface="Georgia" panose="02040502050405020303" pitchFamily="18" charset="0"/>
                </a:rPr>
                <a:t>RISK TRANSFER MANAGERS</a:t>
              </a:r>
              <a:r>
                <a:rPr lang="en-US" sz="2000" dirty="0">
                  <a:solidFill>
                    <a:schemeClr val="bg1"/>
                  </a:solidFill>
                  <a:latin typeface="Georgia" panose="02040502050405020303" pitchFamily="18" charset="0"/>
                </a:rPr>
                <a:t>, the management of which is supported by the experience of professionals, whose vision of total quality management is an everyday culture that aims always at customer satisfaction.</a:t>
              </a:r>
              <a:endParaRPr lang="en-NG" sz="2000" dirty="0">
                <a:solidFill>
                  <a:schemeClr val="bg1"/>
                </a:solidFill>
                <a:latin typeface="Georgia" panose="02040502050405020303" pitchFamily="18" charset="0"/>
              </a:endParaRPr>
            </a:p>
          </p:txBody>
        </p:sp>
      </p:grpSp>
      <p:grpSp>
        <p:nvGrpSpPr>
          <p:cNvPr id="39" name="Group 38">
            <a:extLst>
              <a:ext uri="{FF2B5EF4-FFF2-40B4-BE49-F238E27FC236}">
                <a16:creationId xmlns:a16="http://schemas.microsoft.com/office/drawing/2014/main" id="{2D57A205-EFA8-7FA0-1D79-48709D677738}"/>
              </a:ext>
            </a:extLst>
          </p:cNvPr>
          <p:cNvGrpSpPr/>
          <p:nvPr/>
        </p:nvGrpSpPr>
        <p:grpSpPr>
          <a:xfrm>
            <a:off x="5479449" y="4570306"/>
            <a:ext cx="6462686" cy="1865417"/>
            <a:chOff x="-46952" y="6810995"/>
            <a:chExt cx="6462686" cy="1865417"/>
          </a:xfrm>
        </p:grpSpPr>
        <p:sp>
          <p:nvSpPr>
            <p:cNvPr id="40" name="TextBox 39">
              <a:extLst>
                <a:ext uri="{FF2B5EF4-FFF2-40B4-BE49-F238E27FC236}">
                  <a16:creationId xmlns:a16="http://schemas.microsoft.com/office/drawing/2014/main" id="{45DCF5F3-7523-7AFD-31D7-012CD16ED5B7}"/>
                </a:ext>
              </a:extLst>
            </p:cNvPr>
            <p:cNvSpPr txBox="1"/>
            <p:nvPr/>
          </p:nvSpPr>
          <p:spPr>
            <a:xfrm>
              <a:off x="2208411" y="6810995"/>
              <a:ext cx="4207323" cy="477054"/>
            </a:xfrm>
            <a:prstGeom prst="rect">
              <a:avLst/>
            </a:prstGeom>
            <a:noFill/>
          </p:spPr>
          <p:txBody>
            <a:bodyPr wrap="square">
              <a:spAutoFit/>
            </a:bodyPr>
            <a:lstStyle/>
            <a:p>
              <a:r>
                <a:rPr lang="en-US" sz="2500" b="1" i="1" dirty="0">
                  <a:solidFill>
                    <a:schemeClr val="bg1"/>
                  </a:solidFill>
                  <a:latin typeface="Georgia" panose="02040502050405020303" pitchFamily="18" charset="0"/>
                </a:rPr>
                <a:t>MISSION STATEMENT</a:t>
              </a:r>
              <a:endParaRPr lang="en-NG" sz="2500" b="1" i="1" dirty="0">
                <a:solidFill>
                  <a:schemeClr val="bg1"/>
                </a:solidFill>
                <a:latin typeface="Georgia" panose="02040502050405020303" pitchFamily="18" charset="0"/>
              </a:endParaRPr>
            </a:p>
          </p:txBody>
        </p:sp>
        <p:sp>
          <p:nvSpPr>
            <p:cNvPr id="41" name="TextBox 40">
              <a:extLst>
                <a:ext uri="{FF2B5EF4-FFF2-40B4-BE49-F238E27FC236}">
                  <a16:creationId xmlns:a16="http://schemas.microsoft.com/office/drawing/2014/main" id="{C2CA9949-63DB-7B4C-AFB9-978E1CDD06E7}"/>
                </a:ext>
              </a:extLst>
            </p:cNvPr>
            <p:cNvSpPr txBox="1"/>
            <p:nvPr/>
          </p:nvSpPr>
          <p:spPr>
            <a:xfrm>
              <a:off x="-46952" y="7352973"/>
              <a:ext cx="6454750" cy="1323439"/>
            </a:xfrm>
            <a:prstGeom prst="rect">
              <a:avLst/>
            </a:prstGeom>
            <a:noFill/>
          </p:spPr>
          <p:txBody>
            <a:bodyPr wrap="square">
              <a:spAutoFit/>
            </a:bodyPr>
            <a:lstStyle/>
            <a:p>
              <a:pPr algn="just"/>
              <a:r>
                <a:rPr lang="en-US" sz="2000" dirty="0">
                  <a:solidFill>
                    <a:schemeClr val="bg1"/>
                  </a:solidFill>
                  <a:latin typeface="Georgia" panose="02040502050405020303" pitchFamily="18" charset="0"/>
                </a:rPr>
                <a:t>We are an organization leveraging on technology to ascertain and support evolving risks of our clients guaranteeing their satisfaction through excellent service delivery.</a:t>
              </a:r>
            </a:p>
          </p:txBody>
        </p:sp>
      </p:grpSp>
      <p:grpSp>
        <p:nvGrpSpPr>
          <p:cNvPr id="15" name="Group 14">
            <a:extLst>
              <a:ext uri="{FF2B5EF4-FFF2-40B4-BE49-F238E27FC236}">
                <a16:creationId xmlns:a16="http://schemas.microsoft.com/office/drawing/2014/main" id="{00F0291E-B440-F9B1-94D0-2B75CCBFA36F}"/>
              </a:ext>
            </a:extLst>
          </p:cNvPr>
          <p:cNvGrpSpPr/>
          <p:nvPr/>
        </p:nvGrpSpPr>
        <p:grpSpPr>
          <a:xfrm>
            <a:off x="4588184" y="6560210"/>
            <a:ext cx="7603816" cy="297790"/>
            <a:chOff x="-47316" y="10223500"/>
            <a:chExt cx="7603816" cy="297790"/>
          </a:xfrm>
        </p:grpSpPr>
        <p:grpSp>
          <p:nvGrpSpPr>
            <p:cNvPr id="16" name="Group 15">
              <a:extLst>
                <a:ext uri="{FF2B5EF4-FFF2-40B4-BE49-F238E27FC236}">
                  <a16:creationId xmlns:a16="http://schemas.microsoft.com/office/drawing/2014/main" id="{6A28F926-2400-5D3C-CC31-F7F88E863882}"/>
                </a:ext>
              </a:extLst>
            </p:cNvPr>
            <p:cNvGrpSpPr/>
            <p:nvPr/>
          </p:nvGrpSpPr>
          <p:grpSpPr>
            <a:xfrm>
              <a:off x="273050" y="10223500"/>
              <a:ext cx="7283450" cy="226108"/>
              <a:chOff x="273050" y="10223500"/>
              <a:chExt cx="7283450" cy="226108"/>
            </a:xfrm>
          </p:grpSpPr>
          <p:grpSp>
            <p:nvGrpSpPr>
              <p:cNvPr id="18" name="Group 17">
                <a:extLst>
                  <a:ext uri="{FF2B5EF4-FFF2-40B4-BE49-F238E27FC236}">
                    <a16:creationId xmlns:a16="http://schemas.microsoft.com/office/drawing/2014/main" id="{2C3CCD49-2A79-58B9-9E44-9A18E8427BEA}"/>
                  </a:ext>
                </a:extLst>
              </p:cNvPr>
              <p:cNvGrpSpPr/>
              <p:nvPr/>
            </p:nvGrpSpPr>
            <p:grpSpPr>
              <a:xfrm>
                <a:off x="5148087" y="10294886"/>
                <a:ext cx="2265512" cy="154722"/>
                <a:chOff x="4538488" y="10142486"/>
                <a:chExt cx="2265512" cy="154722"/>
              </a:xfrm>
            </p:grpSpPr>
            <p:grpSp>
              <p:nvGrpSpPr>
                <p:cNvPr id="20" name="Group 14">
                  <a:extLst>
                    <a:ext uri="{FF2B5EF4-FFF2-40B4-BE49-F238E27FC236}">
                      <a16:creationId xmlns:a16="http://schemas.microsoft.com/office/drawing/2014/main" id="{55F0EC36-C3A9-BB55-3FAB-317F1662498C}"/>
                    </a:ext>
                  </a:extLst>
                </p:cNvPr>
                <p:cNvGrpSpPr/>
                <p:nvPr/>
              </p:nvGrpSpPr>
              <p:grpSpPr>
                <a:xfrm>
                  <a:off x="6689100" y="10169157"/>
                  <a:ext cx="114900" cy="114900"/>
                  <a:chOff x="0" y="0"/>
                  <a:chExt cx="812800" cy="812800"/>
                </a:xfrm>
              </p:grpSpPr>
              <p:sp>
                <p:nvSpPr>
                  <p:cNvPr id="22" name="Freeform 15">
                    <a:extLst>
                      <a:ext uri="{FF2B5EF4-FFF2-40B4-BE49-F238E27FC236}">
                        <a16:creationId xmlns:a16="http://schemas.microsoft.com/office/drawing/2014/main" id="{68FF6BA6-1C0F-116C-1372-CBC79EA8087F}"/>
                      </a:ext>
                    </a:extLst>
                  </p:cNvPr>
                  <p:cNvSpPr/>
                  <p:nvPr/>
                </p:nvSpPr>
                <p:spPr>
                  <a:xfrm>
                    <a:off x="0" y="0"/>
                    <a:ext cx="812800" cy="812800"/>
                  </a:xfrm>
                  <a:custGeom>
                    <a:avLst/>
                    <a:gdLst/>
                    <a:ahLst/>
                    <a:cxnLst/>
                    <a:rect l="l" t="t" r="r" b="b"/>
                    <a:pathLst>
                      <a:path w="812800" h="812800">
                        <a:moveTo>
                          <a:pt x="0" y="0"/>
                        </a:moveTo>
                        <a:lnTo>
                          <a:pt x="812800" y="0"/>
                        </a:lnTo>
                        <a:lnTo>
                          <a:pt x="812800" y="812800"/>
                        </a:lnTo>
                        <a:lnTo>
                          <a:pt x="0" y="812800"/>
                        </a:lnTo>
                        <a:close/>
                      </a:path>
                    </a:pathLst>
                  </a:custGeom>
                  <a:solidFill>
                    <a:schemeClr val="accent1">
                      <a:lumMod val="75000"/>
                    </a:schemeClr>
                  </a:solidFill>
                </p:spPr>
                <p:txBody>
                  <a:bodyPr/>
                  <a:lstStyle/>
                  <a:p>
                    <a:endParaRPr lang="en-NG"/>
                  </a:p>
                </p:txBody>
              </p:sp>
              <p:sp>
                <p:nvSpPr>
                  <p:cNvPr id="23" name="TextBox 16">
                    <a:extLst>
                      <a:ext uri="{FF2B5EF4-FFF2-40B4-BE49-F238E27FC236}">
                        <a16:creationId xmlns:a16="http://schemas.microsoft.com/office/drawing/2014/main" id="{AC817E3B-A3B0-CFE6-4A02-A127D3FCD426}"/>
                      </a:ext>
                    </a:extLst>
                  </p:cNvPr>
                  <p:cNvSpPr txBox="1"/>
                  <p:nvPr/>
                </p:nvSpPr>
                <p:spPr>
                  <a:xfrm>
                    <a:off x="0" y="-28575"/>
                    <a:ext cx="812800" cy="841375"/>
                  </a:xfrm>
                  <a:prstGeom prst="rect">
                    <a:avLst/>
                  </a:prstGeom>
                </p:spPr>
                <p:txBody>
                  <a:bodyPr lIns="50800" tIns="50800" rIns="50800" bIns="50800" rtlCol="0" anchor="ctr"/>
                  <a:lstStyle/>
                  <a:p>
                    <a:pPr algn="ctr">
                      <a:lnSpc>
                        <a:spcPts val="1960"/>
                      </a:lnSpc>
                    </a:pPr>
                    <a:endParaRPr/>
                  </a:p>
                </p:txBody>
              </p:sp>
            </p:grpSp>
            <p:sp>
              <p:nvSpPr>
                <p:cNvPr id="21" name="TextBox 33">
                  <a:extLst>
                    <a:ext uri="{FF2B5EF4-FFF2-40B4-BE49-F238E27FC236}">
                      <a16:creationId xmlns:a16="http://schemas.microsoft.com/office/drawing/2014/main" id="{7B057FE4-04EF-E90C-8972-4B4710D07261}"/>
                    </a:ext>
                  </a:extLst>
                </p:cNvPr>
                <p:cNvSpPr txBox="1"/>
                <p:nvPr/>
              </p:nvSpPr>
              <p:spPr>
                <a:xfrm>
                  <a:off x="4538488" y="10142486"/>
                  <a:ext cx="2024322" cy="154722"/>
                </a:xfrm>
                <a:prstGeom prst="rect">
                  <a:avLst/>
                </a:prstGeom>
              </p:spPr>
              <p:txBody>
                <a:bodyPr lIns="0" tIns="0" rIns="0" bIns="0" rtlCol="0" anchor="t">
                  <a:spAutoFit/>
                </a:bodyPr>
                <a:lstStyle/>
                <a:p>
                  <a:pPr algn="r">
                    <a:lnSpc>
                      <a:spcPts val="1299"/>
                    </a:lnSpc>
                  </a:pPr>
                  <a:r>
                    <a:rPr lang="en-US" sz="999" dirty="0">
                      <a:solidFill>
                        <a:srgbClr val="000000"/>
                      </a:solidFill>
                      <a:latin typeface="Georgia" panose="02040502050405020303" pitchFamily="18" charset="0"/>
                    </a:rPr>
                    <a:t>Volume 2024 – April Edition </a:t>
                  </a:r>
                </a:p>
              </p:txBody>
            </p:sp>
          </p:grpSp>
          <p:cxnSp>
            <p:nvCxnSpPr>
              <p:cNvPr id="19" name="Straight Connector 18">
                <a:extLst>
                  <a:ext uri="{FF2B5EF4-FFF2-40B4-BE49-F238E27FC236}">
                    <a16:creationId xmlns:a16="http://schemas.microsoft.com/office/drawing/2014/main" id="{2EA2FAE7-E2EA-FD45-DFF3-99044919BD04}"/>
                  </a:ext>
                </a:extLst>
              </p:cNvPr>
              <p:cNvCxnSpPr/>
              <p:nvPr/>
            </p:nvCxnSpPr>
            <p:spPr>
              <a:xfrm>
                <a:off x="273050" y="10223500"/>
                <a:ext cx="7283450" cy="0"/>
              </a:xfrm>
              <a:prstGeom prst="line">
                <a:avLst/>
              </a:prstGeom>
            </p:spPr>
            <p:style>
              <a:lnRef idx="2">
                <a:schemeClr val="dk1"/>
              </a:lnRef>
              <a:fillRef idx="0">
                <a:schemeClr val="dk1"/>
              </a:fillRef>
              <a:effectRef idx="1">
                <a:schemeClr val="dk1"/>
              </a:effectRef>
              <a:fontRef idx="minor">
                <a:schemeClr val="tx1"/>
              </a:fontRef>
            </p:style>
          </p:cxnSp>
        </p:grpSp>
        <p:sp>
          <p:nvSpPr>
            <p:cNvPr id="17" name="TextBox 16">
              <a:extLst>
                <a:ext uri="{FF2B5EF4-FFF2-40B4-BE49-F238E27FC236}">
                  <a16:creationId xmlns:a16="http://schemas.microsoft.com/office/drawing/2014/main" id="{4A2C8F99-0248-6779-A178-5BD8453A0F9A}"/>
                </a:ext>
              </a:extLst>
            </p:cNvPr>
            <p:cNvSpPr txBox="1"/>
            <p:nvPr/>
          </p:nvSpPr>
          <p:spPr>
            <a:xfrm>
              <a:off x="-47316" y="10275069"/>
              <a:ext cx="3733800" cy="246221"/>
            </a:xfrm>
            <a:prstGeom prst="rect">
              <a:avLst/>
            </a:prstGeom>
            <a:noFill/>
          </p:spPr>
          <p:txBody>
            <a:bodyPr wrap="square" rtlCol="0">
              <a:spAutoFit/>
            </a:bodyPr>
            <a:lstStyle/>
            <a:p>
              <a:r>
                <a:rPr lang="en-US" sz="1000" i="1" dirty="0">
                  <a:latin typeface="Georgia" panose="02040502050405020303" pitchFamily="18" charset="0"/>
                </a:rPr>
                <a:t>A monthly publication of FSIB</a:t>
              </a:r>
              <a:endParaRPr lang="en-NG" sz="1000" i="1" dirty="0">
                <a:latin typeface="Georgia" panose="02040502050405020303" pitchFamily="18" charset="0"/>
              </a:endParaRPr>
            </a:p>
          </p:txBody>
        </p:sp>
      </p:grpSp>
      <p:pic>
        <p:nvPicPr>
          <p:cNvPr id="35" name="Picture 34">
            <a:extLst>
              <a:ext uri="{FF2B5EF4-FFF2-40B4-BE49-F238E27FC236}">
                <a16:creationId xmlns:a16="http://schemas.microsoft.com/office/drawing/2014/main" id="{F846B60B-3267-E2E8-DC02-D1FCF97E5871}"/>
              </a:ext>
            </a:extLst>
          </p:cNvPr>
          <p:cNvPicPr>
            <a:picLocks noChangeAspect="1"/>
          </p:cNvPicPr>
          <p:nvPr/>
        </p:nvPicPr>
        <p:blipFill rotWithShape="1">
          <a:blip r:embed="rId3">
            <a:extLst>
              <a:ext uri="{28A0092B-C50C-407E-A947-70E740481C1C}">
                <a14:useLocalDpi xmlns:a14="http://schemas.microsoft.com/office/drawing/2010/main" val="0"/>
              </a:ext>
            </a:extLst>
          </a:blip>
          <a:srcRect l="6637" t="39903" r="5114" b="34047"/>
          <a:stretch/>
        </p:blipFill>
        <p:spPr>
          <a:xfrm>
            <a:off x="9077750" y="22964"/>
            <a:ext cx="3122383" cy="921710"/>
          </a:xfrm>
          <a:prstGeom prst="rect">
            <a:avLst/>
          </a:prstGeom>
        </p:spPr>
      </p:pic>
    </p:spTree>
    <p:extLst>
      <p:ext uri="{BB962C8B-B14F-4D97-AF65-F5344CB8AC3E}">
        <p14:creationId xmlns:p14="http://schemas.microsoft.com/office/powerpoint/2010/main" val="1120629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322A4D-A38D-30DF-9AC2-F8C902E4866F}"/>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2E8E2E7F-3A4A-0D43-85BC-E4A36E0785B5}"/>
              </a:ext>
            </a:extLst>
          </p:cNvPr>
          <p:cNvSpPr txBox="1"/>
          <p:nvPr/>
        </p:nvSpPr>
        <p:spPr>
          <a:xfrm>
            <a:off x="98953" y="54908"/>
            <a:ext cx="9110361" cy="830997"/>
          </a:xfrm>
          <a:prstGeom prst="rect">
            <a:avLst/>
          </a:prstGeom>
          <a:noFill/>
        </p:spPr>
        <p:txBody>
          <a:bodyPr wrap="square">
            <a:spAutoFit/>
          </a:bodyPr>
          <a:lstStyle/>
          <a:p>
            <a:pPr algn="l"/>
            <a:r>
              <a:rPr lang="en-US" sz="2400" b="1" dirty="0">
                <a:solidFill>
                  <a:schemeClr val="accent1">
                    <a:lumMod val="75000"/>
                  </a:schemeClr>
                </a:solidFill>
                <a:latin typeface="Georgia" panose="02040502050405020303" pitchFamily="18" charset="0"/>
              </a:rPr>
              <a:t>CORNERSTONE ASSURES BROKERS PROMPT SETTLEMENT OF CLAIMS.</a:t>
            </a:r>
            <a:endParaRPr lang="en-US" sz="2400" b="1" i="0" dirty="0">
              <a:solidFill>
                <a:schemeClr val="accent1">
                  <a:lumMod val="75000"/>
                </a:schemeClr>
              </a:solidFill>
              <a:effectLst/>
              <a:latin typeface="Georgia" panose="02040502050405020303" pitchFamily="18" charset="0"/>
            </a:endParaRPr>
          </a:p>
        </p:txBody>
      </p:sp>
      <p:sp>
        <p:nvSpPr>
          <p:cNvPr id="7" name="TextBox 6">
            <a:extLst>
              <a:ext uri="{FF2B5EF4-FFF2-40B4-BE49-F238E27FC236}">
                <a16:creationId xmlns:a16="http://schemas.microsoft.com/office/drawing/2014/main" id="{8148B407-62C0-7616-49D5-F387A9AFC4A8}"/>
              </a:ext>
            </a:extLst>
          </p:cNvPr>
          <p:cNvSpPr txBox="1"/>
          <p:nvPr/>
        </p:nvSpPr>
        <p:spPr>
          <a:xfrm>
            <a:off x="210861" y="1262618"/>
            <a:ext cx="3409417" cy="5262979"/>
          </a:xfrm>
          <a:prstGeom prst="rect">
            <a:avLst/>
          </a:prstGeom>
          <a:noFill/>
        </p:spPr>
        <p:txBody>
          <a:bodyPr wrap="square">
            <a:spAutoFit/>
          </a:bodyPr>
          <a:lstStyle/>
          <a:p>
            <a:pPr algn="just"/>
            <a:r>
              <a:rPr lang="en-US" sz="1400" dirty="0">
                <a:latin typeface="Georgia" panose="02040502050405020303" pitchFamily="18" charset="0"/>
              </a:rPr>
              <a:t>The Management of Cornerstone Insurance Plc has assured brokers of its readiness to meet all genuine claims.</a:t>
            </a:r>
          </a:p>
          <a:p>
            <a:pPr algn="just"/>
            <a:endParaRPr lang="en-US" sz="1400" dirty="0">
              <a:latin typeface="Georgia" panose="02040502050405020303" pitchFamily="18" charset="0"/>
            </a:endParaRPr>
          </a:p>
          <a:p>
            <a:pPr algn="just"/>
            <a:r>
              <a:rPr lang="en-US" sz="1400" dirty="0" err="1">
                <a:latin typeface="Georgia" panose="02040502050405020303" pitchFamily="18" charset="0"/>
              </a:rPr>
              <a:t>Stepehn</a:t>
            </a:r>
            <a:r>
              <a:rPr lang="en-US" sz="1400" dirty="0">
                <a:latin typeface="Georgia" panose="02040502050405020303" pitchFamily="18" charset="0"/>
              </a:rPr>
              <a:t> </a:t>
            </a:r>
            <a:r>
              <a:rPr lang="en-US" sz="1400" dirty="0" err="1">
                <a:latin typeface="Georgia" panose="02040502050405020303" pitchFamily="18" charset="0"/>
              </a:rPr>
              <a:t>Alangbo</a:t>
            </a:r>
            <a:r>
              <a:rPr lang="en-US" sz="1400" dirty="0">
                <a:latin typeface="Georgia" panose="02040502050405020303" pitchFamily="18" charset="0"/>
              </a:rPr>
              <a:t>, Group Managing Director/CEO, Cornerstone Insurance Plc made the remark when leadership of the Company paid a courtesy visit to the executive council of the Nigerian Council of Registered Insurance Brokers (NCRIB) in Lagos.</a:t>
            </a:r>
          </a:p>
          <a:p>
            <a:pPr algn="just"/>
            <a:endParaRPr lang="en-US" sz="1400" dirty="0">
              <a:latin typeface="Georgia" panose="02040502050405020303" pitchFamily="18" charset="0"/>
            </a:endParaRPr>
          </a:p>
          <a:p>
            <a:pPr algn="just"/>
            <a:r>
              <a:rPr lang="en-US" sz="1400" dirty="0" err="1">
                <a:latin typeface="Georgia" panose="02040502050405020303" pitchFamily="18" charset="0"/>
              </a:rPr>
              <a:t>Alangbo</a:t>
            </a:r>
            <a:r>
              <a:rPr lang="en-US" sz="1400" dirty="0">
                <a:latin typeface="Georgia" panose="02040502050405020303" pitchFamily="18" charset="0"/>
              </a:rPr>
              <a:t> supported by Top Management of the Company urged brokers to report any genuine outstanding claims that are documented; assuring that such claims would be paid swiftly.</a:t>
            </a:r>
          </a:p>
          <a:p>
            <a:pPr algn="just"/>
            <a:endParaRPr lang="en-US" sz="1400" dirty="0">
              <a:latin typeface="Georgia" panose="02040502050405020303" pitchFamily="18" charset="0"/>
            </a:endParaRPr>
          </a:p>
          <a:p>
            <a:pPr algn="just"/>
            <a:r>
              <a:rPr lang="en-US" sz="1400" dirty="0">
                <a:latin typeface="Georgia" panose="02040502050405020303" pitchFamily="18" charset="0"/>
              </a:rPr>
              <a:t>“I challenge any broker that has any outstanding claims that are well documented, they should bring it forward. We will pay such claims. Cornerstone has the capacity to pay, and we pay promptly too.”</a:t>
            </a:r>
          </a:p>
        </p:txBody>
      </p:sp>
      <p:sp>
        <p:nvSpPr>
          <p:cNvPr id="9" name="TextBox 8">
            <a:extLst>
              <a:ext uri="{FF2B5EF4-FFF2-40B4-BE49-F238E27FC236}">
                <a16:creationId xmlns:a16="http://schemas.microsoft.com/office/drawing/2014/main" id="{E5859EA6-9AAB-86B7-F531-C4187F67A133}"/>
              </a:ext>
            </a:extLst>
          </p:cNvPr>
          <p:cNvSpPr txBox="1"/>
          <p:nvPr/>
        </p:nvSpPr>
        <p:spPr>
          <a:xfrm>
            <a:off x="3603894" y="1276172"/>
            <a:ext cx="4033094" cy="3970318"/>
          </a:xfrm>
          <a:prstGeom prst="rect">
            <a:avLst/>
          </a:prstGeom>
          <a:noFill/>
        </p:spPr>
        <p:txBody>
          <a:bodyPr wrap="square">
            <a:spAutoFit/>
          </a:bodyPr>
          <a:lstStyle/>
          <a:p>
            <a:pPr algn="just"/>
            <a:r>
              <a:rPr lang="en-US" sz="1400" dirty="0">
                <a:latin typeface="Georgia" panose="02040502050405020303" pitchFamily="18" charset="0"/>
              </a:rPr>
              <a:t>Receiving the Cornerstone Insurance delegation Babatunde </a:t>
            </a:r>
            <a:r>
              <a:rPr lang="en-US" sz="1400" dirty="0" err="1">
                <a:latin typeface="Georgia" panose="02040502050405020303" pitchFamily="18" charset="0"/>
              </a:rPr>
              <a:t>Oguntade</a:t>
            </a:r>
            <a:r>
              <a:rPr lang="en-US" sz="1400" dirty="0">
                <a:latin typeface="Georgia" panose="02040502050405020303" pitchFamily="18" charset="0"/>
              </a:rPr>
              <a:t>, President, NCRIB used the occasion to commend the company’s continued support for NCRIB over the years. He further encouraged Cornerstone’s efforts at fraternizing with the brokers, assuring that the council will prioritize supporting sustainable business initiatives of its members.</a:t>
            </a:r>
          </a:p>
          <a:p>
            <a:pPr algn="just"/>
            <a:endParaRPr lang="en-US" sz="1400" dirty="0">
              <a:latin typeface="Georgia" panose="02040502050405020303" pitchFamily="18" charset="0"/>
            </a:endParaRPr>
          </a:p>
          <a:p>
            <a:pPr algn="just"/>
            <a:r>
              <a:rPr lang="en-US" sz="1400" dirty="0">
                <a:latin typeface="Georgia" panose="02040502050405020303" pitchFamily="18" charset="0"/>
              </a:rPr>
              <a:t>On the company’s financial statement, he said “as at the end of 2022 the company’s Gross premium written stood at N19 billion while profit was about N2billion. The group, which includes Fin Insurance and Hilal Takaful, made about N23 billion in gross Premium written and a profit of N2.9 billion. By the end of 2023 we have moved from N2.9 billion to N18 billion in profit as a group.</a:t>
            </a:r>
          </a:p>
        </p:txBody>
      </p:sp>
      <p:pic>
        <p:nvPicPr>
          <p:cNvPr id="26" name="Picture 25">
            <a:extLst>
              <a:ext uri="{FF2B5EF4-FFF2-40B4-BE49-F238E27FC236}">
                <a16:creationId xmlns:a16="http://schemas.microsoft.com/office/drawing/2014/main" id="{577E1A68-459D-2807-3708-44D6AF69F785}"/>
              </a:ext>
            </a:extLst>
          </p:cNvPr>
          <p:cNvPicPr>
            <a:picLocks noChangeAspect="1"/>
          </p:cNvPicPr>
          <p:nvPr/>
        </p:nvPicPr>
        <p:blipFill rotWithShape="1">
          <a:blip r:embed="rId2">
            <a:extLst>
              <a:ext uri="{28A0092B-C50C-407E-A947-70E740481C1C}">
                <a14:useLocalDpi xmlns:a14="http://schemas.microsoft.com/office/drawing/2010/main" val="0"/>
              </a:ext>
            </a:extLst>
          </a:blip>
          <a:srcRect l="7393" t="13023" r="10338" b="7432"/>
          <a:stretch/>
        </p:blipFill>
        <p:spPr>
          <a:xfrm>
            <a:off x="7883108" y="1528118"/>
            <a:ext cx="3800957" cy="3466425"/>
          </a:xfrm>
          <a:prstGeom prst="rect">
            <a:avLst/>
          </a:prstGeom>
        </p:spPr>
      </p:pic>
      <p:sp>
        <p:nvSpPr>
          <p:cNvPr id="27" name="TextBox 26">
            <a:extLst>
              <a:ext uri="{FF2B5EF4-FFF2-40B4-BE49-F238E27FC236}">
                <a16:creationId xmlns:a16="http://schemas.microsoft.com/office/drawing/2014/main" id="{D331712A-618B-3B00-FA5C-9D9FEE4F7D22}"/>
              </a:ext>
            </a:extLst>
          </p:cNvPr>
          <p:cNvSpPr txBox="1"/>
          <p:nvPr/>
        </p:nvSpPr>
        <p:spPr>
          <a:xfrm>
            <a:off x="7891503" y="5107934"/>
            <a:ext cx="3763829" cy="1200329"/>
          </a:xfrm>
          <a:prstGeom prst="rect">
            <a:avLst/>
          </a:prstGeom>
          <a:noFill/>
        </p:spPr>
        <p:txBody>
          <a:bodyPr wrap="square" rtlCol="0">
            <a:spAutoFit/>
          </a:bodyPr>
          <a:lstStyle/>
          <a:p>
            <a:pPr algn="ctr"/>
            <a:r>
              <a:rPr lang="en-US" sz="2400" i="1" dirty="0">
                <a:solidFill>
                  <a:schemeClr val="accent1">
                    <a:lumMod val="75000"/>
                  </a:schemeClr>
                </a:solidFill>
                <a:latin typeface="Georgia" panose="02040502050405020303" pitchFamily="18" charset="0"/>
              </a:rPr>
              <a:t>With just N500 you can get insurance cover for your parcel…</a:t>
            </a:r>
            <a:endParaRPr lang="en-NG" sz="2400" i="1" dirty="0">
              <a:solidFill>
                <a:schemeClr val="accent1">
                  <a:lumMod val="75000"/>
                </a:schemeClr>
              </a:solidFill>
              <a:latin typeface="Georgia" panose="02040502050405020303" pitchFamily="18" charset="0"/>
            </a:endParaRPr>
          </a:p>
        </p:txBody>
      </p:sp>
      <p:grpSp>
        <p:nvGrpSpPr>
          <p:cNvPr id="18" name="Group 17">
            <a:extLst>
              <a:ext uri="{FF2B5EF4-FFF2-40B4-BE49-F238E27FC236}">
                <a16:creationId xmlns:a16="http://schemas.microsoft.com/office/drawing/2014/main" id="{BA34CADE-8FBB-FD80-3F3F-74EF2803BB2F}"/>
              </a:ext>
            </a:extLst>
          </p:cNvPr>
          <p:cNvGrpSpPr/>
          <p:nvPr/>
        </p:nvGrpSpPr>
        <p:grpSpPr>
          <a:xfrm>
            <a:off x="4588184" y="6560210"/>
            <a:ext cx="7603816" cy="297790"/>
            <a:chOff x="-47316" y="10223500"/>
            <a:chExt cx="7603816" cy="297790"/>
          </a:xfrm>
        </p:grpSpPr>
        <p:grpSp>
          <p:nvGrpSpPr>
            <p:cNvPr id="19" name="Group 18">
              <a:extLst>
                <a:ext uri="{FF2B5EF4-FFF2-40B4-BE49-F238E27FC236}">
                  <a16:creationId xmlns:a16="http://schemas.microsoft.com/office/drawing/2014/main" id="{0D554586-34E0-A4AC-B94D-104B0EF6120D}"/>
                </a:ext>
              </a:extLst>
            </p:cNvPr>
            <p:cNvGrpSpPr/>
            <p:nvPr/>
          </p:nvGrpSpPr>
          <p:grpSpPr>
            <a:xfrm>
              <a:off x="273050" y="10223500"/>
              <a:ext cx="7283450" cy="226108"/>
              <a:chOff x="273050" y="10223500"/>
              <a:chExt cx="7283450" cy="226108"/>
            </a:xfrm>
          </p:grpSpPr>
          <p:grpSp>
            <p:nvGrpSpPr>
              <p:cNvPr id="21" name="Group 20">
                <a:extLst>
                  <a:ext uri="{FF2B5EF4-FFF2-40B4-BE49-F238E27FC236}">
                    <a16:creationId xmlns:a16="http://schemas.microsoft.com/office/drawing/2014/main" id="{29E39CC3-E002-4AED-48D0-78C4814C03AD}"/>
                  </a:ext>
                </a:extLst>
              </p:cNvPr>
              <p:cNvGrpSpPr/>
              <p:nvPr/>
            </p:nvGrpSpPr>
            <p:grpSpPr>
              <a:xfrm>
                <a:off x="5148087" y="10294886"/>
                <a:ext cx="2265512" cy="154722"/>
                <a:chOff x="4538488" y="10142486"/>
                <a:chExt cx="2265512" cy="154722"/>
              </a:xfrm>
            </p:grpSpPr>
            <p:grpSp>
              <p:nvGrpSpPr>
                <p:cNvPr id="23" name="Group 14">
                  <a:extLst>
                    <a:ext uri="{FF2B5EF4-FFF2-40B4-BE49-F238E27FC236}">
                      <a16:creationId xmlns:a16="http://schemas.microsoft.com/office/drawing/2014/main" id="{34F51700-19F7-3D8F-593B-BA5864CA50B4}"/>
                    </a:ext>
                  </a:extLst>
                </p:cNvPr>
                <p:cNvGrpSpPr/>
                <p:nvPr/>
              </p:nvGrpSpPr>
              <p:grpSpPr>
                <a:xfrm>
                  <a:off x="6689100" y="10169157"/>
                  <a:ext cx="114900" cy="114900"/>
                  <a:chOff x="0" y="0"/>
                  <a:chExt cx="812800" cy="812800"/>
                </a:xfrm>
              </p:grpSpPr>
              <p:sp>
                <p:nvSpPr>
                  <p:cNvPr id="25" name="Freeform 15">
                    <a:extLst>
                      <a:ext uri="{FF2B5EF4-FFF2-40B4-BE49-F238E27FC236}">
                        <a16:creationId xmlns:a16="http://schemas.microsoft.com/office/drawing/2014/main" id="{7576AB31-B372-BD16-9401-374029386D20}"/>
                      </a:ext>
                    </a:extLst>
                  </p:cNvPr>
                  <p:cNvSpPr/>
                  <p:nvPr/>
                </p:nvSpPr>
                <p:spPr>
                  <a:xfrm>
                    <a:off x="0" y="0"/>
                    <a:ext cx="812800" cy="812800"/>
                  </a:xfrm>
                  <a:custGeom>
                    <a:avLst/>
                    <a:gdLst/>
                    <a:ahLst/>
                    <a:cxnLst/>
                    <a:rect l="l" t="t" r="r" b="b"/>
                    <a:pathLst>
                      <a:path w="812800" h="812800">
                        <a:moveTo>
                          <a:pt x="0" y="0"/>
                        </a:moveTo>
                        <a:lnTo>
                          <a:pt x="812800" y="0"/>
                        </a:lnTo>
                        <a:lnTo>
                          <a:pt x="812800" y="812800"/>
                        </a:lnTo>
                        <a:lnTo>
                          <a:pt x="0" y="812800"/>
                        </a:lnTo>
                        <a:close/>
                      </a:path>
                    </a:pathLst>
                  </a:custGeom>
                  <a:solidFill>
                    <a:schemeClr val="accent1">
                      <a:lumMod val="75000"/>
                    </a:schemeClr>
                  </a:solidFill>
                </p:spPr>
                <p:txBody>
                  <a:bodyPr/>
                  <a:lstStyle/>
                  <a:p>
                    <a:endParaRPr lang="en-NG"/>
                  </a:p>
                </p:txBody>
              </p:sp>
              <p:sp>
                <p:nvSpPr>
                  <p:cNvPr id="28" name="TextBox 16">
                    <a:extLst>
                      <a:ext uri="{FF2B5EF4-FFF2-40B4-BE49-F238E27FC236}">
                        <a16:creationId xmlns:a16="http://schemas.microsoft.com/office/drawing/2014/main" id="{6F1E3AD9-CA5E-9ACA-96D4-12DF86E8F0BF}"/>
                      </a:ext>
                    </a:extLst>
                  </p:cNvPr>
                  <p:cNvSpPr txBox="1"/>
                  <p:nvPr/>
                </p:nvSpPr>
                <p:spPr>
                  <a:xfrm>
                    <a:off x="0" y="-28575"/>
                    <a:ext cx="812800" cy="841375"/>
                  </a:xfrm>
                  <a:prstGeom prst="rect">
                    <a:avLst/>
                  </a:prstGeom>
                </p:spPr>
                <p:txBody>
                  <a:bodyPr lIns="50800" tIns="50800" rIns="50800" bIns="50800" rtlCol="0" anchor="ctr"/>
                  <a:lstStyle/>
                  <a:p>
                    <a:pPr algn="ctr">
                      <a:lnSpc>
                        <a:spcPts val="1960"/>
                      </a:lnSpc>
                    </a:pPr>
                    <a:endParaRPr/>
                  </a:p>
                </p:txBody>
              </p:sp>
            </p:grpSp>
            <p:sp>
              <p:nvSpPr>
                <p:cNvPr id="24" name="TextBox 33">
                  <a:extLst>
                    <a:ext uri="{FF2B5EF4-FFF2-40B4-BE49-F238E27FC236}">
                      <a16:creationId xmlns:a16="http://schemas.microsoft.com/office/drawing/2014/main" id="{1B65E9C9-74C2-A91C-1558-D745AEE675FC}"/>
                    </a:ext>
                  </a:extLst>
                </p:cNvPr>
                <p:cNvSpPr txBox="1"/>
                <p:nvPr/>
              </p:nvSpPr>
              <p:spPr>
                <a:xfrm>
                  <a:off x="4538488" y="10142486"/>
                  <a:ext cx="2024322" cy="154722"/>
                </a:xfrm>
                <a:prstGeom prst="rect">
                  <a:avLst/>
                </a:prstGeom>
              </p:spPr>
              <p:txBody>
                <a:bodyPr lIns="0" tIns="0" rIns="0" bIns="0" rtlCol="0" anchor="t">
                  <a:spAutoFit/>
                </a:bodyPr>
                <a:lstStyle/>
                <a:p>
                  <a:pPr algn="r">
                    <a:lnSpc>
                      <a:spcPts val="1299"/>
                    </a:lnSpc>
                  </a:pPr>
                  <a:r>
                    <a:rPr lang="en-US" sz="999" dirty="0">
                      <a:solidFill>
                        <a:srgbClr val="000000"/>
                      </a:solidFill>
                      <a:latin typeface="Georgia" panose="02040502050405020303" pitchFamily="18" charset="0"/>
                    </a:rPr>
                    <a:t>Volume 2024 – April Edition </a:t>
                  </a:r>
                </a:p>
              </p:txBody>
            </p:sp>
          </p:grpSp>
          <p:cxnSp>
            <p:nvCxnSpPr>
              <p:cNvPr id="22" name="Straight Connector 21">
                <a:extLst>
                  <a:ext uri="{FF2B5EF4-FFF2-40B4-BE49-F238E27FC236}">
                    <a16:creationId xmlns:a16="http://schemas.microsoft.com/office/drawing/2014/main" id="{9CEC8D27-DEAB-EEA8-1FE9-E1D8114F4D1B}"/>
                  </a:ext>
                </a:extLst>
              </p:cNvPr>
              <p:cNvCxnSpPr/>
              <p:nvPr/>
            </p:nvCxnSpPr>
            <p:spPr>
              <a:xfrm>
                <a:off x="273050" y="10223500"/>
                <a:ext cx="7283450" cy="0"/>
              </a:xfrm>
              <a:prstGeom prst="line">
                <a:avLst/>
              </a:prstGeom>
            </p:spPr>
            <p:style>
              <a:lnRef idx="2">
                <a:schemeClr val="dk1"/>
              </a:lnRef>
              <a:fillRef idx="0">
                <a:schemeClr val="dk1"/>
              </a:fillRef>
              <a:effectRef idx="1">
                <a:schemeClr val="dk1"/>
              </a:effectRef>
              <a:fontRef idx="minor">
                <a:schemeClr val="tx1"/>
              </a:fontRef>
            </p:style>
          </p:cxnSp>
        </p:grpSp>
        <p:sp>
          <p:nvSpPr>
            <p:cNvPr id="20" name="TextBox 19">
              <a:extLst>
                <a:ext uri="{FF2B5EF4-FFF2-40B4-BE49-F238E27FC236}">
                  <a16:creationId xmlns:a16="http://schemas.microsoft.com/office/drawing/2014/main" id="{B118A12E-E7F9-73B8-4B99-D1B92DB81C35}"/>
                </a:ext>
              </a:extLst>
            </p:cNvPr>
            <p:cNvSpPr txBox="1"/>
            <p:nvPr/>
          </p:nvSpPr>
          <p:spPr>
            <a:xfrm>
              <a:off x="-47316" y="10275069"/>
              <a:ext cx="3733800" cy="246221"/>
            </a:xfrm>
            <a:prstGeom prst="rect">
              <a:avLst/>
            </a:prstGeom>
            <a:noFill/>
          </p:spPr>
          <p:txBody>
            <a:bodyPr wrap="square" rtlCol="0">
              <a:spAutoFit/>
            </a:bodyPr>
            <a:lstStyle/>
            <a:p>
              <a:r>
                <a:rPr lang="en-US" sz="1000" i="1" dirty="0">
                  <a:latin typeface="Georgia" panose="02040502050405020303" pitchFamily="18" charset="0"/>
                </a:rPr>
                <a:t>A monthly publication of FSIB</a:t>
              </a:r>
              <a:endParaRPr lang="en-NG" sz="1000" i="1" dirty="0">
                <a:latin typeface="Georgia" panose="02040502050405020303" pitchFamily="18" charset="0"/>
              </a:endParaRPr>
            </a:p>
          </p:txBody>
        </p:sp>
      </p:grpSp>
      <p:pic>
        <p:nvPicPr>
          <p:cNvPr id="31" name="Picture 30">
            <a:extLst>
              <a:ext uri="{FF2B5EF4-FFF2-40B4-BE49-F238E27FC236}">
                <a16:creationId xmlns:a16="http://schemas.microsoft.com/office/drawing/2014/main" id="{73132197-1F03-449D-4401-F8A9A0486DC1}"/>
              </a:ext>
            </a:extLst>
          </p:cNvPr>
          <p:cNvPicPr>
            <a:picLocks noChangeAspect="1"/>
          </p:cNvPicPr>
          <p:nvPr/>
        </p:nvPicPr>
        <p:blipFill rotWithShape="1">
          <a:blip r:embed="rId3">
            <a:extLst>
              <a:ext uri="{28A0092B-C50C-407E-A947-70E740481C1C}">
                <a14:useLocalDpi xmlns:a14="http://schemas.microsoft.com/office/drawing/2010/main" val="0"/>
              </a:ext>
            </a:extLst>
          </a:blip>
          <a:srcRect l="6637" t="39903" r="5114" b="34047"/>
          <a:stretch/>
        </p:blipFill>
        <p:spPr>
          <a:xfrm>
            <a:off x="9077750" y="22964"/>
            <a:ext cx="3122383" cy="921710"/>
          </a:xfrm>
          <a:prstGeom prst="rect">
            <a:avLst/>
          </a:prstGeom>
        </p:spPr>
      </p:pic>
    </p:spTree>
    <p:extLst>
      <p:ext uri="{BB962C8B-B14F-4D97-AF65-F5344CB8AC3E}">
        <p14:creationId xmlns:p14="http://schemas.microsoft.com/office/powerpoint/2010/main" val="5071663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71A83CD-D90B-2493-7B94-F1A0221FF9C5}"/>
              </a:ext>
            </a:extLst>
          </p:cNvPr>
          <p:cNvSpPr txBox="1"/>
          <p:nvPr/>
        </p:nvSpPr>
        <p:spPr>
          <a:xfrm>
            <a:off x="166115" y="7807"/>
            <a:ext cx="9285794" cy="1246495"/>
          </a:xfrm>
          <a:prstGeom prst="rect">
            <a:avLst/>
          </a:prstGeom>
          <a:noFill/>
        </p:spPr>
        <p:txBody>
          <a:bodyPr wrap="square">
            <a:spAutoFit/>
          </a:bodyPr>
          <a:lstStyle/>
          <a:p>
            <a:pPr algn="l"/>
            <a:r>
              <a:rPr lang="en-US" sz="2500" b="1" i="0" dirty="0">
                <a:solidFill>
                  <a:schemeClr val="accent1">
                    <a:lumMod val="75000"/>
                  </a:schemeClr>
                </a:solidFill>
                <a:effectLst/>
                <a:latin typeface="Georgia" panose="02040502050405020303" pitchFamily="18" charset="0"/>
              </a:rPr>
              <a:t>SOVEREIGN TRUST INSURANCE OREDE JOHNSON EMERGES CHARTERED INSURANCE INSTITUTE OF NIGERIA (CIIN) AMBASSADOR FOR YEAR 2024/2025.</a:t>
            </a:r>
          </a:p>
        </p:txBody>
      </p:sp>
      <p:sp>
        <p:nvSpPr>
          <p:cNvPr id="6" name="TextBox 5">
            <a:extLst>
              <a:ext uri="{FF2B5EF4-FFF2-40B4-BE49-F238E27FC236}">
                <a16:creationId xmlns:a16="http://schemas.microsoft.com/office/drawing/2014/main" id="{33FA5D17-B959-2CF8-CFD4-1244E20EA1D1}"/>
              </a:ext>
            </a:extLst>
          </p:cNvPr>
          <p:cNvSpPr txBox="1"/>
          <p:nvPr/>
        </p:nvSpPr>
        <p:spPr>
          <a:xfrm>
            <a:off x="253915" y="1297231"/>
            <a:ext cx="3913270" cy="5478423"/>
          </a:xfrm>
          <a:prstGeom prst="rect">
            <a:avLst/>
          </a:prstGeom>
          <a:noFill/>
        </p:spPr>
        <p:txBody>
          <a:bodyPr wrap="square">
            <a:spAutoFit/>
          </a:bodyPr>
          <a:lstStyle/>
          <a:p>
            <a:pPr algn="just"/>
            <a:r>
              <a:rPr lang="en-US" sz="1400" dirty="0">
                <a:latin typeface="Georgia" panose="02040502050405020303" pitchFamily="18" charset="0"/>
              </a:rPr>
              <a:t> </a:t>
            </a:r>
            <a:r>
              <a:rPr lang="en-US" sz="1400" b="0" i="0" dirty="0">
                <a:effectLst/>
                <a:latin typeface="Georgia" panose="02040502050405020303" pitchFamily="18" charset="0"/>
              </a:rPr>
              <a:t>The Amidst pomp and pageantry, the 2024 edition of the annual CIIN Nite of Talents was held at the Condo Event Centre in Victoria Island, Lagos.</a:t>
            </a:r>
          </a:p>
          <a:p>
            <a:pPr algn="just"/>
            <a:endParaRPr lang="en-US" sz="1400" b="0" i="0" dirty="0">
              <a:effectLst/>
              <a:latin typeface="Georgia" panose="02040502050405020303" pitchFamily="18" charset="0"/>
            </a:endParaRPr>
          </a:p>
          <a:p>
            <a:pPr algn="just"/>
            <a:r>
              <a:rPr lang="en-US" sz="1400" b="0" i="0" dirty="0">
                <a:effectLst/>
                <a:latin typeface="Georgia" panose="02040502050405020303" pitchFamily="18" charset="0"/>
              </a:rPr>
              <a:t>The keenly-contested competition had contestants from leading insurance companies in the country and at the end of the day,</a:t>
            </a:r>
          </a:p>
          <a:p>
            <a:pPr algn="just"/>
            <a:endParaRPr lang="en-US" sz="1400" b="0" i="0" dirty="0">
              <a:effectLst/>
              <a:latin typeface="Georgia" panose="02040502050405020303" pitchFamily="18" charset="0"/>
            </a:endParaRPr>
          </a:p>
          <a:p>
            <a:pPr algn="just"/>
            <a:r>
              <a:rPr lang="en-US" sz="1400" b="0" i="0" dirty="0" err="1">
                <a:effectLst/>
                <a:latin typeface="Georgia" panose="02040502050405020303" pitchFamily="18" charset="0"/>
              </a:rPr>
              <a:t>Akorede</a:t>
            </a:r>
            <a:r>
              <a:rPr lang="en-US" sz="1400" b="0" i="0" dirty="0">
                <a:effectLst/>
                <a:latin typeface="Georgia" panose="02040502050405020303" pitchFamily="18" charset="0"/>
              </a:rPr>
              <a:t> </a:t>
            </a:r>
            <a:r>
              <a:rPr lang="en-US" sz="1400" b="0" i="0" dirty="0" err="1">
                <a:effectLst/>
                <a:latin typeface="Georgia" panose="02040502050405020303" pitchFamily="18" charset="0"/>
              </a:rPr>
              <a:t>Olaoluwa</a:t>
            </a:r>
            <a:r>
              <a:rPr lang="en-US" sz="1400" b="0" i="0" dirty="0">
                <a:effectLst/>
                <a:latin typeface="Georgia" panose="02040502050405020303" pitchFamily="18" charset="0"/>
              </a:rPr>
              <a:t> Johnson, a Youth Corp Member with Sovereign Trust Insurance Plc emerged the winner and subsequently, becomes the Chartered Insurance Institute of Nigeria (CIIN) Ambassador for the insurance industry for year 2024/2025. </a:t>
            </a:r>
            <a:r>
              <a:rPr lang="en-US" sz="1400" b="0" i="0" dirty="0" err="1">
                <a:effectLst/>
                <a:latin typeface="Georgia" panose="02040502050405020303" pitchFamily="18" charset="0"/>
              </a:rPr>
              <a:t>Akorede</a:t>
            </a:r>
            <a:r>
              <a:rPr lang="en-US" sz="1400" b="0" i="0" dirty="0">
                <a:effectLst/>
                <a:latin typeface="Georgia" panose="02040502050405020303" pitchFamily="18" charset="0"/>
              </a:rPr>
              <a:t> Johnson is a graduate of Insurance from Lagos State Polytechnic as well as having a Bachelor of Science (B. Sc) degree in Education from the Lagos State University.</a:t>
            </a:r>
          </a:p>
          <a:p>
            <a:pPr algn="just"/>
            <a:endParaRPr lang="en-US" sz="1400" b="0" i="0" dirty="0">
              <a:effectLst/>
              <a:latin typeface="Georgia" panose="02040502050405020303" pitchFamily="18" charset="0"/>
            </a:endParaRPr>
          </a:p>
          <a:p>
            <a:pPr algn="just"/>
            <a:r>
              <a:rPr lang="en-US" sz="1400" b="0" i="0" dirty="0">
                <a:effectLst/>
                <a:latin typeface="Georgia" panose="02040502050405020303" pitchFamily="18" charset="0"/>
              </a:rPr>
              <a:t>He is a highly motivated and adaptable individual with a passion for learning and growth. </a:t>
            </a:r>
            <a:r>
              <a:rPr lang="en-US" sz="1400" b="0" i="0" dirty="0" err="1">
                <a:effectLst/>
                <a:latin typeface="Georgia" panose="02040502050405020303" pitchFamily="18" charset="0"/>
              </a:rPr>
              <a:t>Akorede</a:t>
            </a:r>
            <a:r>
              <a:rPr lang="en-US" sz="1400" b="0" i="0" dirty="0">
                <a:effectLst/>
                <a:latin typeface="Georgia" panose="02040502050405020303" pitchFamily="18" charset="0"/>
              </a:rPr>
              <a:t> is a registered and qualified teacher with the Teachers Registration Council of Nigeria. </a:t>
            </a:r>
            <a:endParaRPr lang="en-US" sz="1400" dirty="0">
              <a:latin typeface="Georgia" panose="02040502050405020303" pitchFamily="18" charset="0"/>
            </a:endParaRPr>
          </a:p>
        </p:txBody>
      </p:sp>
      <p:sp>
        <p:nvSpPr>
          <p:cNvPr id="8" name="TextBox 7">
            <a:extLst>
              <a:ext uri="{FF2B5EF4-FFF2-40B4-BE49-F238E27FC236}">
                <a16:creationId xmlns:a16="http://schemas.microsoft.com/office/drawing/2014/main" id="{5B88711B-AD89-15FA-1A3A-09246FDA8A34}"/>
              </a:ext>
            </a:extLst>
          </p:cNvPr>
          <p:cNvSpPr txBox="1"/>
          <p:nvPr/>
        </p:nvSpPr>
        <p:spPr>
          <a:xfrm>
            <a:off x="4211428" y="1305870"/>
            <a:ext cx="4031875" cy="4401205"/>
          </a:xfrm>
          <a:prstGeom prst="rect">
            <a:avLst/>
          </a:prstGeom>
          <a:noFill/>
        </p:spPr>
        <p:txBody>
          <a:bodyPr wrap="square">
            <a:spAutoFit/>
          </a:bodyPr>
          <a:lstStyle/>
          <a:p>
            <a:pPr algn="just"/>
            <a:r>
              <a:rPr lang="en-US" sz="1400" dirty="0">
                <a:latin typeface="Georgia" panose="02040502050405020303" pitchFamily="18" charset="0"/>
              </a:rPr>
              <a:t>He is also a member of the Chartered Institute of Personnel Management of Nigeria, (CIPM) and holds a Diploma Certificate of the Chartered Insurance Institute of Nigeria, CIIN.</a:t>
            </a:r>
          </a:p>
          <a:p>
            <a:pPr algn="just"/>
            <a:endParaRPr lang="en-US" sz="1400" dirty="0">
              <a:latin typeface="Georgia" panose="02040502050405020303" pitchFamily="18" charset="0"/>
            </a:endParaRPr>
          </a:p>
          <a:p>
            <a:pPr algn="just"/>
            <a:r>
              <a:rPr lang="en-US" sz="1400" dirty="0">
                <a:latin typeface="Georgia" panose="02040502050405020303" pitchFamily="18" charset="0"/>
              </a:rPr>
              <a:t>As an undergraduate, he served in various capacities in the Student Union body in leadership positions.</a:t>
            </a:r>
          </a:p>
          <a:p>
            <a:pPr algn="just"/>
            <a:endParaRPr lang="en-US" sz="1400" dirty="0">
              <a:latin typeface="Georgia" panose="02040502050405020303" pitchFamily="18" charset="0"/>
            </a:endParaRPr>
          </a:p>
          <a:p>
            <a:pPr algn="just"/>
            <a:r>
              <a:rPr lang="en-US" sz="1400" dirty="0">
                <a:latin typeface="Georgia" panose="02040502050405020303" pitchFamily="18" charset="0"/>
              </a:rPr>
              <a:t>As a young leader with enthusiasm for knowledge and professionalism, </a:t>
            </a:r>
            <a:r>
              <a:rPr lang="en-US" sz="1400" dirty="0" err="1">
                <a:latin typeface="Georgia" panose="02040502050405020303" pitchFamily="18" charset="0"/>
              </a:rPr>
              <a:t>Akorede</a:t>
            </a:r>
            <a:r>
              <a:rPr lang="en-US" sz="1400" dirty="0">
                <a:latin typeface="Georgia" panose="02040502050405020303" pitchFamily="18" charset="0"/>
              </a:rPr>
              <a:t> cut his career teeth with Sovereign Trust Insurance plc in October 2023,</a:t>
            </a:r>
          </a:p>
          <a:p>
            <a:pPr algn="just"/>
            <a:endParaRPr lang="en-US" sz="1400" dirty="0">
              <a:latin typeface="Georgia" panose="02040502050405020303" pitchFamily="18" charset="0"/>
            </a:endParaRPr>
          </a:p>
          <a:p>
            <a:pPr algn="just"/>
            <a:r>
              <a:rPr lang="en-US" sz="1400" dirty="0">
                <a:latin typeface="Georgia" panose="02040502050405020303" pitchFamily="18" charset="0"/>
              </a:rPr>
              <a:t>when he joined the company for his mandatory one-year Youth Service as a staff in the Reinsurance unit in the Technical Division of the Underwriting Company. He is a professional photographer that loves to learn, travel and try new things.</a:t>
            </a:r>
            <a:endParaRPr lang="en-NG" sz="1400" dirty="0">
              <a:latin typeface="Georgia" panose="02040502050405020303" pitchFamily="18" charset="0"/>
            </a:endParaRPr>
          </a:p>
        </p:txBody>
      </p:sp>
      <p:pic>
        <p:nvPicPr>
          <p:cNvPr id="10" name="Picture 2" descr="Explained: How IRCTC Offers 10 Lakh Insurance At The Cost Of Just 35 Paise">
            <a:extLst>
              <a:ext uri="{FF2B5EF4-FFF2-40B4-BE49-F238E27FC236}">
                <a16:creationId xmlns:a16="http://schemas.microsoft.com/office/drawing/2014/main" id="{E365D07B-9CAF-39C8-24DC-1EA8E97B996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50275" y="1341002"/>
            <a:ext cx="3310493" cy="2250485"/>
          </a:xfrm>
          <a:prstGeom prst="rect">
            <a:avLst/>
          </a:prstGeom>
          <a:noFill/>
          <a:extLst>
            <a:ext uri="{909E8E84-426E-40DD-AFC4-6F175D3DCCD1}">
              <a14:hiddenFill xmlns:a14="http://schemas.microsoft.com/office/drawing/2010/main">
                <a:solidFill>
                  <a:srgbClr val="FFFFFF"/>
                </a:solidFill>
              </a14:hiddenFill>
            </a:ext>
          </a:extLst>
        </p:spPr>
      </p:pic>
      <p:grpSp>
        <p:nvGrpSpPr>
          <p:cNvPr id="17" name="Group 16">
            <a:extLst>
              <a:ext uri="{FF2B5EF4-FFF2-40B4-BE49-F238E27FC236}">
                <a16:creationId xmlns:a16="http://schemas.microsoft.com/office/drawing/2014/main" id="{121E636B-5CB6-3107-748A-0F8E968F3765}"/>
              </a:ext>
            </a:extLst>
          </p:cNvPr>
          <p:cNvGrpSpPr/>
          <p:nvPr/>
        </p:nvGrpSpPr>
        <p:grpSpPr>
          <a:xfrm>
            <a:off x="4588184" y="6560210"/>
            <a:ext cx="7603816" cy="297790"/>
            <a:chOff x="-47316" y="10223500"/>
            <a:chExt cx="7603816" cy="297790"/>
          </a:xfrm>
        </p:grpSpPr>
        <p:grpSp>
          <p:nvGrpSpPr>
            <p:cNvPr id="18" name="Group 17">
              <a:extLst>
                <a:ext uri="{FF2B5EF4-FFF2-40B4-BE49-F238E27FC236}">
                  <a16:creationId xmlns:a16="http://schemas.microsoft.com/office/drawing/2014/main" id="{AC69FEE5-8272-D1DA-F8C3-45A1B0EBB0D4}"/>
                </a:ext>
              </a:extLst>
            </p:cNvPr>
            <p:cNvGrpSpPr/>
            <p:nvPr/>
          </p:nvGrpSpPr>
          <p:grpSpPr>
            <a:xfrm>
              <a:off x="273050" y="10223500"/>
              <a:ext cx="7283450" cy="226108"/>
              <a:chOff x="273050" y="10223500"/>
              <a:chExt cx="7283450" cy="226108"/>
            </a:xfrm>
          </p:grpSpPr>
          <p:grpSp>
            <p:nvGrpSpPr>
              <p:cNvPr id="20" name="Group 19">
                <a:extLst>
                  <a:ext uri="{FF2B5EF4-FFF2-40B4-BE49-F238E27FC236}">
                    <a16:creationId xmlns:a16="http://schemas.microsoft.com/office/drawing/2014/main" id="{225D4623-0EC2-67DA-C464-1B1A56B2B288}"/>
                  </a:ext>
                </a:extLst>
              </p:cNvPr>
              <p:cNvGrpSpPr/>
              <p:nvPr/>
            </p:nvGrpSpPr>
            <p:grpSpPr>
              <a:xfrm>
                <a:off x="5148087" y="10294886"/>
                <a:ext cx="2265512" cy="154722"/>
                <a:chOff x="4538488" y="10142486"/>
                <a:chExt cx="2265512" cy="154722"/>
              </a:xfrm>
            </p:grpSpPr>
            <p:grpSp>
              <p:nvGrpSpPr>
                <p:cNvPr id="26" name="Group 14">
                  <a:extLst>
                    <a:ext uri="{FF2B5EF4-FFF2-40B4-BE49-F238E27FC236}">
                      <a16:creationId xmlns:a16="http://schemas.microsoft.com/office/drawing/2014/main" id="{CD119BC7-7B48-79E3-EA6D-336B7596F17F}"/>
                    </a:ext>
                  </a:extLst>
                </p:cNvPr>
                <p:cNvGrpSpPr/>
                <p:nvPr/>
              </p:nvGrpSpPr>
              <p:grpSpPr>
                <a:xfrm>
                  <a:off x="6689100" y="10169157"/>
                  <a:ext cx="114900" cy="114900"/>
                  <a:chOff x="0" y="0"/>
                  <a:chExt cx="812800" cy="812800"/>
                </a:xfrm>
              </p:grpSpPr>
              <p:sp>
                <p:nvSpPr>
                  <p:cNvPr id="28" name="Freeform 15">
                    <a:extLst>
                      <a:ext uri="{FF2B5EF4-FFF2-40B4-BE49-F238E27FC236}">
                        <a16:creationId xmlns:a16="http://schemas.microsoft.com/office/drawing/2014/main" id="{0361A425-0D50-A2C1-0017-94486D3B7F03}"/>
                      </a:ext>
                    </a:extLst>
                  </p:cNvPr>
                  <p:cNvSpPr/>
                  <p:nvPr/>
                </p:nvSpPr>
                <p:spPr>
                  <a:xfrm>
                    <a:off x="0" y="0"/>
                    <a:ext cx="812800" cy="812800"/>
                  </a:xfrm>
                  <a:custGeom>
                    <a:avLst/>
                    <a:gdLst/>
                    <a:ahLst/>
                    <a:cxnLst/>
                    <a:rect l="l" t="t" r="r" b="b"/>
                    <a:pathLst>
                      <a:path w="812800" h="812800">
                        <a:moveTo>
                          <a:pt x="0" y="0"/>
                        </a:moveTo>
                        <a:lnTo>
                          <a:pt x="812800" y="0"/>
                        </a:lnTo>
                        <a:lnTo>
                          <a:pt x="812800" y="812800"/>
                        </a:lnTo>
                        <a:lnTo>
                          <a:pt x="0" y="812800"/>
                        </a:lnTo>
                        <a:close/>
                      </a:path>
                    </a:pathLst>
                  </a:custGeom>
                  <a:solidFill>
                    <a:schemeClr val="accent1">
                      <a:lumMod val="75000"/>
                    </a:schemeClr>
                  </a:solidFill>
                </p:spPr>
                <p:txBody>
                  <a:bodyPr/>
                  <a:lstStyle/>
                  <a:p>
                    <a:endParaRPr lang="en-NG"/>
                  </a:p>
                </p:txBody>
              </p:sp>
              <p:sp>
                <p:nvSpPr>
                  <p:cNvPr id="29" name="TextBox 16">
                    <a:extLst>
                      <a:ext uri="{FF2B5EF4-FFF2-40B4-BE49-F238E27FC236}">
                        <a16:creationId xmlns:a16="http://schemas.microsoft.com/office/drawing/2014/main" id="{8679EF28-2C49-EB0D-1A99-9A4146759A67}"/>
                      </a:ext>
                    </a:extLst>
                  </p:cNvPr>
                  <p:cNvSpPr txBox="1"/>
                  <p:nvPr/>
                </p:nvSpPr>
                <p:spPr>
                  <a:xfrm>
                    <a:off x="0" y="-28575"/>
                    <a:ext cx="812800" cy="841375"/>
                  </a:xfrm>
                  <a:prstGeom prst="rect">
                    <a:avLst/>
                  </a:prstGeom>
                </p:spPr>
                <p:txBody>
                  <a:bodyPr lIns="50800" tIns="50800" rIns="50800" bIns="50800" rtlCol="0" anchor="ctr"/>
                  <a:lstStyle/>
                  <a:p>
                    <a:pPr algn="ctr">
                      <a:lnSpc>
                        <a:spcPts val="1960"/>
                      </a:lnSpc>
                    </a:pPr>
                    <a:endParaRPr/>
                  </a:p>
                </p:txBody>
              </p:sp>
            </p:grpSp>
            <p:sp>
              <p:nvSpPr>
                <p:cNvPr id="27" name="TextBox 33">
                  <a:extLst>
                    <a:ext uri="{FF2B5EF4-FFF2-40B4-BE49-F238E27FC236}">
                      <a16:creationId xmlns:a16="http://schemas.microsoft.com/office/drawing/2014/main" id="{EB0A79DD-D1FB-65F0-8BF0-05055487885D}"/>
                    </a:ext>
                  </a:extLst>
                </p:cNvPr>
                <p:cNvSpPr txBox="1"/>
                <p:nvPr/>
              </p:nvSpPr>
              <p:spPr>
                <a:xfrm>
                  <a:off x="4538488" y="10142486"/>
                  <a:ext cx="2024322" cy="154722"/>
                </a:xfrm>
                <a:prstGeom prst="rect">
                  <a:avLst/>
                </a:prstGeom>
              </p:spPr>
              <p:txBody>
                <a:bodyPr lIns="0" tIns="0" rIns="0" bIns="0" rtlCol="0" anchor="t">
                  <a:spAutoFit/>
                </a:bodyPr>
                <a:lstStyle/>
                <a:p>
                  <a:pPr algn="r">
                    <a:lnSpc>
                      <a:spcPts val="1299"/>
                    </a:lnSpc>
                  </a:pPr>
                  <a:r>
                    <a:rPr lang="en-US" sz="999" dirty="0">
                      <a:solidFill>
                        <a:srgbClr val="000000"/>
                      </a:solidFill>
                      <a:latin typeface="Georgia" panose="02040502050405020303" pitchFamily="18" charset="0"/>
                    </a:rPr>
                    <a:t>Volume 2024 – April Edition </a:t>
                  </a:r>
                </a:p>
              </p:txBody>
            </p:sp>
          </p:grpSp>
          <p:cxnSp>
            <p:nvCxnSpPr>
              <p:cNvPr id="25" name="Straight Connector 24">
                <a:extLst>
                  <a:ext uri="{FF2B5EF4-FFF2-40B4-BE49-F238E27FC236}">
                    <a16:creationId xmlns:a16="http://schemas.microsoft.com/office/drawing/2014/main" id="{D667BE5C-4D99-03DC-1871-1CD1DC27ABE3}"/>
                  </a:ext>
                </a:extLst>
              </p:cNvPr>
              <p:cNvCxnSpPr/>
              <p:nvPr/>
            </p:nvCxnSpPr>
            <p:spPr>
              <a:xfrm>
                <a:off x="273050" y="10223500"/>
                <a:ext cx="7283450" cy="0"/>
              </a:xfrm>
              <a:prstGeom prst="line">
                <a:avLst/>
              </a:prstGeom>
            </p:spPr>
            <p:style>
              <a:lnRef idx="2">
                <a:schemeClr val="dk1"/>
              </a:lnRef>
              <a:fillRef idx="0">
                <a:schemeClr val="dk1"/>
              </a:fillRef>
              <a:effectRef idx="1">
                <a:schemeClr val="dk1"/>
              </a:effectRef>
              <a:fontRef idx="minor">
                <a:schemeClr val="tx1"/>
              </a:fontRef>
            </p:style>
          </p:cxnSp>
        </p:grpSp>
        <p:sp>
          <p:nvSpPr>
            <p:cNvPr id="19" name="TextBox 18">
              <a:extLst>
                <a:ext uri="{FF2B5EF4-FFF2-40B4-BE49-F238E27FC236}">
                  <a16:creationId xmlns:a16="http://schemas.microsoft.com/office/drawing/2014/main" id="{61F8A722-6CF3-1E21-1BB3-36C418FB2FD2}"/>
                </a:ext>
              </a:extLst>
            </p:cNvPr>
            <p:cNvSpPr txBox="1"/>
            <p:nvPr/>
          </p:nvSpPr>
          <p:spPr>
            <a:xfrm>
              <a:off x="-47316" y="10275069"/>
              <a:ext cx="3733800" cy="246221"/>
            </a:xfrm>
            <a:prstGeom prst="rect">
              <a:avLst/>
            </a:prstGeom>
            <a:noFill/>
          </p:spPr>
          <p:txBody>
            <a:bodyPr wrap="square" rtlCol="0">
              <a:spAutoFit/>
            </a:bodyPr>
            <a:lstStyle/>
            <a:p>
              <a:r>
                <a:rPr lang="en-US" sz="1000" i="1" dirty="0">
                  <a:latin typeface="Georgia" panose="02040502050405020303" pitchFamily="18" charset="0"/>
                </a:rPr>
                <a:t>A monthly publication of FSIB</a:t>
              </a:r>
              <a:endParaRPr lang="en-NG" sz="1000" i="1" dirty="0">
                <a:latin typeface="Georgia" panose="02040502050405020303" pitchFamily="18" charset="0"/>
              </a:endParaRPr>
            </a:p>
          </p:txBody>
        </p:sp>
      </p:grpSp>
      <p:pic>
        <p:nvPicPr>
          <p:cNvPr id="30" name="Picture 29">
            <a:extLst>
              <a:ext uri="{FF2B5EF4-FFF2-40B4-BE49-F238E27FC236}">
                <a16:creationId xmlns:a16="http://schemas.microsoft.com/office/drawing/2014/main" id="{13302DF9-0E42-CB6E-4DF6-72400EE3016A}"/>
              </a:ext>
            </a:extLst>
          </p:cNvPr>
          <p:cNvPicPr>
            <a:picLocks noChangeAspect="1"/>
          </p:cNvPicPr>
          <p:nvPr/>
        </p:nvPicPr>
        <p:blipFill rotWithShape="1">
          <a:blip r:embed="rId3">
            <a:extLst>
              <a:ext uri="{28A0092B-C50C-407E-A947-70E740481C1C}">
                <a14:useLocalDpi xmlns:a14="http://schemas.microsoft.com/office/drawing/2010/main" val="0"/>
              </a:ext>
            </a:extLst>
          </a:blip>
          <a:srcRect l="6637" t="39903" r="5114" b="34047"/>
          <a:stretch/>
        </p:blipFill>
        <p:spPr>
          <a:xfrm>
            <a:off x="9332142" y="22964"/>
            <a:ext cx="2867991" cy="846615"/>
          </a:xfrm>
          <a:prstGeom prst="rect">
            <a:avLst/>
          </a:prstGeom>
        </p:spPr>
      </p:pic>
      <p:sp>
        <p:nvSpPr>
          <p:cNvPr id="3" name="TextBox 2">
            <a:extLst>
              <a:ext uri="{FF2B5EF4-FFF2-40B4-BE49-F238E27FC236}">
                <a16:creationId xmlns:a16="http://schemas.microsoft.com/office/drawing/2014/main" id="{BC62C6DE-E7E4-56C7-C99A-7CCC244BB920}"/>
              </a:ext>
            </a:extLst>
          </p:cNvPr>
          <p:cNvSpPr txBox="1"/>
          <p:nvPr/>
        </p:nvSpPr>
        <p:spPr>
          <a:xfrm>
            <a:off x="8348635" y="3838302"/>
            <a:ext cx="3745009" cy="2123658"/>
          </a:xfrm>
          <a:prstGeom prst="rect">
            <a:avLst/>
          </a:prstGeom>
          <a:noFill/>
        </p:spPr>
        <p:txBody>
          <a:bodyPr wrap="square">
            <a:spAutoFit/>
          </a:bodyPr>
          <a:lstStyle/>
          <a:p>
            <a:r>
              <a:rPr lang="en-US" sz="2200" b="0" i="1" dirty="0">
                <a:solidFill>
                  <a:srgbClr val="FF0000"/>
                </a:solidFill>
                <a:effectLst/>
                <a:latin typeface="Georgia" panose="02040502050405020303" pitchFamily="18" charset="0"/>
              </a:rPr>
              <a:t>DID YOU KNOW?</a:t>
            </a:r>
          </a:p>
          <a:p>
            <a:r>
              <a:rPr lang="en-US" sz="2200" i="1" dirty="0">
                <a:solidFill>
                  <a:schemeClr val="accent5">
                    <a:lumMod val="75000"/>
                  </a:schemeClr>
                </a:solidFill>
                <a:latin typeface="Georgia" panose="02040502050405020303" pitchFamily="18" charset="0"/>
              </a:rPr>
              <a:t>You can get Zero Depreciation on our E- Comprehensive motor insurance cover and other benefits.</a:t>
            </a:r>
            <a:endParaRPr lang="en-US" sz="2200" b="0" i="1" dirty="0">
              <a:solidFill>
                <a:schemeClr val="accent5">
                  <a:lumMod val="75000"/>
                </a:schemeClr>
              </a:solidFill>
              <a:effectLst/>
              <a:latin typeface="Georgia" panose="02040502050405020303" pitchFamily="18" charset="0"/>
            </a:endParaRPr>
          </a:p>
        </p:txBody>
      </p:sp>
    </p:spTree>
    <p:extLst>
      <p:ext uri="{BB962C8B-B14F-4D97-AF65-F5344CB8AC3E}">
        <p14:creationId xmlns:p14="http://schemas.microsoft.com/office/powerpoint/2010/main" val="19663487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B8E411-E832-1BE6-04AF-3B19E3FBD365}"/>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30CAD7D1-2004-AB0D-E57C-B624C79C86E0}"/>
              </a:ext>
            </a:extLst>
          </p:cNvPr>
          <p:cNvSpPr txBox="1"/>
          <p:nvPr/>
        </p:nvSpPr>
        <p:spPr>
          <a:xfrm>
            <a:off x="120651" y="107325"/>
            <a:ext cx="6765341" cy="861774"/>
          </a:xfrm>
          <a:prstGeom prst="rect">
            <a:avLst/>
          </a:prstGeom>
          <a:noFill/>
        </p:spPr>
        <p:txBody>
          <a:bodyPr wrap="square">
            <a:spAutoFit/>
          </a:bodyPr>
          <a:lstStyle/>
          <a:p>
            <a:pPr algn="l"/>
            <a:r>
              <a:rPr lang="en-US" sz="2500" b="1" i="0" dirty="0">
                <a:solidFill>
                  <a:schemeClr val="accent1">
                    <a:lumMod val="75000"/>
                  </a:schemeClr>
                </a:solidFill>
                <a:effectLst/>
                <a:latin typeface="Georgia" panose="02040502050405020303" pitchFamily="18" charset="0"/>
              </a:rPr>
              <a:t>AFRICA RE CROSSES $ 1 BILLION REVENUE.</a:t>
            </a:r>
          </a:p>
        </p:txBody>
      </p:sp>
      <p:sp>
        <p:nvSpPr>
          <p:cNvPr id="8" name="TextBox 7">
            <a:extLst>
              <a:ext uri="{FF2B5EF4-FFF2-40B4-BE49-F238E27FC236}">
                <a16:creationId xmlns:a16="http://schemas.microsoft.com/office/drawing/2014/main" id="{83A86669-21AC-97FF-216A-9AFD6682FF39}"/>
              </a:ext>
            </a:extLst>
          </p:cNvPr>
          <p:cNvSpPr txBox="1"/>
          <p:nvPr/>
        </p:nvSpPr>
        <p:spPr>
          <a:xfrm>
            <a:off x="4509566" y="1028619"/>
            <a:ext cx="4292941" cy="1815882"/>
          </a:xfrm>
          <a:prstGeom prst="rect">
            <a:avLst/>
          </a:prstGeom>
          <a:noFill/>
        </p:spPr>
        <p:txBody>
          <a:bodyPr wrap="square">
            <a:spAutoFit/>
          </a:bodyPr>
          <a:lstStyle/>
          <a:p>
            <a:pPr algn="just"/>
            <a:r>
              <a:rPr lang="en-US" sz="1400" b="0" i="0" dirty="0">
                <a:solidFill>
                  <a:srgbClr val="252324"/>
                </a:solidFill>
                <a:effectLst/>
                <a:latin typeface="Georgia" panose="02040502050405020303" pitchFamily="18" charset="0"/>
              </a:rPr>
              <a:t>Africa Re achieved a strong underwriting performance due to its underwriting excellence, price adjustment, and diversified portfolio. The impact of some natural catastrophes, especially the earthquakes in Türkiye and Morocco, as well as other major losses reported in 2023, are all within its risk appetite and retrocession protection arrangements.</a:t>
            </a:r>
          </a:p>
        </p:txBody>
      </p:sp>
      <p:sp>
        <p:nvSpPr>
          <p:cNvPr id="9" name="TextBox 8">
            <a:extLst>
              <a:ext uri="{FF2B5EF4-FFF2-40B4-BE49-F238E27FC236}">
                <a16:creationId xmlns:a16="http://schemas.microsoft.com/office/drawing/2014/main" id="{E3BD8FA4-C0A7-F4E7-66B4-9627CEDB1872}"/>
              </a:ext>
            </a:extLst>
          </p:cNvPr>
          <p:cNvSpPr txBox="1"/>
          <p:nvPr/>
        </p:nvSpPr>
        <p:spPr>
          <a:xfrm>
            <a:off x="101326" y="969099"/>
            <a:ext cx="4368037" cy="5693866"/>
          </a:xfrm>
          <a:prstGeom prst="rect">
            <a:avLst/>
          </a:prstGeom>
          <a:noFill/>
        </p:spPr>
        <p:txBody>
          <a:bodyPr wrap="square">
            <a:spAutoFit/>
          </a:bodyPr>
          <a:lstStyle/>
          <a:p>
            <a:pPr algn="just"/>
            <a:r>
              <a:rPr lang="en-US" sz="1400" b="0" i="0" dirty="0">
                <a:solidFill>
                  <a:srgbClr val="252324"/>
                </a:solidFill>
                <a:effectLst/>
                <a:latin typeface="Georgia" panose="02040502050405020303" pitchFamily="18" charset="0"/>
              </a:rPr>
              <a:t>Africa Re has posted a record gross written premium and net income of $1.11 billion in the 2023 financial year based on preliminary and unaudited result released by the company.</a:t>
            </a:r>
          </a:p>
          <a:p>
            <a:pPr algn="just"/>
            <a:endParaRPr lang="en-US" sz="1400" b="0" i="0" dirty="0">
              <a:solidFill>
                <a:srgbClr val="252324"/>
              </a:solidFill>
              <a:effectLst/>
              <a:latin typeface="Georgia" panose="02040502050405020303" pitchFamily="18" charset="0"/>
            </a:endParaRPr>
          </a:p>
          <a:p>
            <a:pPr algn="just"/>
            <a:r>
              <a:rPr lang="en-US" sz="1400" b="0" i="0" dirty="0">
                <a:solidFill>
                  <a:srgbClr val="252324"/>
                </a:solidFill>
                <a:effectLst/>
                <a:latin typeface="Georgia" panose="02040502050405020303" pitchFamily="18" charset="0"/>
              </a:rPr>
              <a:t>This translates to an annual growth of 16.25 percent, surpassing most recent forecasts for the year 2023.</a:t>
            </a:r>
          </a:p>
          <a:p>
            <a:pPr algn="just"/>
            <a:endParaRPr lang="en-US" sz="1400" b="0" i="0" dirty="0">
              <a:solidFill>
                <a:srgbClr val="252324"/>
              </a:solidFill>
              <a:effectLst/>
              <a:latin typeface="Georgia" panose="02040502050405020303" pitchFamily="18" charset="0"/>
            </a:endParaRPr>
          </a:p>
          <a:p>
            <a:pPr algn="just"/>
            <a:r>
              <a:rPr lang="en-US" sz="1400" b="0" i="0" dirty="0">
                <a:solidFill>
                  <a:srgbClr val="252324"/>
                </a:solidFill>
                <a:effectLst/>
                <a:latin typeface="Georgia" panose="02040502050405020303" pitchFamily="18" charset="0"/>
              </a:rPr>
              <a:t>The growth according to the Company was attributable to successful marketing efforts, leading to new business acquisitions, improved market prices, strong reinsurance demand, and moderate economic growth in its core markets.</a:t>
            </a:r>
          </a:p>
          <a:p>
            <a:pPr algn="just"/>
            <a:endParaRPr lang="en-US" sz="1400" dirty="0">
              <a:solidFill>
                <a:srgbClr val="252324"/>
              </a:solidFill>
              <a:latin typeface="Georgia" panose="02040502050405020303" pitchFamily="18" charset="0"/>
            </a:endParaRPr>
          </a:p>
          <a:p>
            <a:pPr algn="just"/>
            <a:r>
              <a:rPr lang="en-US" sz="1400" b="0" i="0" dirty="0">
                <a:solidFill>
                  <a:srgbClr val="252324"/>
                </a:solidFill>
                <a:effectLst/>
                <a:latin typeface="Georgia" panose="02040502050405020303" pitchFamily="18" charset="0"/>
              </a:rPr>
              <a:t>“At constant exchange rates at end of 2022, a Gross Written Premium of $ 1.199 billion would have been achieved translating into a growth of almost 25.92 percent”.</a:t>
            </a:r>
          </a:p>
          <a:p>
            <a:pPr algn="just"/>
            <a:endParaRPr lang="en-US" sz="1400" dirty="0">
              <a:solidFill>
                <a:srgbClr val="252324"/>
              </a:solidFill>
              <a:latin typeface="Georgia" panose="02040502050405020303" pitchFamily="18" charset="0"/>
            </a:endParaRPr>
          </a:p>
          <a:p>
            <a:pPr algn="just"/>
            <a:r>
              <a:rPr lang="en-US" sz="1400" b="0" i="0" dirty="0">
                <a:solidFill>
                  <a:srgbClr val="252324"/>
                </a:solidFill>
                <a:effectLst/>
                <a:latin typeface="Georgia" panose="02040502050405020303" pitchFamily="18" charset="0"/>
              </a:rPr>
              <a:t>Corneille </a:t>
            </a:r>
            <a:r>
              <a:rPr lang="en-US" sz="1400" b="0" i="0" dirty="0" err="1">
                <a:solidFill>
                  <a:srgbClr val="252324"/>
                </a:solidFill>
                <a:effectLst/>
                <a:latin typeface="Georgia" panose="02040502050405020303" pitchFamily="18" charset="0"/>
              </a:rPr>
              <a:t>Karekezi</a:t>
            </a:r>
            <a:r>
              <a:rPr lang="en-US" sz="1400" b="0" i="0" dirty="0">
                <a:solidFill>
                  <a:srgbClr val="252324"/>
                </a:solidFill>
                <a:effectLst/>
                <a:latin typeface="Georgia" panose="02040502050405020303" pitchFamily="18" charset="0"/>
              </a:rPr>
              <a:t>, Group Managing Director/CEO, while commenting on the performance proudly noted that “the milestone achievement in gross written premium at $ 1 billion recorded in 2023 is a psychological victory for Africa Re, especially as this milestone was initially to be crossed within or at the end of our 2014-2018 strategy horizon.</a:t>
            </a:r>
          </a:p>
        </p:txBody>
      </p:sp>
      <p:grpSp>
        <p:nvGrpSpPr>
          <p:cNvPr id="16" name="Group 15">
            <a:extLst>
              <a:ext uri="{FF2B5EF4-FFF2-40B4-BE49-F238E27FC236}">
                <a16:creationId xmlns:a16="http://schemas.microsoft.com/office/drawing/2014/main" id="{1D807CD0-DC77-B095-E8DF-E5A8496B780E}"/>
              </a:ext>
            </a:extLst>
          </p:cNvPr>
          <p:cNvGrpSpPr/>
          <p:nvPr/>
        </p:nvGrpSpPr>
        <p:grpSpPr>
          <a:xfrm>
            <a:off x="4588184" y="6560210"/>
            <a:ext cx="7603816" cy="297790"/>
            <a:chOff x="-47316" y="10223500"/>
            <a:chExt cx="7603816" cy="297790"/>
          </a:xfrm>
        </p:grpSpPr>
        <p:grpSp>
          <p:nvGrpSpPr>
            <p:cNvPr id="17" name="Group 16">
              <a:extLst>
                <a:ext uri="{FF2B5EF4-FFF2-40B4-BE49-F238E27FC236}">
                  <a16:creationId xmlns:a16="http://schemas.microsoft.com/office/drawing/2014/main" id="{E6E5C461-222D-A058-8042-E41A150EDB5A}"/>
                </a:ext>
              </a:extLst>
            </p:cNvPr>
            <p:cNvGrpSpPr/>
            <p:nvPr/>
          </p:nvGrpSpPr>
          <p:grpSpPr>
            <a:xfrm>
              <a:off x="273050" y="10223500"/>
              <a:ext cx="7283450" cy="226108"/>
              <a:chOff x="273050" y="10223500"/>
              <a:chExt cx="7283450" cy="226108"/>
            </a:xfrm>
          </p:grpSpPr>
          <p:grpSp>
            <p:nvGrpSpPr>
              <p:cNvPr id="23" name="Group 22">
                <a:extLst>
                  <a:ext uri="{FF2B5EF4-FFF2-40B4-BE49-F238E27FC236}">
                    <a16:creationId xmlns:a16="http://schemas.microsoft.com/office/drawing/2014/main" id="{73B0E0D9-E969-3CDB-370F-9ABA893546CE}"/>
                  </a:ext>
                </a:extLst>
              </p:cNvPr>
              <p:cNvGrpSpPr/>
              <p:nvPr/>
            </p:nvGrpSpPr>
            <p:grpSpPr>
              <a:xfrm>
                <a:off x="5148087" y="10294886"/>
                <a:ext cx="2265512" cy="154722"/>
                <a:chOff x="4538488" y="10142486"/>
                <a:chExt cx="2265512" cy="154722"/>
              </a:xfrm>
            </p:grpSpPr>
            <p:grpSp>
              <p:nvGrpSpPr>
                <p:cNvPr id="25" name="Group 14">
                  <a:extLst>
                    <a:ext uri="{FF2B5EF4-FFF2-40B4-BE49-F238E27FC236}">
                      <a16:creationId xmlns:a16="http://schemas.microsoft.com/office/drawing/2014/main" id="{E07EE026-A614-6338-F94D-862F5B7E8908}"/>
                    </a:ext>
                  </a:extLst>
                </p:cNvPr>
                <p:cNvGrpSpPr/>
                <p:nvPr/>
              </p:nvGrpSpPr>
              <p:grpSpPr>
                <a:xfrm>
                  <a:off x="6689100" y="10169157"/>
                  <a:ext cx="114900" cy="114900"/>
                  <a:chOff x="0" y="0"/>
                  <a:chExt cx="812800" cy="812800"/>
                </a:xfrm>
              </p:grpSpPr>
              <p:sp>
                <p:nvSpPr>
                  <p:cNvPr id="27" name="Freeform 15">
                    <a:extLst>
                      <a:ext uri="{FF2B5EF4-FFF2-40B4-BE49-F238E27FC236}">
                        <a16:creationId xmlns:a16="http://schemas.microsoft.com/office/drawing/2014/main" id="{4FA4EC5A-B126-EDED-0565-52A45C0C400E}"/>
                      </a:ext>
                    </a:extLst>
                  </p:cNvPr>
                  <p:cNvSpPr/>
                  <p:nvPr/>
                </p:nvSpPr>
                <p:spPr>
                  <a:xfrm>
                    <a:off x="0" y="0"/>
                    <a:ext cx="812800" cy="812800"/>
                  </a:xfrm>
                  <a:custGeom>
                    <a:avLst/>
                    <a:gdLst/>
                    <a:ahLst/>
                    <a:cxnLst/>
                    <a:rect l="l" t="t" r="r" b="b"/>
                    <a:pathLst>
                      <a:path w="812800" h="812800">
                        <a:moveTo>
                          <a:pt x="0" y="0"/>
                        </a:moveTo>
                        <a:lnTo>
                          <a:pt x="812800" y="0"/>
                        </a:lnTo>
                        <a:lnTo>
                          <a:pt x="812800" y="812800"/>
                        </a:lnTo>
                        <a:lnTo>
                          <a:pt x="0" y="812800"/>
                        </a:lnTo>
                        <a:close/>
                      </a:path>
                    </a:pathLst>
                  </a:custGeom>
                  <a:solidFill>
                    <a:schemeClr val="accent1">
                      <a:lumMod val="75000"/>
                    </a:schemeClr>
                  </a:solidFill>
                </p:spPr>
                <p:txBody>
                  <a:bodyPr/>
                  <a:lstStyle/>
                  <a:p>
                    <a:endParaRPr lang="en-NG"/>
                  </a:p>
                </p:txBody>
              </p:sp>
              <p:sp>
                <p:nvSpPr>
                  <p:cNvPr id="28" name="TextBox 16">
                    <a:extLst>
                      <a:ext uri="{FF2B5EF4-FFF2-40B4-BE49-F238E27FC236}">
                        <a16:creationId xmlns:a16="http://schemas.microsoft.com/office/drawing/2014/main" id="{F60E2459-61B7-096F-74A0-D045FAE479F0}"/>
                      </a:ext>
                    </a:extLst>
                  </p:cNvPr>
                  <p:cNvSpPr txBox="1"/>
                  <p:nvPr/>
                </p:nvSpPr>
                <p:spPr>
                  <a:xfrm>
                    <a:off x="0" y="-28575"/>
                    <a:ext cx="812800" cy="841375"/>
                  </a:xfrm>
                  <a:prstGeom prst="rect">
                    <a:avLst/>
                  </a:prstGeom>
                </p:spPr>
                <p:txBody>
                  <a:bodyPr lIns="50800" tIns="50800" rIns="50800" bIns="50800" rtlCol="0" anchor="ctr"/>
                  <a:lstStyle/>
                  <a:p>
                    <a:pPr algn="ctr">
                      <a:lnSpc>
                        <a:spcPts val="1960"/>
                      </a:lnSpc>
                    </a:pPr>
                    <a:endParaRPr/>
                  </a:p>
                </p:txBody>
              </p:sp>
            </p:grpSp>
            <p:sp>
              <p:nvSpPr>
                <p:cNvPr id="26" name="TextBox 33">
                  <a:extLst>
                    <a:ext uri="{FF2B5EF4-FFF2-40B4-BE49-F238E27FC236}">
                      <a16:creationId xmlns:a16="http://schemas.microsoft.com/office/drawing/2014/main" id="{3E417E31-0E1E-6650-896F-90BC93917FA0}"/>
                    </a:ext>
                  </a:extLst>
                </p:cNvPr>
                <p:cNvSpPr txBox="1"/>
                <p:nvPr/>
              </p:nvSpPr>
              <p:spPr>
                <a:xfrm>
                  <a:off x="4538488" y="10142486"/>
                  <a:ext cx="2024322" cy="154722"/>
                </a:xfrm>
                <a:prstGeom prst="rect">
                  <a:avLst/>
                </a:prstGeom>
              </p:spPr>
              <p:txBody>
                <a:bodyPr lIns="0" tIns="0" rIns="0" bIns="0" rtlCol="0" anchor="t">
                  <a:spAutoFit/>
                </a:bodyPr>
                <a:lstStyle/>
                <a:p>
                  <a:pPr algn="r">
                    <a:lnSpc>
                      <a:spcPts val="1299"/>
                    </a:lnSpc>
                  </a:pPr>
                  <a:r>
                    <a:rPr lang="en-US" sz="999" dirty="0">
                      <a:solidFill>
                        <a:srgbClr val="000000"/>
                      </a:solidFill>
                      <a:latin typeface="Georgia" panose="02040502050405020303" pitchFamily="18" charset="0"/>
                    </a:rPr>
                    <a:t>Volume 2024 – April Edition </a:t>
                  </a:r>
                </a:p>
              </p:txBody>
            </p:sp>
          </p:grpSp>
          <p:cxnSp>
            <p:nvCxnSpPr>
              <p:cNvPr id="24" name="Straight Connector 23">
                <a:extLst>
                  <a:ext uri="{FF2B5EF4-FFF2-40B4-BE49-F238E27FC236}">
                    <a16:creationId xmlns:a16="http://schemas.microsoft.com/office/drawing/2014/main" id="{3094D86D-935F-7B24-1B84-460D46B40EFC}"/>
                  </a:ext>
                </a:extLst>
              </p:cNvPr>
              <p:cNvCxnSpPr/>
              <p:nvPr/>
            </p:nvCxnSpPr>
            <p:spPr>
              <a:xfrm>
                <a:off x="273050" y="10223500"/>
                <a:ext cx="7283450" cy="0"/>
              </a:xfrm>
              <a:prstGeom prst="line">
                <a:avLst/>
              </a:prstGeom>
            </p:spPr>
            <p:style>
              <a:lnRef idx="2">
                <a:schemeClr val="dk1"/>
              </a:lnRef>
              <a:fillRef idx="0">
                <a:schemeClr val="dk1"/>
              </a:fillRef>
              <a:effectRef idx="1">
                <a:schemeClr val="dk1"/>
              </a:effectRef>
              <a:fontRef idx="minor">
                <a:schemeClr val="tx1"/>
              </a:fontRef>
            </p:style>
          </p:cxnSp>
        </p:grpSp>
        <p:sp>
          <p:nvSpPr>
            <p:cNvPr id="18" name="TextBox 17">
              <a:extLst>
                <a:ext uri="{FF2B5EF4-FFF2-40B4-BE49-F238E27FC236}">
                  <a16:creationId xmlns:a16="http://schemas.microsoft.com/office/drawing/2014/main" id="{00FEDFB9-7D9A-8569-46B7-E92993F7EB71}"/>
                </a:ext>
              </a:extLst>
            </p:cNvPr>
            <p:cNvSpPr txBox="1"/>
            <p:nvPr/>
          </p:nvSpPr>
          <p:spPr>
            <a:xfrm>
              <a:off x="-47316" y="10275069"/>
              <a:ext cx="3733800" cy="246221"/>
            </a:xfrm>
            <a:prstGeom prst="rect">
              <a:avLst/>
            </a:prstGeom>
            <a:noFill/>
          </p:spPr>
          <p:txBody>
            <a:bodyPr wrap="square" rtlCol="0">
              <a:spAutoFit/>
            </a:bodyPr>
            <a:lstStyle/>
            <a:p>
              <a:r>
                <a:rPr lang="en-US" sz="1000" i="1" dirty="0">
                  <a:latin typeface="Georgia" panose="02040502050405020303" pitchFamily="18" charset="0"/>
                </a:rPr>
                <a:t>A monthly publication of FSIB</a:t>
              </a:r>
              <a:endParaRPr lang="en-NG" sz="1000" i="1" dirty="0">
                <a:latin typeface="Georgia" panose="02040502050405020303" pitchFamily="18" charset="0"/>
              </a:endParaRPr>
            </a:p>
          </p:txBody>
        </p:sp>
      </p:grpSp>
      <p:pic>
        <p:nvPicPr>
          <p:cNvPr id="29" name="Picture 28">
            <a:extLst>
              <a:ext uri="{FF2B5EF4-FFF2-40B4-BE49-F238E27FC236}">
                <a16:creationId xmlns:a16="http://schemas.microsoft.com/office/drawing/2014/main" id="{8EC7B31F-31E0-611E-0F7E-19D55D0E5DB4}"/>
              </a:ext>
            </a:extLst>
          </p:cNvPr>
          <p:cNvPicPr>
            <a:picLocks noChangeAspect="1"/>
          </p:cNvPicPr>
          <p:nvPr/>
        </p:nvPicPr>
        <p:blipFill rotWithShape="1">
          <a:blip r:embed="rId2">
            <a:extLst>
              <a:ext uri="{28A0092B-C50C-407E-A947-70E740481C1C}">
                <a14:useLocalDpi xmlns:a14="http://schemas.microsoft.com/office/drawing/2010/main" val="0"/>
              </a:ext>
            </a:extLst>
          </a:blip>
          <a:srcRect l="6637" t="39903" r="5114" b="34047"/>
          <a:stretch/>
        </p:blipFill>
        <p:spPr>
          <a:xfrm>
            <a:off x="9077750" y="22964"/>
            <a:ext cx="3122383" cy="921710"/>
          </a:xfrm>
          <a:prstGeom prst="rect">
            <a:avLst/>
          </a:prstGeom>
        </p:spPr>
      </p:pic>
    </p:spTree>
    <p:extLst>
      <p:ext uri="{BB962C8B-B14F-4D97-AF65-F5344CB8AC3E}">
        <p14:creationId xmlns:p14="http://schemas.microsoft.com/office/powerpoint/2010/main" val="21190750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287DCEBD-5CCA-814F-927D-948423BFAEAC}"/>
              </a:ext>
            </a:extLst>
          </p:cNvPr>
          <p:cNvSpPr txBox="1"/>
          <p:nvPr/>
        </p:nvSpPr>
        <p:spPr>
          <a:xfrm>
            <a:off x="175152" y="74945"/>
            <a:ext cx="9192783" cy="861774"/>
          </a:xfrm>
          <a:prstGeom prst="rect">
            <a:avLst/>
          </a:prstGeom>
          <a:noFill/>
        </p:spPr>
        <p:txBody>
          <a:bodyPr wrap="square">
            <a:spAutoFit/>
          </a:bodyPr>
          <a:lstStyle/>
          <a:p>
            <a:pPr algn="l"/>
            <a:r>
              <a:rPr lang="en-US" sz="2500" b="1" i="0" dirty="0">
                <a:solidFill>
                  <a:schemeClr val="accent1">
                    <a:lumMod val="75000"/>
                  </a:schemeClr>
                </a:solidFill>
                <a:effectLst/>
                <a:latin typeface="Georgia" panose="02040502050405020303" pitchFamily="18" charset="0"/>
              </a:rPr>
              <a:t>LIFE INSURANCE IS A RAY OF HOPE IN TOUGH TIMES –AFRICAN ALLIANCE CEO</a:t>
            </a:r>
          </a:p>
        </p:txBody>
      </p:sp>
      <p:sp>
        <p:nvSpPr>
          <p:cNvPr id="15" name="TextBox 14">
            <a:extLst>
              <a:ext uri="{FF2B5EF4-FFF2-40B4-BE49-F238E27FC236}">
                <a16:creationId xmlns:a16="http://schemas.microsoft.com/office/drawing/2014/main" id="{21D29501-26F0-D5D9-44DE-C09F0D35F3CE}"/>
              </a:ext>
            </a:extLst>
          </p:cNvPr>
          <p:cNvSpPr txBox="1"/>
          <p:nvPr/>
        </p:nvSpPr>
        <p:spPr>
          <a:xfrm>
            <a:off x="447367" y="873765"/>
            <a:ext cx="5648633" cy="5693866"/>
          </a:xfrm>
          <a:prstGeom prst="rect">
            <a:avLst/>
          </a:prstGeom>
          <a:noFill/>
        </p:spPr>
        <p:txBody>
          <a:bodyPr wrap="square">
            <a:spAutoFit/>
          </a:bodyPr>
          <a:lstStyle/>
          <a:p>
            <a:pPr algn="just"/>
            <a:r>
              <a:rPr lang="en-US" sz="1400" dirty="0">
                <a:latin typeface="Georgia" panose="02040502050405020303" pitchFamily="18" charset="0"/>
              </a:rPr>
              <a:t>As economic hardship grips many people with increasing cost of living, life insurance has emerged as a glimmer of hope that can enable people survive the future.</a:t>
            </a:r>
          </a:p>
          <a:p>
            <a:pPr algn="just"/>
            <a:endParaRPr lang="en-US" sz="1400" dirty="0">
              <a:latin typeface="Georgia" panose="02040502050405020303" pitchFamily="18" charset="0"/>
            </a:endParaRPr>
          </a:p>
          <a:p>
            <a:pPr algn="just"/>
            <a:r>
              <a:rPr lang="en-US" sz="1400" dirty="0">
                <a:latin typeface="Georgia" panose="02040502050405020303" pitchFamily="18" charset="0"/>
              </a:rPr>
              <a:t>According to African Alliance Insurance, the benefits of life insurance cannot be over emphasized, as it will help people weather the economic storm.</a:t>
            </a:r>
          </a:p>
          <a:p>
            <a:pPr algn="just"/>
            <a:endParaRPr lang="en-US" sz="1400" dirty="0">
              <a:latin typeface="Georgia" panose="02040502050405020303" pitchFamily="18" charset="0"/>
            </a:endParaRPr>
          </a:p>
          <a:p>
            <a:pPr algn="just"/>
            <a:r>
              <a:rPr lang="en-US" sz="1400" dirty="0">
                <a:latin typeface="Georgia" panose="02040502050405020303" pitchFamily="18" charset="0"/>
              </a:rPr>
              <a:t>The company expressing its readiness to continue to deliver value says, it is committed to exceeding expectations of its stakeholders, particularly at this time.</a:t>
            </a:r>
          </a:p>
          <a:p>
            <a:pPr algn="just"/>
            <a:endParaRPr lang="en-US" sz="1400" dirty="0">
              <a:latin typeface="Georgia" panose="02040502050405020303" pitchFamily="18" charset="0"/>
            </a:endParaRPr>
          </a:p>
          <a:p>
            <a:pPr algn="just"/>
            <a:r>
              <a:rPr lang="en-US" sz="1400" dirty="0">
                <a:latin typeface="Georgia" panose="02040502050405020303" pitchFamily="18" charset="0"/>
              </a:rPr>
              <a:t>The company, with over 62 years of expertise in the life assurance sector, is presently charting a course to making life more meaningful for both its customers.</a:t>
            </a:r>
          </a:p>
          <a:p>
            <a:pPr algn="just"/>
            <a:endParaRPr lang="en-US" sz="1400" dirty="0">
              <a:latin typeface="Georgia" panose="02040502050405020303" pitchFamily="18" charset="0"/>
            </a:endParaRPr>
          </a:p>
          <a:p>
            <a:pPr algn="just"/>
            <a:r>
              <a:rPr lang="en-US" sz="1400" dirty="0">
                <a:latin typeface="Georgia" panose="02040502050405020303" pitchFamily="18" charset="0"/>
              </a:rPr>
              <a:t>The new direction, an outcome of recent retreat and strategic evaluation of both the local and global happenings that have the potentials to reduce life expectancy, is expected to usher in intentional actions and policy options that will illuminate the lives of its stakeholders.</a:t>
            </a:r>
          </a:p>
          <a:p>
            <a:pPr algn="just"/>
            <a:endParaRPr lang="en-US" sz="1400" dirty="0">
              <a:latin typeface="Georgia" panose="02040502050405020303" pitchFamily="18" charset="0"/>
            </a:endParaRPr>
          </a:p>
          <a:p>
            <a:pPr algn="just"/>
            <a:r>
              <a:rPr lang="en-US" sz="1400" dirty="0">
                <a:latin typeface="Georgia" panose="02040502050405020303" pitchFamily="18" charset="0"/>
              </a:rPr>
              <a:t>Joyce </a:t>
            </a:r>
            <a:r>
              <a:rPr lang="en-US" sz="1400" dirty="0" err="1">
                <a:latin typeface="Georgia" panose="02040502050405020303" pitchFamily="18" charset="0"/>
              </a:rPr>
              <a:t>Ojemudia</a:t>
            </a:r>
            <a:r>
              <a:rPr lang="en-US" sz="1400" dirty="0">
                <a:latin typeface="Georgia" panose="02040502050405020303" pitchFamily="18" charset="0"/>
              </a:rPr>
              <a:t>, Managing Director/CEO in a chart with select Journalists in Lagos said that “African Alliance remains committed to swiftly and professionally settling all valid claims, ensuring enduring happiness and satisfaction for our valued customers.”</a:t>
            </a:r>
            <a:endParaRPr lang="en-NG" sz="1400" dirty="0">
              <a:latin typeface="Georgia" panose="02040502050405020303" pitchFamily="18" charset="0"/>
            </a:endParaRPr>
          </a:p>
        </p:txBody>
      </p:sp>
      <p:sp>
        <p:nvSpPr>
          <p:cNvPr id="16" name="AutoShape 2" descr="A Slew Of Party Car Insurance Benefits You Need To Know ~ General ...">
            <a:extLst>
              <a:ext uri="{FF2B5EF4-FFF2-40B4-BE49-F238E27FC236}">
                <a16:creationId xmlns:a16="http://schemas.microsoft.com/office/drawing/2014/main" id="{FFB6CB09-BE4F-2431-5946-0FE4397E4C09}"/>
              </a:ext>
            </a:extLst>
          </p:cNvPr>
          <p:cNvSpPr>
            <a:spLocks noChangeAspect="1" noChangeArrowheads="1"/>
          </p:cNvSpPr>
          <p:nvPr/>
        </p:nvSpPr>
        <p:spPr bwMode="auto">
          <a:xfrm>
            <a:off x="447367" y="3872117"/>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G"/>
          </a:p>
        </p:txBody>
      </p:sp>
      <p:sp>
        <p:nvSpPr>
          <p:cNvPr id="21" name="TextBox 20">
            <a:extLst>
              <a:ext uri="{FF2B5EF4-FFF2-40B4-BE49-F238E27FC236}">
                <a16:creationId xmlns:a16="http://schemas.microsoft.com/office/drawing/2014/main" id="{43007EBE-8827-ABFF-CD0B-0DD22A4F9B4D}"/>
              </a:ext>
            </a:extLst>
          </p:cNvPr>
          <p:cNvSpPr txBox="1"/>
          <p:nvPr/>
        </p:nvSpPr>
        <p:spPr>
          <a:xfrm>
            <a:off x="6096000" y="876364"/>
            <a:ext cx="4917233" cy="1815882"/>
          </a:xfrm>
          <a:prstGeom prst="rect">
            <a:avLst/>
          </a:prstGeom>
          <a:noFill/>
        </p:spPr>
        <p:txBody>
          <a:bodyPr wrap="square">
            <a:spAutoFit/>
          </a:bodyPr>
          <a:lstStyle/>
          <a:p>
            <a:r>
              <a:rPr lang="en-US" sz="1400" dirty="0">
                <a:latin typeface="Georgia" panose="02040502050405020303" pitchFamily="18" charset="0"/>
              </a:rPr>
              <a:t>Going into memory lane, </a:t>
            </a:r>
            <a:r>
              <a:rPr lang="en-US" sz="1400" dirty="0" err="1">
                <a:latin typeface="Georgia" panose="02040502050405020303" pitchFamily="18" charset="0"/>
              </a:rPr>
              <a:t>Ojemudia</a:t>
            </a:r>
            <a:r>
              <a:rPr lang="en-US" sz="1400" dirty="0">
                <a:latin typeface="Georgia" panose="02040502050405020303" pitchFamily="18" charset="0"/>
              </a:rPr>
              <a:t> said the company had performed the feat before and cannot afford to relent, adding that the present economic and social realities call for efficiency based on cutting edge technology.</a:t>
            </a:r>
          </a:p>
          <a:p>
            <a:endParaRPr lang="en-US" sz="1400" dirty="0">
              <a:latin typeface="Georgia" panose="02040502050405020303" pitchFamily="18" charset="0"/>
            </a:endParaRPr>
          </a:p>
          <a:p>
            <a:r>
              <a:rPr lang="en-US" sz="1400" dirty="0">
                <a:latin typeface="Georgia" panose="02040502050405020303" pitchFamily="18" charset="0"/>
              </a:rPr>
              <a:t>Specifically, she said, for instance, from 2019 to 2023, African Alliance exemplified this commitment by disbursing the sum of over N40 billion.</a:t>
            </a:r>
            <a:endParaRPr lang="en-NG" sz="1400" dirty="0">
              <a:latin typeface="Georgia" panose="02040502050405020303" pitchFamily="18" charset="0"/>
            </a:endParaRPr>
          </a:p>
        </p:txBody>
      </p:sp>
      <p:grpSp>
        <p:nvGrpSpPr>
          <p:cNvPr id="11" name="Group 10">
            <a:extLst>
              <a:ext uri="{FF2B5EF4-FFF2-40B4-BE49-F238E27FC236}">
                <a16:creationId xmlns:a16="http://schemas.microsoft.com/office/drawing/2014/main" id="{325A85F4-B216-2C4E-6CA0-2440FC20F745}"/>
              </a:ext>
            </a:extLst>
          </p:cNvPr>
          <p:cNvGrpSpPr/>
          <p:nvPr/>
        </p:nvGrpSpPr>
        <p:grpSpPr>
          <a:xfrm>
            <a:off x="4588184" y="6560210"/>
            <a:ext cx="7603816" cy="297790"/>
            <a:chOff x="-47316" y="10223500"/>
            <a:chExt cx="7603816" cy="297790"/>
          </a:xfrm>
        </p:grpSpPr>
        <p:grpSp>
          <p:nvGrpSpPr>
            <p:cNvPr id="12" name="Group 11">
              <a:extLst>
                <a:ext uri="{FF2B5EF4-FFF2-40B4-BE49-F238E27FC236}">
                  <a16:creationId xmlns:a16="http://schemas.microsoft.com/office/drawing/2014/main" id="{1CDCB8D5-9545-1FE4-5556-2742BECB0C54}"/>
                </a:ext>
              </a:extLst>
            </p:cNvPr>
            <p:cNvGrpSpPr/>
            <p:nvPr/>
          </p:nvGrpSpPr>
          <p:grpSpPr>
            <a:xfrm>
              <a:off x="273050" y="10223500"/>
              <a:ext cx="7283450" cy="226108"/>
              <a:chOff x="273050" y="10223500"/>
              <a:chExt cx="7283450" cy="226108"/>
            </a:xfrm>
          </p:grpSpPr>
          <p:grpSp>
            <p:nvGrpSpPr>
              <p:cNvPr id="17" name="Group 16">
                <a:extLst>
                  <a:ext uri="{FF2B5EF4-FFF2-40B4-BE49-F238E27FC236}">
                    <a16:creationId xmlns:a16="http://schemas.microsoft.com/office/drawing/2014/main" id="{76CCD479-1933-2255-4B99-F7CF84C2A4C5}"/>
                  </a:ext>
                </a:extLst>
              </p:cNvPr>
              <p:cNvGrpSpPr/>
              <p:nvPr/>
            </p:nvGrpSpPr>
            <p:grpSpPr>
              <a:xfrm>
                <a:off x="5148087" y="10294886"/>
                <a:ext cx="2265512" cy="154722"/>
                <a:chOff x="4538488" y="10142486"/>
                <a:chExt cx="2265512" cy="154722"/>
              </a:xfrm>
            </p:grpSpPr>
            <p:grpSp>
              <p:nvGrpSpPr>
                <p:cNvPr id="25" name="Group 14">
                  <a:extLst>
                    <a:ext uri="{FF2B5EF4-FFF2-40B4-BE49-F238E27FC236}">
                      <a16:creationId xmlns:a16="http://schemas.microsoft.com/office/drawing/2014/main" id="{09768DA2-316F-448F-A9C4-1B7BC17D9F1B}"/>
                    </a:ext>
                  </a:extLst>
                </p:cNvPr>
                <p:cNvGrpSpPr/>
                <p:nvPr/>
              </p:nvGrpSpPr>
              <p:grpSpPr>
                <a:xfrm>
                  <a:off x="6689100" y="10169157"/>
                  <a:ext cx="114900" cy="114900"/>
                  <a:chOff x="0" y="0"/>
                  <a:chExt cx="812800" cy="812800"/>
                </a:xfrm>
              </p:grpSpPr>
              <p:sp>
                <p:nvSpPr>
                  <p:cNvPr id="27" name="Freeform 15">
                    <a:extLst>
                      <a:ext uri="{FF2B5EF4-FFF2-40B4-BE49-F238E27FC236}">
                        <a16:creationId xmlns:a16="http://schemas.microsoft.com/office/drawing/2014/main" id="{974CB820-6072-4530-49E3-CEFA4D67ACEC}"/>
                      </a:ext>
                    </a:extLst>
                  </p:cNvPr>
                  <p:cNvSpPr/>
                  <p:nvPr/>
                </p:nvSpPr>
                <p:spPr>
                  <a:xfrm>
                    <a:off x="0" y="0"/>
                    <a:ext cx="812800" cy="812800"/>
                  </a:xfrm>
                  <a:custGeom>
                    <a:avLst/>
                    <a:gdLst/>
                    <a:ahLst/>
                    <a:cxnLst/>
                    <a:rect l="l" t="t" r="r" b="b"/>
                    <a:pathLst>
                      <a:path w="812800" h="812800">
                        <a:moveTo>
                          <a:pt x="0" y="0"/>
                        </a:moveTo>
                        <a:lnTo>
                          <a:pt x="812800" y="0"/>
                        </a:lnTo>
                        <a:lnTo>
                          <a:pt x="812800" y="812800"/>
                        </a:lnTo>
                        <a:lnTo>
                          <a:pt x="0" y="812800"/>
                        </a:lnTo>
                        <a:close/>
                      </a:path>
                    </a:pathLst>
                  </a:custGeom>
                  <a:solidFill>
                    <a:schemeClr val="accent1">
                      <a:lumMod val="75000"/>
                    </a:schemeClr>
                  </a:solidFill>
                </p:spPr>
                <p:txBody>
                  <a:bodyPr/>
                  <a:lstStyle/>
                  <a:p>
                    <a:endParaRPr lang="en-NG"/>
                  </a:p>
                </p:txBody>
              </p:sp>
              <p:sp>
                <p:nvSpPr>
                  <p:cNvPr id="28" name="TextBox 16">
                    <a:extLst>
                      <a:ext uri="{FF2B5EF4-FFF2-40B4-BE49-F238E27FC236}">
                        <a16:creationId xmlns:a16="http://schemas.microsoft.com/office/drawing/2014/main" id="{DE50B4A3-7AFD-C369-DBA1-F25593CF3505}"/>
                      </a:ext>
                    </a:extLst>
                  </p:cNvPr>
                  <p:cNvSpPr txBox="1"/>
                  <p:nvPr/>
                </p:nvSpPr>
                <p:spPr>
                  <a:xfrm>
                    <a:off x="0" y="-28575"/>
                    <a:ext cx="812800" cy="841375"/>
                  </a:xfrm>
                  <a:prstGeom prst="rect">
                    <a:avLst/>
                  </a:prstGeom>
                </p:spPr>
                <p:txBody>
                  <a:bodyPr lIns="50800" tIns="50800" rIns="50800" bIns="50800" rtlCol="0" anchor="ctr"/>
                  <a:lstStyle/>
                  <a:p>
                    <a:pPr algn="ctr">
                      <a:lnSpc>
                        <a:spcPts val="1960"/>
                      </a:lnSpc>
                    </a:pPr>
                    <a:endParaRPr/>
                  </a:p>
                </p:txBody>
              </p:sp>
            </p:grpSp>
            <p:sp>
              <p:nvSpPr>
                <p:cNvPr id="26" name="TextBox 33">
                  <a:extLst>
                    <a:ext uri="{FF2B5EF4-FFF2-40B4-BE49-F238E27FC236}">
                      <a16:creationId xmlns:a16="http://schemas.microsoft.com/office/drawing/2014/main" id="{7F8E2D3D-3718-4DF0-7568-7F1AF1E58B2B}"/>
                    </a:ext>
                  </a:extLst>
                </p:cNvPr>
                <p:cNvSpPr txBox="1"/>
                <p:nvPr/>
              </p:nvSpPr>
              <p:spPr>
                <a:xfrm>
                  <a:off x="4538488" y="10142486"/>
                  <a:ext cx="2024322" cy="154722"/>
                </a:xfrm>
                <a:prstGeom prst="rect">
                  <a:avLst/>
                </a:prstGeom>
              </p:spPr>
              <p:txBody>
                <a:bodyPr lIns="0" tIns="0" rIns="0" bIns="0" rtlCol="0" anchor="t">
                  <a:spAutoFit/>
                </a:bodyPr>
                <a:lstStyle/>
                <a:p>
                  <a:pPr algn="r">
                    <a:lnSpc>
                      <a:spcPts val="1299"/>
                    </a:lnSpc>
                  </a:pPr>
                  <a:r>
                    <a:rPr lang="en-US" sz="999" dirty="0">
                      <a:solidFill>
                        <a:srgbClr val="000000"/>
                      </a:solidFill>
                      <a:latin typeface="Georgia" panose="02040502050405020303" pitchFamily="18" charset="0"/>
                    </a:rPr>
                    <a:t>Volume 2024 – April Edition </a:t>
                  </a:r>
                </a:p>
              </p:txBody>
            </p:sp>
          </p:grpSp>
          <p:cxnSp>
            <p:nvCxnSpPr>
              <p:cNvPr id="24" name="Straight Connector 23">
                <a:extLst>
                  <a:ext uri="{FF2B5EF4-FFF2-40B4-BE49-F238E27FC236}">
                    <a16:creationId xmlns:a16="http://schemas.microsoft.com/office/drawing/2014/main" id="{004BB96B-2C18-0DC1-CF4D-DD3187AC6C1F}"/>
                  </a:ext>
                </a:extLst>
              </p:cNvPr>
              <p:cNvCxnSpPr/>
              <p:nvPr/>
            </p:nvCxnSpPr>
            <p:spPr>
              <a:xfrm>
                <a:off x="273050" y="10223500"/>
                <a:ext cx="7283450" cy="0"/>
              </a:xfrm>
              <a:prstGeom prst="line">
                <a:avLst/>
              </a:prstGeom>
            </p:spPr>
            <p:style>
              <a:lnRef idx="2">
                <a:schemeClr val="dk1"/>
              </a:lnRef>
              <a:fillRef idx="0">
                <a:schemeClr val="dk1"/>
              </a:fillRef>
              <a:effectRef idx="1">
                <a:schemeClr val="dk1"/>
              </a:effectRef>
              <a:fontRef idx="minor">
                <a:schemeClr val="tx1"/>
              </a:fontRef>
            </p:style>
          </p:cxnSp>
        </p:grpSp>
        <p:sp>
          <p:nvSpPr>
            <p:cNvPr id="13" name="TextBox 12">
              <a:extLst>
                <a:ext uri="{FF2B5EF4-FFF2-40B4-BE49-F238E27FC236}">
                  <a16:creationId xmlns:a16="http://schemas.microsoft.com/office/drawing/2014/main" id="{1800C388-4625-0B81-2A37-525EF180D352}"/>
                </a:ext>
              </a:extLst>
            </p:cNvPr>
            <p:cNvSpPr txBox="1"/>
            <p:nvPr/>
          </p:nvSpPr>
          <p:spPr>
            <a:xfrm>
              <a:off x="-47316" y="10275069"/>
              <a:ext cx="3733800" cy="246221"/>
            </a:xfrm>
            <a:prstGeom prst="rect">
              <a:avLst/>
            </a:prstGeom>
            <a:noFill/>
          </p:spPr>
          <p:txBody>
            <a:bodyPr wrap="square" rtlCol="0">
              <a:spAutoFit/>
            </a:bodyPr>
            <a:lstStyle/>
            <a:p>
              <a:r>
                <a:rPr lang="en-US" sz="1000" i="1" dirty="0">
                  <a:latin typeface="Georgia" panose="02040502050405020303" pitchFamily="18" charset="0"/>
                </a:rPr>
                <a:t>A monthly publication of FSIB</a:t>
              </a:r>
              <a:endParaRPr lang="en-NG" sz="1000" i="1" dirty="0">
                <a:latin typeface="Georgia" panose="02040502050405020303" pitchFamily="18" charset="0"/>
              </a:endParaRPr>
            </a:p>
          </p:txBody>
        </p:sp>
      </p:grpSp>
      <p:pic>
        <p:nvPicPr>
          <p:cNvPr id="29" name="Picture 28">
            <a:extLst>
              <a:ext uri="{FF2B5EF4-FFF2-40B4-BE49-F238E27FC236}">
                <a16:creationId xmlns:a16="http://schemas.microsoft.com/office/drawing/2014/main" id="{902A1DAC-3022-5CF7-7D3A-52AE7F59315B}"/>
              </a:ext>
            </a:extLst>
          </p:cNvPr>
          <p:cNvPicPr>
            <a:picLocks noChangeAspect="1"/>
          </p:cNvPicPr>
          <p:nvPr/>
        </p:nvPicPr>
        <p:blipFill rotWithShape="1">
          <a:blip r:embed="rId2">
            <a:extLst>
              <a:ext uri="{28A0092B-C50C-407E-A947-70E740481C1C}">
                <a14:useLocalDpi xmlns:a14="http://schemas.microsoft.com/office/drawing/2010/main" val="0"/>
              </a:ext>
            </a:extLst>
          </a:blip>
          <a:srcRect l="6637" t="39903" r="5114" b="34047"/>
          <a:stretch/>
        </p:blipFill>
        <p:spPr>
          <a:xfrm>
            <a:off x="9077750" y="22964"/>
            <a:ext cx="3122383" cy="921710"/>
          </a:xfrm>
          <a:prstGeom prst="rect">
            <a:avLst/>
          </a:prstGeom>
        </p:spPr>
      </p:pic>
      <p:pic>
        <p:nvPicPr>
          <p:cNvPr id="1026" name="Picture 2" descr="Life insurance is a ray of hope in tough times –African Alliance CEO">
            <a:extLst>
              <a:ext uri="{FF2B5EF4-FFF2-40B4-BE49-F238E27FC236}">
                <a16:creationId xmlns:a16="http://schemas.microsoft.com/office/drawing/2014/main" id="{F9ADA817-CFC1-9A88-0431-38A471D1397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90471" y="2763631"/>
            <a:ext cx="5312350" cy="33608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79295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896138-DBE6-5DEB-9E5F-7F2A5F0D930D}"/>
            </a:ext>
          </a:extLst>
        </p:cNvPr>
        <p:cNvGrpSpPr/>
        <p:nvPr/>
      </p:nvGrpSpPr>
      <p:grpSpPr>
        <a:xfrm>
          <a:off x="0" y="0"/>
          <a:ext cx="0" cy="0"/>
          <a:chOff x="0" y="0"/>
          <a:chExt cx="0" cy="0"/>
        </a:xfrm>
      </p:grpSpPr>
      <p:sp>
        <p:nvSpPr>
          <p:cNvPr id="14" name="TextBox 13">
            <a:extLst>
              <a:ext uri="{FF2B5EF4-FFF2-40B4-BE49-F238E27FC236}">
                <a16:creationId xmlns:a16="http://schemas.microsoft.com/office/drawing/2014/main" id="{8529D04A-DB52-5C99-AF1C-EF6234771BE7}"/>
              </a:ext>
            </a:extLst>
          </p:cNvPr>
          <p:cNvSpPr txBox="1"/>
          <p:nvPr/>
        </p:nvSpPr>
        <p:spPr>
          <a:xfrm>
            <a:off x="68473" y="76845"/>
            <a:ext cx="9094188" cy="769441"/>
          </a:xfrm>
          <a:prstGeom prst="rect">
            <a:avLst/>
          </a:prstGeom>
          <a:noFill/>
        </p:spPr>
        <p:txBody>
          <a:bodyPr wrap="square">
            <a:spAutoFit/>
          </a:bodyPr>
          <a:lstStyle/>
          <a:p>
            <a:pPr algn="l"/>
            <a:r>
              <a:rPr lang="en-US" sz="2200" b="1" i="0" dirty="0">
                <a:solidFill>
                  <a:schemeClr val="accent1">
                    <a:lumMod val="75000"/>
                  </a:schemeClr>
                </a:solidFill>
                <a:effectLst/>
                <a:latin typeface="Georgia" panose="02040502050405020303" pitchFamily="18" charset="0"/>
              </a:rPr>
              <a:t>DESPITE HEADWINDS, INSURANCE SECTOR’S AVERAGES 25% GROWTH IN FIVE YEARS.</a:t>
            </a:r>
          </a:p>
        </p:txBody>
      </p:sp>
      <p:sp>
        <p:nvSpPr>
          <p:cNvPr id="15" name="TextBox 14">
            <a:extLst>
              <a:ext uri="{FF2B5EF4-FFF2-40B4-BE49-F238E27FC236}">
                <a16:creationId xmlns:a16="http://schemas.microsoft.com/office/drawing/2014/main" id="{5D5E0D76-1913-930C-4637-B6CDD7894E6F}"/>
              </a:ext>
            </a:extLst>
          </p:cNvPr>
          <p:cNvSpPr txBox="1"/>
          <p:nvPr/>
        </p:nvSpPr>
        <p:spPr>
          <a:xfrm>
            <a:off x="152763" y="927100"/>
            <a:ext cx="3518807" cy="5693866"/>
          </a:xfrm>
          <a:prstGeom prst="rect">
            <a:avLst/>
          </a:prstGeom>
          <a:noFill/>
        </p:spPr>
        <p:txBody>
          <a:bodyPr wrap="square">
            <a:spAutoFit/>
          </a:bodyPr>
          <a:lstStyle/>
          <a:p>
            <a:pPr algn="just"/>
            <a:r>
              <a:rPr lang="en-US" sz="1400" dirty="0">
                <a:latin typeface="Georgia" panose="02040502050405020303" pitchFamily="18" charset="0"/>
              </a:rPr>
              <a:t>Despite the numerous macroeconomic headwinds that have plagued the nation’s business space over the years, insurance industry has maintained a steady growth of 25 percent compound annual growth rate (CAGR) in the past five years. Statistics show that in 2017, the sector grew its gross premium income by 14 percent, “and by 2018, the growth rate stood at 14.5 percent. In 2019, it grew by 20.9 percent.”</a:t>
            </a:r>
          </a:p>
          <a:p>
            <a:pPr algn="just"/>
            <a:endParaRPr lang="en-US" sz="1400" dirty="0">
              <a:latin typeface="Georgia" panose="02040502050405020303" pitchFamily="18" charset="0"/>
            </a:endParaRPr>
          </a:p>
          <a:p>
            <a:pPr algn="just"/>
            <a:r>
              <a:rPr lang="en-US" sz="1400" dirty="0">
                <a:latin typeface="Georgia" panose="02040502050405020303" pitchFamily="18" charset="0"/>
              </a:rPr>
              <a:t>In 2020, while other sectors of Nigerian economy contracted including the national gross domestic product (GDP) which growth contracted by -19 percent, insurance sector maintained a steady growth with its graphical curve.</a:t>
            </a:r>
          </a:p>
          <a:p>
            <a:pPr algn="just"/>
            <a:endParaRPr lang="en-US" sz="1400" dirty="0">
              <a:latin typeface="Georgia" panose="02040502050405020303" pitchFamily="18" charset="0"/>
            </a:endParaRPr>
          </a:p>
          <a:p>
            <a:pPr algn="just"/>
            <a:r>
              <a:rPr lang="en-US" sz="1400" dirty="0">
                <a:latin typeface="Georgia" panose="02040502050405020303" pitchFamily="18" charset="0"/>
              </a:rPr>
              <a:t>Analysts are of the view that unlike other sectors of the economy which growth trajectory plummeted during the period, insurance sector maintained a steady growth despite the pandemic and its associated business lockdown.</a:t>
            </a:r>
          </a:p>
        </p:txBody>
      </p:sp>
      <p:sp>
        <p:nvSpPr>
          <p:cNvPr id="16" name="TextBox 15">
            <a:extLst>
              <a:ext uri="{FF2B5EF4-FFF2-40B4-BE49-F238E27FC236}">
                <a16:creationId xmlns:a16="http://schemas.microsoft.com/office/drawing/2014/main" id="{F8F24F85-A275-8D09-539F-A8AD05024299}"/>
              </a:ext>
            </a:extLst>
          </p:cNvPr>
          <p:cNvSpPr txBox="1"/>
          <p:nvPr/>
        </p:nvSpPr>
        <p:spPr>
          <a:xfrm>
            <a:off x="3671570" y="866344"/>
            <a:ext cx="3413440" cy="5693866"/>
          </a:xfrm>
          <a:prstGeom prst="rect">
            <a:avLst/>
          </a:prstGeom>
          <a:noFill/>
        </p:spPr>
        <p:txBody>
          <a:bodyPr wrap="square">
            <a:spAutoFit/>
          </a:bodyPr>
          <a:lstStyle/>
          <a:p>
            <a:pPr algn="just"/>
            <a:r>
              <a:rPr lang="en-US" sz="1400" dirty="0">
                <a:latin typeface="Georgia" panose="02040502050405020303" pitchFamily="18" charset="0"/>
              </a:rPr>
              <a:t>The National Insurance Commission’s (NAICOM) statistics indicate that in 2021, the sector’s growth rate rebounded to 20 percent whereas in other African countries like Tanzania, growth rate was 12 percent, in Egypt, 18.5 percent, and 7.0 percent in Malaysia.</a:t>
            </a:r>
          </a:p>
          <a:p>
            <a:pPr algn="just"/>
            <a:endParaRPr lang="en-US" sz="1400" dirty="0">
              <a:latin typeface="Georgia" panose="02040502050405020303" pitchFamily="18" charset="0"/>
            </a:endParaRPr>
          </a:p>
          <a:p>
            <a:pPr algn="just"/>
            <a:r>
              <a:rPr lang="en-US" sz="1400" dirty="0">
                <a:latin typeface="Georgia" panose="02040502050405020303" pitchFamily="18" charset="0"/>
              </a:rPr>
              <a:t>According to the commission, the insurance sector within the five-year period (2017-2022) showed 65.1 percent growth in gross premium income (GPI).</a:t>
            </a:r>
          </a:p>
          <a:p>
            <a:pPr algn="just"/>
            <a:endParaRPr lang="en-US" sz="1400" dirty="0">
              <a:latin typeface="Georgia" panose="02040502050405020303" pitchFamily="18" charset="0"/>
            </a:endParaRPr>
          </a:p>
          <a:p>
            <a:pPr algn="just"/>
            <a:r>
              <a:rPr lang="en-US" sz="1400" dirty="0">
                <a:latin typeface="Georgia" panose="02040502050405020303" pitchFamily="18" charset="0"/>
              </a:rPr>
              <a:t>Mr. Sunday </a:t>
            </a:r>
            <a:r>
              <a:rPr lang="en-US" sz="1400" dirty="0" err="1">
                <a:latin typeface="Georgia" panose="02040502050405020303" pitchFamily="18" charset="0"/>
              </a:rPr>
              <a:t>Olorunndare</a:t>
            </a:r>
            <a:r>
              <a:rPr lang="en-US" sz="1400" dirty="0">
                <a:latin typeface="Georgia" panose="02040502050405020303" pitchFamily="18" charset="0"/>
              </a:rPr>
              <a:t> Thomas, the Commissioner for Insurance, stated that the insurance industry has in the past five years (2017-2022) maintained a steady growth in gross premium income (GPI), insisting that the future of the industry has remained bright.</a:t>
            </a:r>
          </a:p>
          <a:p>
            <a:pPr algn="just"/>
            <a:endParaRPr lang="en-US" sz="1400" dirty="0">
              <a:latin typeface="Georgia" panose="02040502050405020303" pitchFamily="18" charset="0"/>
            </a:endParaRPr>
          </a:p>
          <a:p>
            <a:pPr algn="just"/>
            <a:r>
              <a:rPr lang="en-US" sz="1400" dirty="0">
                <a:latin typeface="Georgia" panose="02040502050405020303" pitchFamily="18" charset="0"/>
              </a:rPr>
              <a:t>According to him, looking at current developments in the industry, the sector’s landscape has shifted and is shifting.</a:t>
            </a:r>
            <a:endParaRPr lang="en-NG" sz="1400" dirty="0">
              <a:latin typeface="Georgia" panose="02040502050405020303" pitchFamily="18" charset="0"/>
            </a:endParaRPr>
          </a:p>
        </p:txBody>
      </p:sp>
      <p:sp>
        <p:nvSpPr>
          <p:cNvPr id="23" name="TextBox 22">
            <a:extLst>
              <a:ext uri="{FF2B5EF4-FFF2-40B4-BE49-F238E27FC236}">
                <a16:creationId xmlns:a16="http://schemas.microsoft.com/office/drawing/2014/main" id="{35DE4EF0-1A05-36CE-514B-2217DAD56D89}"/>
              </a:ext>
            </a:extLst>
          </p:cNvPr>
          <p:cNvSpPr txBox="1"/>
          <p:nvPr/>
        </p:nvSpPr>
        <p:spPr>
          <a:xfrm>
            <a:off x="7055083" y="830652"/>
            <a:ext cx="4984154" cy="2893100"/>
          </a:xfrm>
          <a:prstGeom prst="rect">
            <a:avLst/>
          </a:prstGeom>
          <a:noFill/>
        </p:spPr>
        <p:txBody>
          <a:bodyPr wrap="square">
            <a:spAutoFit/>
          </a:bodyPr>
          <a:lstStyle/>
          <a:p>
            <a:pPr algn="just"/>
            <a:r>
              <a:rPr lang="en-US" sz="1400" dirty="0">
                <a:latin typeface="Georgia" panose="02040502050405020303" pitchFamily="18" charset="0"/>
              </a:rPr>
              <a:t>He said the insurance sector in 2017, grew its gross premium income by 14 percent, and by 2018, the growth rate stood at 14.5 percent, in 2019, it grew by 20.9 percent.</a:t>
            </a:r>
          </a:p>
          <a:p>
            <a:pPr algn="just"/>
            <a:endParaRPr lang="en-US" sz="1400" dirty="0">
              <a:latin typeface="Georgia" panose="02040502050405020303" pitchFamily="18" charset="0"/>
            </a:endParaRPr>
          </a:p>
          <a:p>
            <a:pPr algn="just"/>
            <a:r>
              <a:rPr lang="en-US" sz="1400" dirty="0">
                <a:latin typeface="Georgia" panose="02040502050405020303" pitchFamily="18" charset="0"/>
              </a:rPr>
              <a:t>He said, in overall, the insurance sector within the five-year period (2017-2022) showed 65.1 percent growth in GPI growth.</a:t>
            </a:r>
          </a:p>
          <a:p>
            <a:pPr algn="just"/>
            <a:endParaRPr lang="en-US" sz="1400" dirty="0">
              <a:latin typeface="Georgia" panose="02040502050405020303" pitchFamily="18" charset="0"/>
            </a:endParaRPr>
          </a:p>
          <a:p>
            <a:pPr algn="just"/>
            <a:r>
              <a:rPr lang="en-US" sz="1400" dirty="0">
                <a:latin typeface="Georgia" panose="02040502050405020303" pitchFamily="18" charset="0"/>
              </a:rPr>
              <a:t>“So, insurance keep growing. It is time for people to start appreciating insurance benefits because you cannot expose yourself unnecessarily, because whatever you bought with one naira in year 2022, if you want to buy it again you have to pay much more,” said Mrs. </a:t>
            </a:r>
            <a:r>
              <a:rPr lang="en-US" sz="1400" dirty="0" err="1">
                <a:latin typeface="Georgia" panose="02040502050405020303" pitchFamily="18" charset="0"/>
              </a:rPr>
              <a:t>Ilori</a:t>
            </a:r>
            <a:r>
              <a:rPr lang="en-US" sz="1400" dirty="0">
                <a:latin typeface="Georgia" panose="02040502050405020303" pitchFamily="18" charset="0"/>
              </a:rPr>
              <a:t>.</a:t>
            </a:r>
          </a:p>
        </p:txBody>
      </p:sp>
      <p:grpSp>
        <p:nvGrpSpPr>
          <p:cNvPr id="11" name="Group 10">
            <a:extLst>
              <a:ext uri="{FF2B5EF4-FFF2-40B4-BE49-F238E27FC236}">
                <a16:creationId xmlns:a16="http://schemas.microsoft.com/office/drawing/2014/main" id="{E643C4DD-057F-1225-0413-C818B9FDE237}"/>
              </a:ext>
            </a:extLst>
          </p:cNvPr>
          <p:cNvGrpSpPr/>
          <p:nvPr/>
        </p:nvGrpSpPr>
        <p:grpSpPr>
          <a:xfrm>
            <a:off x="4588184" y="6560210"/>
            <a:ext cx="7603816" cy="297790"/>
            <a:chOff x="-47316" y="10223500"/>
            <a:chExt cx="7603816" cy="297790"/>
          </a:xfrm>
        </p:grpSpPr>
        <p:grpSp>
          <p:nvGrpSpPr>
            <p:cNvPr id="12" name="Group 11">
              <a:extLst>
                <a:ext uri="{FF2B5EF4-FFF2-40B4-BE49-F238E27FC236}">
                  <a16:creationId xmlns:a16="http://schemas.microsoft.com/office/drawing/2014/main" id="{547FB346-5B69-1556-B15B-9009D73E1A52}"/>
                </a:ext>
              </a:extLst>
            </p:cNvPr>
            <p:cNvGrpSpPr/>
            <p:nvPr/>
          </p:nvGrpSpPr>
          <p:grpSpPr>
            <a:xfrm>
              <a:off x="273050" y="10223500"/>
              <a:ext cx="7283450" cy="226108"/>
              <a:chOff x="273050" y="10223500"/>
              <a:chExt cx="7283450" cy="226108"/>
            </a:xfrm>
          </p:grpSpPr>
          <p:grpSp>
            <p:nvGrpSpPr>
              <p:cNvPr id="20" name="Group 19">
                <a:extLst>
                  <a:ext uri="{FF2B5EF4-FFF2-40B4-BE49-F238E27FC236}">
                    <a16:creationId xmlns:a16="http://schemas.microsoft.com/office/drawing/2014/main" id="{B3AF3FF9-93EF-DB41-8EEE-F0B5085555D7}"/>
                  </a:ext>
                </a:extLst>
              </p:cNvPr>
              <p:cNvGrpSpPr/>
              <p:nvPr/>
            </p:nvGrpSpPr>
            <p:grpSpPr>
              <a:xfrm>
                <a:off x="5148087" y="10294886"/>
                <a:ext cx="2265512" cy="154722"/>
                <a:chOff x="4538488" y="10142486"/>
                <a:chExt cx="2265512" cy="154722"/>
              </a:xfrm>
            </p:grpSpPr>
            <p:grpSp>
              <p:nvGrpSpPr>
                <p:cNvPr id="22" name="Group 14">
                  <a:extLst>
                    <a:ext uri="{FF2B5EF4-FFF2-40B4-BE49-F238E27FC236}">
                      <a16:creationId xmlns:a16="http://schemas.microsoft.com/office/drawing/2014/main" id="{F349D3C4-27D1-548C-816D-794FE40D075F}"/>
                    </a:ext>
                  </a:extLst>
                </p:cNvPr>
                <p:cNvGrpSpPr/>
                <p:nvPr/>
              </p:nvGrpSpPr>
              <p:grpSpPr>
                <a:xfrm>
                  <a:off x="6689100" y="10169157"/>
                  <a:ext cx="114900" cy="114900"/>
                  <a:chOff x="0" y="0"/>
                  <a:chExt cx="812800" cy="812800"/>
                </a:xfrm>
              </p:grpSpPr>
              <p:sp>
                <p:nvSpPr>
                  <p:cNvPr id="25" name="Freeform 15">
                    <a:extLst>
                      <a:ext uri="{FF2B5EF4-FFF2-40B4-BE49-F238E27FC236}">
                        <a16:creationId xmlns:a16="http://schemas.microsoft.com/office/drawing/2014/main" id="{E773A396-6B5D-BCA4-53A1-1FB2D0D28875}"/>
                      </a:ext>
                    </a:extLst>
                  </p:cNvPr>
                  <p:cNvSpPr/>
                  <p:nvPr/>
                </p:nvSpPr>
                <p:spPr>
                  <a:xfrm>
                    <a:off x="0" y="0"/>
                    <a:ext cx="812800" cy="812800"/>
                  </a:xfrm>
                  <a:custGeom>
                    <a:avLst/>
                    <a:gdLst/>
                    <a:ahLst/>
                    <a:cxnLst/>
                    <a:rect l="l" t="t" r="r" b="b"/>
                    <a:pathLst>
                      <a:path w="812800" h="812800">
                        <a:moveTo>
                          <a:pt x="0" y="0"/>
                        </a:moveTo>
                        <a:lnTo>
                          <a:pt x="812800" y="0"/>
                        </a:lnTo>
                        <a:lnTo>
                          <a:pt x="812800" y="812800"/>
                        </a:lnTo>
                        <a:lnTo>
                          <a:pt x="0" y="812800"/>
                        </a:lnTo>
                        <a:close/>
                      </a:path>
                    </a:pathLst>
                  </a:custGeom>
                  <a:solidFill>
                    <a:schemeClr val="accent1">
                      <a:lumMod val="75000"/>
                    </a:schemeClr>
                  </a:solidFill>
                </p:spPr>
                <p:txBody>
                  <a:bodyPr/>
                  <a:lstStyle/>
                  <a:p>
                    <a:endParaRPr lang="en-NG"/>
                  </a:p>
                </p:txBody>
              </p:sp>
              <p:sp>
                <p:nvSpPr>
                  <p:cNvPr id="26" name="TextBox 16">
                    <a:extLst>
                      <a:ext uri="{FF2B5EF4-FFF2-40B4-BE49-F238E27FC236}">
                        <a16:creationId xmlns:a16="http://schemas.microsoft.com/office/drawing/2014/main" id="{181C8020-410C-9CCC-17A8-332AA10FB3F0}"/>
                      </a:ext>
                    </a:extLst>
                  </p:cNvPr>
                  <p:cNvSpPr txBox="1"/>
                  <p:nvPr/>
                </p:nvSpPr>
                <p:spPr>
                  <a:xfrm>
                    <a:off x="0" y="-28575"/>
                    <a:ext cx="812800" cy="841375"/>
                  </a:xfrm>
                  <a:prstGeom prst="rect">
                    <a:avLst/>
                  </a:prstGeom>
                </p:spPr>
                <p:txBody>
                  <a:bodyPr lIns="50800" tIns="50800" rIns="50800" bIns="50800" rtlCol="0" anchor="ctr"/>
                  <a:lstStyle/>
                  <a:p>
                    <a:pPr algn="ctr">
                      <a:lnSpc>
                        <a:spcPts val="1960"/>
                      </a:lnSpc>
                    </a:pPr>
                    <a:endParaRPr/>
                  </a:p>
                </p:txBody>
              </p:sp>
            </p:grpSp>
            <p:sp>
              <p:nvSpPr>
                <p:cNvPr id="24" name="TextBox 33">
                  <a:extLst>
                    <a:ext uri="{FF2B5EF4-FFF2-40B4-BE49-F238E27FC236}">
                      <a16:creationId xmlns:a16="http://schemas.microsoft.com/office/drawing/2014/main" id="{4573D33D-17E9-5915-C848-1C56553E9647}"/>
                    </a:ext>
                  </a:extLst>
                </p:cNvPr>
                <p:cNvSpPr txBox="1"/>
                <p:nvPr/>
              </p:nvSpPr>
              <p:spPr>
                <a:xfrm>
                  <a:off x="4538488" y="10142486"/>
                  <a:ext cx="2024322" cy="154722"/>
                </a:xfrm>
                <a:prstGeom prst="rect">
                  <a:avLst/>
                </a:prstGeom>
              </p:spPr>
              <p:txBody>
                <a:bodyPr lIns="0" tIns="0" rIns="0" bIns="0" rtlCol="0" anchor="t">
                  <a:spAutoFit/>
                </a:bodyPr>
                <a:lstStyle/>
                <a:p>
                  <a:pPr algn="r">
                    <a:lnSpc>
                      <a:spcPts val="1299"/>
                    </a:lnSpc>
                  </a:pPr>
                  <a:r>
                    <a:rPr lang="en-US" sz="999" dirty="0">
                      <a:solidFill>
                        <a:srgbClr val="000000"/>
                      </a:solidFill>
                      <a:latin typeface="Georgia" panose="02040502050405020303" pitchFamily="18" charset="0"/>
                    </a:rPr>
                    <a:t>Volume 2024 – April Edition </a:t>
                  </a:r>
                </a:p>
              </p:txBody>
            </p:sp>
          </p:grpSp>
          <p:cxnSp>
            <p:nvCxnSpPr>
              <p:cNvPr id="21" name="Straight Connector 20">
                <a:extLst>
                  <a:ext uri="{FF2B5EF4-FFF2-40B4-BE49-F238E27FC236}">
                    <a16:creationId xmlns:a16="http://schemas.microsoft.com/office/drawing/2014/main" id="{B6DB4D8D-39C9-9529-1FF0-4152EB7CB295}"/>
                  </a:ext>
                </a:extLst>
              </p:cNvPr>
              <p:cNvCxnSpPr/>
              <p:nvPr/>
            </p:nvCxnSpPr>
            <p:spPr>
              <a:xfrm>
                <a:off x="273050" y="10223500"/>
                <a:ext cx="7283450" cy="0"/>
              </a:xfrm>
              <a:prstGeom prst="line">
                <a:avLst/>
              </a:prstGeom>
            </p:spPr>
            <p:style>
              <a:lnRef idx="2">
                <a:schemeClr val="dk1"/>
              </a:lnRef>
              <a:fillRef idx="0">
                <a:schemeClr val="dk1"/>
              </a:fillRef>
              <a:effectRef idx="1">
                <a:schemeClr val="dk1"/>
              </a:effectRef>
              <a:fontRef idx="minor">
                <a:schemeClr val="tx1"/>
              </a:fontRef>
            </p:style>
          </p:cxnSp>
        </p:grpSp>
        <p:sp>
          <p:nvSpPr>
            <p:cNvPr id="13" name="TextBox 12">
              <a:extLst>
                <a:ext uri="{FF2B5EF4-FFF2-40B4-BE49-F238E27FC236}">
                  <a16:creationId xmlns:a16="http://schemas.microsoft.com/office/drawing/2014/main" id="{6BEC398D-22C2-DCA5-5552-9C597452DAB9}"/>
                </a:ext>
              </a:extLst>
            </p:cNvPr>
            <p:cNvSpPr txBox="1"/>
            <p:nvPr/>
          </p:nvSpPr>
          <p:spPr>
            <a:xfrm>
              <a:off x="-47316" y="10275069"/>
              <a:ext cx="3733800" cy="246221"/>
            </a:xfrm>
            <a:prstGeom prst="rect">
              <a:avLst/>
            </a:prstGeom>
            <a:noFill/>
          </p:spPr>
          <p:txBody>
            <a:bodyPr wrap="square" rtlCol="0">
              <a:spAutoFit/>
            </a:bodyPr>
            <a:lstStyle/>
            <a:p>
              <a:r>
                <a:rPr lang="en-US" sz="1000" i="1" dirty="0">
                  <a:latin typeface="Georgia" panose="02040502050405020303" pitchFamily="18" charset="0"/>
                </a:rPr>
                <a:t>A monthly publication of FSIB</a:t>
              </a:r>
              <a:endParaRPr lang="en-NG" sz="1000" i="1" dirty="0">
                <a:latin typeface="Georgia" panose="02040502050405020303" pitchFamily="18" charset="0"/>
              </a:endParaRPr>
            </a:p>
          </p:txBody>
        </p:sp>
      </p:grpSp>
      <p:pic>
        <p:nvPicPr>
          <p:cNvPr id="27" name="Picture 26">
            <a:extLst>
              <a:ext uri="{FF2B5EF4-FFF2-40B4-BE49-F238E27FC236}">
                <a16:creationId xmlns:a16="http://schemas.microsoft.com/office/drawing/2014/main" id="{B102AD63-4892-1BE6-938D-5EF0F3799BE3}"/>
              </a:ext>
            </a:extLst>
          </p:cNvPr>
          <p:cNvPicPr>
            <a:picLocks noChangeAspect="1"/>
          </p:cNvPicPr>
          <p:nvPr/>
        </p:nvPicPr>
        <p:blipFill rotWithShape="1">
          <a:blip r:embed="rId2">
            <a:extLst>
              <a:ext uri="{28A0092B-C50C-407E-A947-70E740481C1C}">
                <a14:useLocalDpi xmlns:a14="http://schemas.microsoft.com/office/drawing/2010/main" val="0"/>
              </a:ext>
            </a:extLst>
          </a:blip>
          <a:srcRect l="6637" t="39903" r="5114" b="34047"/>
          <a:stretch/>
        </p:blipFill>
        <p:spPr>
          <a:xfrm>
            <a:off x="9077750" y="22964"/>
            <a:ext cx="3122383" cy="921710"/>
          </a:xfrm>
          <a:prstGeom prst="rect">
            <a:avLst/>
          </a:prstGeom>
        </p:spPr>
      </p:pic>
      <p:pic>
        <p:nvPicPr>
          <p:cNvPr id="2050" name="Picture 2" descr="FCTA rolls out health insurance for vulnerable women">
            <a:extLst>
              <a:ext uri="{FF2B5EF4-FFF2-40B4-BE49-F238E27FC236}">
                <a16:creationId xmlns:a16="http://schemas.microsoft.com/office/drawing/2014/main" id="{03426817-889B-1D60-6512-F55525E3B08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20931" y="3774033"/>
            <a:ext cx="4944597" cy="25427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87458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A5236E1-8E86-E9AB-4260-B3F31EB348C9}"/>
              </a:ext>
            </a:extLst>
          </p:cNvPr>
          <p:cNvSpPr txBox="1"/>
          <p:nvPr/>
        </p:nvSpPr>
        <p:spPr>
          <a:xfrm>
            <a:off x="44449" y="12700"/>
            <a:ext cx="8903607" cy="1107996"/>
          </a:xfrm>
          <a:prstGeom prst="rect">
            <a:avLst/>
          </a:prstGeom>
          <a:noFill/>
        </p:spPr>
        <p:txBody>
          <a:bodyPr wrap="square">
            <a:spAutoFit/>
          </a:bodyPr>
          <a:lstStyle/>
          <a:p>
            <a:pPr algn="l"/>
            <a:r>
              <a:rPr lang="en-US" sz="2200" b="1" i="0" dirty="0">
                <a:solidFill>
                  <a:schemeClr val="accent1">
                    <a:lumMod val="75000"/>
                  </a:schemeClr>
                </a:solidFill>
                <a:effectLst/>
                <a:latin typeface="Georgia" panose="02040502050405020303" pitchFamily="18" charset="0"/>
              </a:rPr>
              <a:t>FEDERAL CAPITAL TERRITORY ADMINISTRATION (FCTA) ROLLS OUT HEALTH INSURANCE FOR VULNERABLE WOMEN.</a:t>
            </a:r>
          </a:p>
        </p:txBody>
      </p:sp>
      <p:sp>
        <p:nvSpPr>
          <p:cNvPr id="7" name="TextBox 6">
            <a:extLst>
              <a:ext uri="{FF2B5EF4-FFF2-40B4-BE49-F238E27FC236}">
                <a16:creationId xmlns:a16="http://schemas.microsoft.com/office/drawing/2014/main" id="{7BE647E6-428A-AF60-9518-67FFAE304333}"/>
              </a:ext>
            </a:extLst>
          </p:cNvPr>
          <p:cNvSpPr txBox="1"/>
          <p:nvPr/>
        </p:nvSpPr>
        <p:spPr>
          <a:xfrm>
            <a:off x="251988" y="1067475"/>
            <a:ext cx="3835461" cy="5693866"/>
          </a:xfrm>
          <a:prstGeom prst="rect">
            <a:avLst/>
          </a:prstGeom>
          <a:noFill/>
        </p:spPr>
        <p:txBody>
          <a:bodyPr wrap="square">
            <a:spAutoFit/>
          </a:bodyPr>
          <a:lstStyle/>
          <a:p>
            <a:pPr algn="just"/>
            <a:r>
              <a:rPr lang="en-US" sz="1400" b="0" i="0" dirty="0">
                <a:solidFill>
                  <a:srgbClr val="252324"/>
                </a:solidFill>
                <a:effectLst/>
                <a:latin typeface="Georgia" panose="02040502050405020303" pitchFamily="18" charset="0"/>
              </a:rPr>
              <a:t>The Federal Capital Territory Administration has begun the enrollment of vulnerable pregnant women into the FCT Territory Health Insurance Scheme (FHIS).</a:t>
            </a:r>
          </a:p>
          <a:p>
            <a:pPr algn="just"/>
            <a:endParaRPr lang="en-US" sz="1400" b="0" i="0" dirty="0">
              <a:solidFill>
                <a:srgbClr val="252324"/>
              </a:solidFill>
              <a:effectLst/>
              <a:latin typeface="Georgia" panose="02040502050405020303" pitchFamily="18" charset="0"/>
            </a:endParaRPr>
          </a:p>
          <a:p>
            <a:pPr algn="just"/>
            <a:r>
              <a:rPr lang="en-US" sz="1400" b="0" i="0" dirty="0">
                <a:solidFill>
                  <a:srgbClr val="252324"/>
                </a:solidFill>
                <a:effectLst/>
                <a:latin typeface="Georgia" panose="02040502050405020303" pitchFamily="18" charset="0"/>
              </a:rPr>
              <a:t>Dolapo </a:t>
            </a:r>
            <a:r>
              <a:rPr lang="en-US" sz="1400" b="0" i="0" dirty="0" err="1">
                <a:solidFill>
                  <a:srgbClr val="252324"/>
                </a:solidFill>
                <a:effectLst/>
                <a:latin typeface="Georgia" panose="02040502050405020303" pitchFamily="18" charset="0"/>
              </a:rPr>
              <a:t>Fasawe</a:t>
            </a:r>
            <a:r>
              <a:rPr lang="en-US" sz="1400" b="0" i="0" dirty="0">
                <a:solidFill>
                  <a:srgbClr val="252324"/>
                </a:solidFill>
                <a:effectLst/>
                <a:latin typeface="Georgia" panose="02040502050405020303" pitchFamily="18" charset="0"/>
              </a:rPr>
              <a:t>, the Mandate Secretary of Health Services and Environment, speaking during the flag-off ceremony of the initiative in Abuja announced that enrolled pregnant women would receive a free safe delivery kit.</a:t>
            </a:r>
          </a:p>
          <a:p>
            <a:pPr algn="just"/>
            <a:endParaRPr lang="en-US" sz="1400" b="0" i="0" dirty="0">
              <a:solidFill>
                <a:srgbClr val="252324"/>
              </a:solidFill>
              <a:effectLst/>
              <a:latin typeface="Georgia" panose="02040502050405020303" pitchFamily="18" charset="0"/>
            </a:endParaRPr>
          </a:p>
          <a:p>
            <a:pPr algn="just"/>
            <a:r>
              <a:rPr lang="en-US" sz="1400" b="0" i="0" dirty="0">
                <a:solidFill>
                  <a:srgbClr val="252324"/>
                </a:solidFill>
                <a:effectLst/>
                <a:latin typeface="Georgia" panose="02040502050405020303" pitchFamily="18" charset="0"/>
              </a:rPr>
              <a:t>She noted that health insurance for vulnerable will provide health security for them during and after delivery and curb maternal mortality.</a:t>
            </a:r>
          </a:p>
          <a:p>
            <a:pPr algn="just"/>
            <a:endParaRPr lang="en-US" sz="1400" dirty="0">
              <a:solidFill>
                <a:srgbClr val="252324"/>
              </a:solidFill>
              <a:latin typeface="Georgia" panose="02040502050405020303" pitchFamily="18" charset="0"/>
            </a:endParaRPr>
          </a:p>
          <a:p>
            <a:pPr algn="just"/>
            <a:r>
              <a:rPr lang="en-US" sz="1400" b="0" i="0" dirty="0">
                <a:solidFill>
                  <a:srgbClr val="252324"/>
                </a:solidFill>
                <a:effectLst/>
                <a:latin typeface="Georgia" panose="02040502050405020303" pitchFamily="18" charset="0"/>
              </a:rPr>
              <a:t>“It is not only during delivery that women have complications, at times it occurs after delivery. It has been documented that there are post-natal infections that these pregnant women have that they don’t treat or come back toward the point of death and it leads to death. Now the insurance scheme covers antenatal care of the pregnant woman and it covers them during delivery.</a:t>
            </a:r>
          </a:p>
          <a:p>
            <a:pPr algn="just"/>
            <a:endParaRPr lang="en-US" sz="1400" b="0" i="0" dirty="0">
              <a:solidFill>
                <a:srgbClr val="252324"/>
              </a:solidFill>
              <a:effectLst/>
              <a:latin typeface="Georgia" panose="02040502050405020303" pitchFamily="18" charset="0"/>
            </a:endParaRPr>
          </a:p>
        </p:txBody>
      </p:sp>
      <p:sp>
        <p:nvSpPr>
          <p:cNvPr id="14" name="TextBox 13">
            <a:extLst>
              <a:ext uri="{FF2B5EF4-FFF2-40B4-BE49-F238E27FC236}">
                <a16:creationId xmlns:a16="http://schemas.microsoft.com/office/drawing/2014/main" id="{DDCBA058-1D73-8F06-0747-E8ECACF5342C}"/>
              </a:ext>
            </a:extLst>
          </p:cNvPr>
          <p:cNvSpPr txBox="1"/>
          <p:nvPr/>
        </p:nvSpPr>
        <p:spPr>
          <a:xfrm>
            <a:off x="4112812" y="886737"/>
            <a:ext cx="3857089" cy="4401205"/>
          </a:xfrm>
          <a:prstGeom prst="rect">
            <a:avLst/>
          </a:prstGeom>
          <a:noFill/>
        </p:spPr>
        <p:txBody>
          <a:bodyPr wrap="square">
            <a:spAutoFit/>
          </a:bodyPr>
          <a:lstStyle/>
          <a:p>
            <a:pPr algn="just"/>
            <a:r>
              <a:rPr lang="en-US" sz="1400" b="0" i="0" dirty="0">
                <a:solidFill>
                  <a:srgbClr val="252324"/>
                </a:solidFill>
                <a:effectLst/>
                <a:latin typeface="Georgia" panose="02040502050405020303" pitchFamily="18" charset="0"/>
              </a:rPr>
              <a:t>“The essence of this is to encourage pregnant women to register for health insurance, this pack ordinarily would cost about N50,000 and the normal practice before now is when you come for delivery they would list everything in here and ask you to go and buy but now we are giving it out for free once you are registered on our health insurance scheme”, she said.</a:t>
            </a:r>
          </a:p>
          <a:p>
            <a:pPr algn="just"/>
            <a:endParaRPr lang="en-US" sz="1400" dirty="0">
              <a:solidFill>
                <a:srgbClr val="252324"/>
              </a:solidFill>
              <a:latin typeface="Georgia" panose="02040502050405020303" pitchFamily="18" charset="0"/>
            </a:endParaRPr>
          </a:p>
          <a:p>
            <a:pPr algn="just"/>
            <a:r>
              <a:rPr lang="en-US" sz="1400" b="0" i="0" dirty="0">
                <a:solidFill>
                  <a:srgbClr val="252324"/>
                </a:solidFill>
                <a:effectLst/>
                <a:latin typeface="Georgia" panose="02040502050405020303" pitchFamily="18" charset="0"/>
              </a:rPr>
              <a:t>Expressing delight, Mariya Mahmoud </a:t>
            </a:r>
            <a:r>
              <a:rPr lang="en-US" sz="1400" b="0" i="0" dirty="0" err="1">
                <a:solidFill>
                  <a:srgbClr val="252324"/>
                </a:solidFill>
                <a:effectLst/>
                <a:latin typeface="Georgia" panose="02040502050405020303" pitchFamily="18" charset="0"/>
              </a:rPr>
              <a:t>Bunkure</a:t>
            </a:r>
            <a:r>
              <a:rPr lang="en-US" sz="1400" b="0" i="0" dirty="0">
                <a:solidFill>
                  <a:srgbClr val="252324"/>
                </a:solidFill>
                <a:effectLst/>
                <a:latin typeface="Georgia" panose="02040502050405020303" pitchFamily="18" charset="0"/>
              </a:rPr>
              <a:t>, Minister of State for FCT, highlighted the government’s commitment to providing quality healthcare without financial strain through the FHIS. Emphasizing the importance of timely funding, </a:t>
            </a:r>
            <a:r>
              <a:rPr lang="en-US" sz="1400" b="0" i="0" dirty="0" err="1">
                <a:solidFill>
                  <a:srgbClr val="252324"/>
                </a:solidFill>
                <a:effectLst/>
                <a:latin typeface="Georgia" panose="02040502050405020303" pitchFamily="18" charset="0"/>
              </a:rPr>
              <a:t>Bunkure</a:t>
            </a:r>
            <a:r>
              <a:rPr lang="en-US" sz="1400" b="0" i="0" dirty="0">
                <a:solidFill>
                  <a:srgbClr val="252324"/>
                </a:solidFill>
                <a:effectLst/>
                <a:latin typeface="Georgia" panose="02040502050405020303" pitchFamily="18" charset="0"/>
              </a:rPr>
              <a:t> warned against delays by Health Management Organizations (HMOs) and other services to hospitals that could affect the insurance scheme.</a:t>
            </a:r>
          </a:p>
          <a:p>
            <a:pPr algn="just"/>
            <a:endParaRPr lang="en-US" sz="1400" b="0" i="0" dirty="0">
              <a:solidFill>
                <a:srgbClr val="252324"/>
              </a:solidFill>
              <a:effectLst/>
              <a:latin typeface="Georgia" panose="02040502050405020303" pitchFamily="18" charset="0"/>
            </a:endParaRPr>
          </a:p>
        </p:txBody>
      </p:sp>
      <p:sp>
        <p:nvSpPr>
          <p:cNvPr id="6" name="TextBox 5">
            <a:extLst>
              <a:ext uri="{FF2B5EF4-FFF2-40B4-BE49-F238E27FC236}">
                <a16:creationId xmlns:a16="http://schemas.microsoft.com/office/drawing/2014/main" id="{9A18C678-E3A5-6B71-A9C6-6191AEA4F991}"/>
              </a:ext>
            </a:extLst>
          </p:cNvPr>
          <p:cNvSpPr txBox="1"/>
          <p:nvPr/>
        </p:nvSpPr>
        <p:spPr>
          <a:xfrm>
            <a:off x="5045198" y="4904782"/>
            <a:ext cx="3745009" cy="1446550"/>
          </a:xfrm>
          <a:prstGeom prst="rect">
            <a:avLst/>
          </a:prstGeom>
          <a:noFill/>
        </p:spPr>
        <p:txBody>
          <a:bodyPr wrap="square">
            <a:spAutoFit/>
          </a:bodyPr>
          <a:lstStyle/>
          <a:p>
            <a:r>
              <a:rPr lang="en-US" sz="2200" b="0" i="1" dirty="0">
                <a:solidFill>
                  <a:srgbClr val="FF0000"/>
                </a:solidFill>
                <a:effectLst/>
                <a:latin typeface="Georgia" panose="02040502050405020303" pitchFamily="18" charset="0"/>
              </a:rPr>
              <a:t>DID YOU KNOW?</a:t>
            </a:r>
          </a:p>
          <a:p>
            <a:r>
              <a:rPr lang="en-US" sz="2200" b="0" i="1" dirty="0">
                <a:solidFill>
                  <a:schemeClr val="accent5">
                    <a:lumMod val="75000"/>
                  </a:schemeClr>
                </a:solidFill>
                <a:effectLst/>
                <a:latin typeface="Georgia" panose="02040502050405020303" pitchFamily="18" charset="0"/>
              </a:rPr>
              <a:t>You can get N30,000 medical </a:t>
            </a:r>
            <a:r>
              <a:rPr lang="en-US" sz="2200" i="1" dirty="0">
                <a:solidFill>
                  <a:schemeClr val="accent5">
                    <a:lumMod val="75000"/>
                  </a:schemeClr>
                </a:solidFill>
                <a:latin typeface="Georgia" panose="02040502050405020303" pitchFamily="18" charset="0"/>
              </a:rPr>
              <a:t>benefit</a:t>
            </a:r>
            <a:r>
              <a:rPr lang="en-US" sz="2200" b="0" i="1" dirty="0">
                <a:solidFill>
                  <a:schemeClr val="accent5">
                    <a:lumMod val="75000"/>
                  </a:schemeClr>
                </a:solidFill>
                <a:effectLst/>
                <a:latin typeface="Georgia" panose="02040502050405020303" pitchFamily="18" charset="0"/>
              </a:rPr>
              <a:t> with N100 local insurance travel cover.</a:t>
            </a:r>
          </a:p>
        </p:txBody>
      </p:sp>
      <p:grpSp>
        <p:nvGrpSpPr>
          <p:cNvPr id="12" name="Group 11">
            <a:extLst>
              <a:ext uri="{FF2B5EF4-FFF2-40B4-BE49-F238E27FC236}">
                <a16:creationId xmlns:a16="http://schemas.microsoft.com/office/drawing/2014/main" id="{3C8F1D84-D089-016F-A413-CC0F05065CB6}"/>
              </a:ext>
            </a:extLst>
          </p:cNvPr>
          <p:cNvGrpSpPr/>
          <p:nvPr/>
        </p:nvGrpSpPr>
        <p:grpSpPr>
          <a:xfrm>
            <a:off x="4588184" y="6560210"/>
            <a:ext cx="7603816" cy="297790"/>
            <a:chOff x="-47316" y="10223500"/>
            <a:chExt cx="7603816" cy="297790"/>
          </a:xfrm>
        </p:grpSpPr>
        <p:grpSp>
          <p:nvGrpSpPr>
            <p:cNvPr id="13" name="Group 12">
              <a:extLst>
                <a:ext uri="{FF2B5EF4-FFF2-40B4-BE49-F238E27FC236}">
                  <a16:creationId xmlns:a16="http://schemas.microsoft.com/office/drawing/2014/main" id="{A0BDDCE2-4D58-89F2-CCED-84845DE513F0}"/>
                </a:ext>
              </a:extLst>
            </p:cNvPr>
            <p:cNvGrpSpPr/>
            <p:nvPr/>
          </p:nvGrpSpPr>
          <p:grpSpPr>
            <a:xfrm>
              <a:off x="273050" y="10223500"/>
              <a:ext cx="7283450" cy="226108"/>
              <a:chOff x="273050" y="10223500"/>
              <a:chExt cx="7283450" cy="226108"/>
            </a:xfrm>
          </p:grpSpPr>
          <p:grpSp>
            <p:nvGrpSpPr>
              <p:cNvPr id="16" name="Group 15">
                <a:extLst>
                  <a:ext uri="{FF2B5EF4-FFF2-40B4-BE49-F238E27FC236}">
                    <a16:creationId xmlns:a16="http://schemas.microsoft.com/office/drawing/2014/main" id="{36FE7EC8-802B-ECEF-FD0C-669784D269B0}"/>
                  </a:ext>
                </a:extLst>
              </p:cNvPr>
              <p:cNvGrpSpPr/>
              <p:nvPr/>
            </p:nvGrpSpPr>
            <p:grpSpPr>
              <a:xfrm>
                <a:off x="5148087" y="10294886"/>
                <a:ext cx="2265512" cy="154722"/>
                <a:chOff x="4538488" y="10142486"/>
                <a:chExt cx="2265512" cy="154722"/>
              </a:xfrm>
            </p:grpSpPr>
            <p:grpSp>
              <p:nvGrpSpPr>
                <p:cNvPr id="18" name="Group 14">
                  <a:extLst>
                    <a:ext uri="{FF2B5EF4-FFF2-40B4-BE49-F238E27FC236}">
                      <a16:creationId xmlns:a16="http://schemas.microsoft.com/office/drawing/2014/main" id="{BD6B02CB-825D-38E5-2303-55129BDE0E36}"/>
                    </a:ext>
                  </a:extLst>
                </p:cNvPr>
                <p:cNvGrpSpPr/>
                <p:nvPr/>
              </p:nvGrpSpPr>
              <p:grpSpPr>
                <a:xfrm>
                  <a:off x="6689100" y="10169157"/>
                  <a:ext cx="114900" cy="114900"/>
                  <a:chOff x="0" y="0"/>
                  <a:chExt cx="812800" cy="812800"/>
                </a:xfrm>
              </p:grpSpPr>
              <p:sp>
                <p:nvSpPr>
                  <p:cNvPr id="20" name="Freeform 15">
                    <a:extLst>
                      <a:ext uri="{FF2B5EF4-FFF2-40B4-BE49-F238E27FC236}">
                        <a16:creationId xmlns:a16="http://schemas.microsoft.com/office/drawing/2014/main" id="{64C6CE38-5148-5463-7B51-B60B2909F41C}"/>
                      </a:ext>
                    </a:extLst>
                  </p:cNvPr>
                  <p:cNvSpPr/>
                  <p:nvPr/>
                </p:nvSpPr>
                <p:spPr>
                  <a:xfrm>
                    <a:off x="0" y="0"/>
                    <a:ext cx="812800" cy="812800"/>
                  </a:xfrm>
                  <a:custGeom>
                    <a:avLst/>
                    <a:gdLst/>
                    <a:ahLst/>
                    <a:cxnLst/>
                    <a:rect l="l" t="t" r="r" b="b"/>
                    <a:pathLst>
                      <a:path w="812800" h="812800">
                        <a:moveTo>
                          <a:pt x="0" y="0"/>
                        </a:moveTo>
                        <a:lnTo>
                          <a:pt x="812800" y="0"/>
                        </a:lnTo>
                        <a:lnTo>
                          <a:pt x="812800" y="812800"/>
                        </a:lnTo>
                        <a:lnTo>
                          <a:pt x="0" y="812800"/>
                        </a:lnTo>
                        <a:close/>
                      </a:path>
                    </a:pathLst>
                  </a:custGeom>
                  <a:solidFill>
                    <a:schemeClr val="accent1">
                      <a:lumMod val="75000"/>
                    </a:schemeClr>
                  </a:solidFill>
                </p:spPr>
                <p:txBody>
                  <a:bodyPr/>
                  <a:lstStyle/>
                  <a:p>
                    <a:endParaRPr lang="en-NG"/>
                  </a:p>
                </p:txBody>
              </p:sp>
              <p:sp>
                <p:nvSpPr>
                  <p:cNvPr id="27" name="TextBox 16">
                    <a:extLst>
                      <a:ext uri="{FF2B5EF4-FFF2-40B4-BE49-F238E27FC236}">
                        <a16:creationId xmlns:a16="http://schemas.microsoft.com/office/drawing/2014/main" id="{C300EF0E-5392-C6EC-7C98-92058B6323B5}"/>
                      </a:ext>
                    </a:extLst>
                  </p:cNvPr>
                  <p:cNvSpPr txBox="1"/>
                  <p:nvPr/>
                </p:nvSpPr>
                <p:spPr>
                  <a:xfrm>
                    <a:off x="0" y="-28575"/>
                    <a:ext cx="812800" cy="841375"/>
                  </a:xfrm>
                  <a:prstGeom prst="rect">
                    <a:avLst/>
                  </a:prstGeom>
                </p:spPr>
                <p:txBody>
                  <a:bodyPr lIns="50800" tIns="50800" rIns="50800" bIns="50800" rtlCol="0" anchor="ctr"/>
                  <a:lstStyle/>
                  <a:p>
                    <a:pPr algn="ctr">
                      <a:lnSpc>
                        <a:spcPts val="1960"/>
                      </a:lnSpc>
                    </a:pPr>
                    <a:endParaRPr/>
                  </a:p>
                </p:txBody>
              </p:sp>
            </p:grpSp>
            <p:sp>
              <p:nvSpPr>
                <p:cNvPr id="19" name="TextBox 33">
                  <a:extLst>
                    <a:ext uri="{FF2B5EF4-FFF2-40B4-BE49-F238E27FC236}">
                      <a16:creationId xmlns:a16="http://schemas.microsoft.com/office/drawing/2014/main" id="{DB2D6358-BEFB-B2DE-4541-5DA4F894C1BF}"/>
                    </a:ext>
                  </a:extLst>
                </p:cNvPr>
                <p:cNvSpPr txBox="1"/>
                <p:nvPr/>
              </p:nvSpPr>
              <p:spPr>
                <a:xfrm>
                  <a:off x="4538488" y="10142486"/>
                  <a:ext cx="2024322" cy="154722"/>
                </a:xfrm>
                <a:prstGeom prst="rect">
                  <a:avLst/>
                </a:prstGeom>
              </p:spPr>
              <p:txBody>
                <a:bodyPr lIns="0" tIns="0" rIns="0" bIns="0" rtlCol="0" anchor="t">
                  <a:spAutoFit/>
                </a:bodyPr>
                <a:lstStyle/>
                <a:p>
                  <a:pPr algn="r">
                    <a:lnSpc>
                      <a:spcPts val="1299"/>
                    </a:lnSpc>
                  </a:pPr>
                  <a:r>
                    <a:rPr lang="en-US" sz="999" dirty="0">
                      <a:solidFill>
                        <a:srgbClr val="000000"/>
                      </a:solidFill>
                      <a:latin typeface="Georgia" panose="02040502050405020303" pitchFamily="18" charset="0"/>
                    </a:rPr>
                    <a:t>Volume 2024 – April Edition </a:t>
                  </a:r>
                </a:p>
              </p:txBody>
            </p:sp>
          </p:grpSp>
          <p:cxnSp>
            <p:nvCxnSpPr>
              <p:cNvPr id="17" name="Straight Connector 16">
                <a:extLst>
                  <a:ext uri="{FF2B5EF4-FFF2-40B4-BE49-F238E27FC236}">
                    <a16:creationId xmlns:a16="http://schemas.microsoft.com/office/drawing/2014/main" id="{17719F12-CF43-D98C-84B6-1ED53A426C00}"/>
                  </a:ext>
                </a:extLst>
              </p:cNvPr>
              <p:cNvCxnSpPr/>
              <p:nvPr/>
            </p:nvCxnSpPr>
            <p:spPr>
              <a:xfrm>
                <a:off x="273050" y="10223500"/>
                <a:ext cx="7283450" cy="0"/>
              </a:xfrm>
              <a:prstGeom prst="line">
                <a:avLst/>
              </a:prstGeom>
            </p:spPr>
            <p:style>
              <a:lnRef idx="2">
                <a:schemeClr val="dk1"/>
              </a:lnRef>
              <a:fillRef idx="0">
                <a:schemeClr val="dk1"/>
              </a:fillRef>
              <a:effectRef idx="1">
                <a:schemeClr val="dk1"/>
              </a:effectRef>
              <a:fontRef idx="minor">
                <a:schemeClr val="tx1"/>
              </a:fontRef>
            </p:style>
          </p:cxnSp>
        </p:grpSp>
        <p:sp>
          <p:nvSpPr>
            <p:cNvPr id="15" name="TextBox 14">
              <a:extLst>
                <a:ext uri="{FF2B5EF4-FFF2-40B4-BE49-F238E27FC236}">
                  <a16:creationId xmlns:a16="http://schemas.microsoft.com/office/drawing/2014/main" id="{606632E0-8538-4160-EAC0-4E61C85C273B}"/>
                </a:ext>
              </a:extLst>
            </p:cNvPr>
            <p:cNvSpPr txBox="1"/>
            <p:nvPr/>
          </p:nvSpPr>
          <p:spPr>
            <a:xfrm>
              <a:off x="-47316" y="10275069"/>
              <a:ext cx="3733800" cy="246221"/>
            </a:xfrm>
            <a:prstGeom prst="rect">
              <a:avLst/>
            </a:prstGeom>
            <a:noFill/>
          </p:spPr>
          <p:txBody>
            <a:bodyPr wrap="square" rtlCol="0">
              <a:spAutoFit/>
            </a:bodyPr>
            <a:lstStyle/>
            <a:p>
              <a:r>
                <a:rPr lang="en-US" sz="1000" i="1" dirty="0">
                  <a:latin typeface="Georgia" panose="02040502050405020303" pitchFamily="18" charset="0"/>
                </a:rPr>
                <a:t>A monthly publication of FSIB</a:t>
              </a:r>
              <a:endParaRPr lang="en-NG" sz="1000" i="1" dirty="0">
                <a:latin typeface="Georgia" panose="02040502050405020303" pitchFamily="18" charset="0"/>
              </a:endParaRPr>
            </a:p>
          </p:txBody>
        </p:sp>
      </p:grpSp>
      <p:pic>
        <p:nvPicPr>
          <p:cNvPr id="28" name="Picture 27">
            <a:extLst>
              <a:ext uri="{FF2B5EF4-FFF2-40B4-BE49-F238E27FC236}">
                <a16:creationId xmlns:a16="http://schemas.microsoft.com/office/drawing/2014/main" id="{55AF448C-D88E-757F-6524-AFD9D7358ED4}"/>
              </a:ext>
            </a:extLst>
          </p:cNvPr>
          <p:cNvPicPr>
            <a:picLocks noChangeAspect="1"/>
          </p:cNvPicPr>
          <p:nvPr/>
        </p:nvPicPr>
        <p:blipFill rotWithShape="1">
          <a:blip r:embed="rId2">
            <a:extLst>
              <a:ext uri="{28A0092B-C50C-407E-A947-70E740481C1C}">
                <a14:useLocalDpi xmlns:a14="http://schemas.microsoft.com/office/drawing/2010/main" val="0"/>
              </a:ext>
            </a:extLst>
          </a:blip>
          <a:srcRect l="6637" t="39903" r="5114" b="34047"/>
          <a:stretch/>
        </p:blipFill>
        <p:spPr>
          <a:xfrm>
            <a:off x="9077750" y="22964"/>
            <a:ext cx="3122383" cy="921710"/>
          </a:xfrm>
          <a:prstGeom prst="rect">
            <a:avLst/>
          </a:prstGeom>
        </p:spPr>
      </p:pic>
      <p:sp>
        <p:nvSpPr>
          <p:cNvPr id="33" name="TextBox 32">
            <a:extLst>
              <a:ext uri="{FF2B5EF4-FFF2-40B4-BE49-F238E27FC236}">
                <a16:creationId xmlns:a16="http://schemas.microsoft.com/office/drawing/2014/main" id="{39D0C442-45D3-1433-FCD5-387F5454EE25}"/>
              </a:ext>
            </a:extLst>
          </p:cNvPr>
          <p:cNvSpPr txBox="1"/>
          <p:nvPr/>
        </p:nvSpPr>
        <p:spPr>
          <a:xfrm>
            <a:off x="8099595" y="894214"/>
            <a:ext cx="3583101" cy="2462213"/>
          </a:xfrm>
          <a:prstGeom prst="rect">
            <a:avLst/>
          </a:prstGeom>
          <a:noFill/>
        </p:spPr>
        <p:txBody>
          <a:bodyPr wrap="square">
            <a:spAutoFit/>
          </a:bodyPr>
          <a:lstStyle/>
          <a:p>
            <a:pPr algn="just"/>
            <a:r>
              <a:rPr lang="en-US" sz="1400" dirty="0">
                <a:latin typeface="Georgia" panose="02040502050405020303"/>
              </a:rPr>
              <a:t>Acknowledging the collaborative effort, Frances </a:t>
            </a:r>
            <a:r>
              <a:rPr lang="en-US" sz="1400" dirty="0" err="1">
                <a:latin typeface="Georgia" panose="02040502050405020303"/>
              </a:rPr>
              <a:t>Adewumi</a:t>
            </a:r>
            <a:r>
              <a:rPr lang="en-US" sz="1400" dirty="0">
                <a:latin typeface="Georgia" panose="02040502050405020303"/>
              </a:rPr>
              <a:t>, the USAID IHP FCT State Director, commended development partners for their support in realizing the sensitization campaign on health insurance. USAID IHP contributed to FCT’s healthcare through capacity building, medical equipment supply, and health system strengthening efforts, focusing on reducing maternal and child morbidity and mortality.</a:t>
            </a:r>
          </a:p>
        </p:txBody>
      </p:sp>
      <p:pic>
        <p:nvPicPr>
          <p:cNvPr id="1026" name="Picture 2" descr="Think Insurance :: Services">
            <a:extLst>
              <a:ext uri="{FF2B5EF4-FFF2-40B4-BE49-F238E27FC236}">
                <a16:creationId xmlns:a16="http://schemas.microsoft.com/office/drawing/2014/main" id="{D16D5B34-859E-5403-C7A1-460707A6DFC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94950" y="3392326"/>
            <a:ext cx="4197050" cy="15468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95853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322A4D-A38D-30DF-9AC2-F8C902E4866F}"/>
            </a:ext>
          </a:extLst>
        </p:cNvPr>
        <p:cNvGrpSpPr/>
        <p:nvPr/>
      </p:nvGrpSpPr>
      <p:grpSpPr>
        <a:xfrm>
          <a:off x="0" y="0"/>
          <a:ext cx="0" cy="0"/>
          <a:chOff x="0" y="0"/>
          <a:chExt cx="0" cy="0"/>
        </a:xfrm>
      </p:grpSpPr>
      <p:pic>
        <p:nvPicPr>
          <p:cNvPr id="2" name="Picture 2" descr="BeemaMarg">
            <a:extLst>
              <a:ext uri="{FF2B5EF4-FFF2-40B4-BE49-F238E27FC236}">
                <a16:creationId xmlns:a16="http://schemas.microsoft.com/office/drawing/2014/main" id="{DCF91124-DBC5-6FE5-0B2C-2435F65DD6D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84656" y="3558465"/>
            <a:ext cx="3991408" cy="2978666"/>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2E8E2E7F-3A4A-0D43-85BC-E4A36E0785B5}"/>
              </a:ext>
            </a:extLst>
          </p:cNvPr>
          <p:cNvSpPr txBox="1"/>
          <p:nvPr/>
        </p:nvSpPr>
        <p:spPr>
          <a:xfrm>
            <a:off x="98954" y="54908"/>
            <a:ext cx="8522532" cy="830997"/>
          </a:xfrm>
          <a:prstGeom prst="rect">
            <a:avLst/>
          </a:prstGeom>
          <a:noFill/>
        </p:spPr>
        <p:txBody>
          <a:bodyPr wrap="square">
            <a:spAutoFit/>
          </a:bodyPr>
          <a:lstStyle/>
          <a:p>
            <a:pPr algn="l"/>
            <a:r>
              <a:rPr lang="en-US" sz="2400" b="1" dirty="0">
                <a:solidFill>
                  <a:schemeClr val="accent1">
                    <a:lumMod val="75000"/>
                  </a:schemeClr>
                </a:solidFill>
                <a:latin typeface="Georgia" panose="02040502050405020303" pitchFamily="18" charset="0"/>
              </a:rPr>
              <a:t>MARINE, AVIATION INSURANCE PRACTITIONERS UPSKILL FOR GREATER IMPACTS.</a:t>
            </a:r>
            <a:endParaRPr lang="en-US" sz="2400" b="1" i="0" dirty="0">
              <a:solidFill>
                <a:schemeClr val="accent1">
                  <a:lumMod val="75000"/>
                </a:schemeClr>
              </a:solidFill>
              <a:effectLst/>
              <a:latin typeface="Georgia" panose="02040502050405020303" pitchFamily="18" charset="0"/>
            </a:endParaRPr>
          </a:p>
        </p:txBody>
      </p:sp>
      <p:sp>
        <p:nvSpPr>
          <p:cNvPr id="7" name="TextBox 6">
            <a:extLst>
              <a:ext uri="{FF2B5EF4-FFF2-40B4-BE49-F238E27FC236}">
                <a16:creationId xmlns:a16="http://schemas.microsoft.com/office/drawing/2014/main" id="{8148B407-62C0-7616-49D5-F387A9AFC4A8}"/>
              </a:ext>
            </a:extLst>
          </p:cNvPr>
          <p:cNvSpPr txBox="1"/>
          <p:nvPr/>
        </p:nvSpPr>
        <p:spPr>
          <a:xfrm>
            <a:off x="188144" y="876948"/>
            <a:ext cx="3910781" cy="5693866"/>
          </a:xfrm>
          <a:prstGeom prst="rect">
            <a:avLst/>
          </a:prstGeom>
          <a:noFill/>
        </p:spPr>
        <p:txBody>
          <a:bodyPr wrap="square">
            <a:spAutoFit/>
          </a:bodyPr>
          <a:lstStyle/>
          <a:p>
            <a:pPr algn="just"/>
            <a:r>
              <a:rPr lang="en-US" sz="1400" dirty="0">
                <a:latin typeface="Georgia" panose="02040502050405020303" pitchFamily="18" charset="0"/>
              </a:rPr>
              <a:t>Insurance practitioners in marine and aviation underwriting have been enriched with requisite knowledge to enable them serve their clients effectively and efficiently.</a:t>
            </a:r>
          </a:p>
          <a:p>
            <a:pPr algn="just"/>
            <a:endParaRPr lang="en-US" sz="1400" dirty="0">
              <a:latin typeface="Georgia" panose="02040502050405020303" pitchFamily="18" charset="0"/>
            </a:endParaRPr>
          </a:p>
          <a:p>
            <a:pPr algn="just"/>
            <a:r>
              <a:rPr lang="en-US" sz="1400" dirty="0">
                <a:latin typeface="Georgia" panose="02040502050405020303" pitchFamily="18" charset="0"/>
              </a:rPr>
              <a:t>The 2024 Marine and Aviation Insurance Summit, hosted by the Chartered Insurance Institute in collaboration with Risk Analyst Consultants (UK) Limited, in Lagos recently, provided the practitioners, a robust platform to enhance their knowledge in readiness for top notch underwriting in the marine and aviation insurance business.</a:t>
            </a:r>
          </a:p>
          <a:p>
            <a:pPr algn="just"/>
            <a:endParaRPr lang="en-US" sz="1400" dirty="0">
              <a:latin typeface="Georgia" panose="02040502050405020303" pitchFamily="18" charset="0"/>
            </a:endParaRPr>
          </a:p>
          <a:p>
            <a:pPr algn="just"/>
            <a:r>
              <a:rPr lang="en-US" sz="1400" dirty="0">
                <a:latin typeface="Georgia" panose="02040502050405020303" pitchFamily="18" charset="0"/>
              </a:rPr>
              <a:t>Managing Consultant Risk Analyst Consultants (UK) Limited, Dr. (</a:t>
            </a:r>
            <a:r>
              <a:rPr lang="en-US" sz="1400" dirty="0" err="1">
                <a:latin typeface="Georgia" panose="02040502050405020303" pitchFamily="18" charset="0"/>
              </a:rPr>
              <a:t>Mrs</a:t>
            </a:r>
            <a:r>
              <a:rPr lang="en-US" sz="1400" dirty="0">
                <a:latin typeface="Georgia" panose="02040502050405020303" pitchFamily="18" charset="0"/>
              </a:rPr>
              <a:t>) Funmi Babington-</a:t>
            </a:r>
            <a:r>
              <a:rPr lang="en-US" sz="1400" dirty="0" err="1">
                <a:latin typeface="Georgia" panose="02040502050405020303" pitchFamily="18" charset="0"/>
              </a:rPr>
              <a:t>Ashaye</a:t>
            </a:r>
            <a:r>
              <a:rPr lang="en-US" sz="1400" dirty="0">
                <a:latin typeface="Georgia" panose="02040502050405020303" pitchFamily="18" charset="0"/>
              </a:rPr>
              <a:t>, said the Summit, which was first of its kind in Nigeria, was imperative due to the knowledge gap among professionals in insurance industry especially in the aviation insurance space, where rates are still being determined by the foreign reinsurers.</a:t>
            </a:r>
          </a:p>
          <a:p>
            <a:pPr algn="just"/>
            <a:endParaRPr lang="en-US" sz="1400" dirty="0">
              <a:latin typeface="Georgia" panose="02040502050405020303" pitchFamily="18" charset="0"/>
            </a:endParaRPr>
          </a:p>
          <a:p>
            <a:pPr algn="just"/>
            <a:r>
              <a:rPr lang="en-US" sz="1400" dirty="0">
                <a:latin typeface="Georgia" panose="02040502050405020303" pitchFamily="18" charset="0"/>
              </a:rPr>
              <a:t>“This summit presents a pivotal opportunity to bridge this knowledge gap and foster the development of domestic expertise, enabling</a:t>
            </a:r>
            <a:endParaRPr lang="en-NG" sz="1400" dirty="0">
              <a:latin typeface="Georgia" panose="02040502050405020303" pitchFamily="18" charset="0"/>
            </a:endParaRPr>
          </a:p>
        </p:txBody>
      </p:sp>
      <p:sp>
        <p:nvSpPr>
          <p:cNvPr id="9" name="TextBox 8">
            <a:extLst>
              <a:ext uri="{FF2B5EF4-FFF2-40B4-BE49-F238E27FC236}">
                <a16:creationId xmlns:a16="http://schemas.microsoft.com/office/drawing/2014/main" id="{E5859EA6-9AAB-86B7-F531-C4187F67A133}"/>
              </a:ext>
            </a:extLst>
          </p:cNvPr>
          <p:cNvSpPr txBox="1"/>
          <p:nvPr/>
        </p:nvSpPr>
        <p:spPr>
          <a:xfrm>
            <a:off x="4036655" y="871546"/>
            <a:ext cx="3910781" cy="5478423"/>
          </a:xfrm>
          <a:prstGeom prst="rect">
            <a:avLst/>
          </a:prstGeom>
          <a:noFill/>
        </p:spPr>
        <p:txBody>
          <a:bodyPr wrap="square">
            <a:spAutoFit/>
          </a:bodyPr>
          <a:lstStyle/>
          <a:p>
            <a:pPr algn="just"/>
            <a:r>
              <a:rPr lang="en-US" sz="1400" dirty="0">
                <a:latin typeface="Georgia" panose="02040502050405020303" pitchFamily="18" charset="0"/>
              </a:rPr>
              <a:t>Nigerian professionals to accurately assess risks, understand the basis of premium computation and have the ability to provide customized insurance solutions for local businesses operating in these two sectors,” she posited.</a:t>
            </a:r>
          </a:p>
          <a:p>
            <a:pPr algn="just"/>
            <a:endParaRPr lang="en-US" sz="1400" dirty="0">
              <a:latin typeface="Georgia" panose="02040502050405020303" pitchFamily="18" charset="0"/>
            </a:endParaRPr>
          </a:p>
          <a:p>
            <a:pPr algn="just"/>
            <a:r>
              <a:rPr lang="en-US" sz="1400" dirty="0">
                <a:latin typeface="Georgia" panose="02040502050405020303" pitchFamily="18" charset="0"/>
              </a:rPr>
              <a:t>The President Chartered Insurance Institute of Nigeria (CIIN) Edwin </a:t>
            </a:r>
            <a:r>
              <a:rPr lang="en-US" sz="1400" dirty="0" err="1">
                <a:latin typeface="Georgia" panose="02040502050405020303" pitchFamily="18" charset="0"/>
              </a:rPr>
              <a:t>Igbiti</a:t>
            </a:r>
            <a:r>
              <a:rPr lang="en-US" sz="1400" dirty="0">
                <a:latin typeface="Georgia" panose="02040502050405020303" pitchFamily="18" charset="0"/>
              </a:rPr>
              <a:t>, said to enhance the resilience of marine and aviation insurance in Nigeria, practitioners must delve into the intricacies of risk assessment, embrace innovative technological solutions, engage in robust dialogue with regulatory bodies and strengthen their commitments to training and development within their industry.</a:t>
            </a:r>
          </a:p>
          <a:p>
            <a:pPr algn="just"/>
            <a:endParaRPr lang="en-US" sz="1400" dirty="0">
              <a:latin typeface="Georgia" panose="02040502050405020303" pitchFamily="18" charset="0"/>
            </a:endParaRPr>
          </a:p>
          <a:p>
            <a:pPr algn="just"/>
            <a:r>
              <a:rPr lang="en-US" sz="1400" dirty="0">
                <a:latin typeface="Georgia" panose="02040502050405020303" pitchFamily="18" charset="0"/>
              </a:rPr>
              <a:t>He said this in a keynote address presented at the event, noting that the seas and skies form the arteries of the global economy, stressing that it is upon these vast expanses that the lifeblood of international trade flows freely, connecting continents and providing the channels through which economic prosperity is pursued, achieved, and sustained.</a:t>
            </a:r>
          </a:p>
        </p:txBody>
      </p:sp>
      <p:sp>
        <p:nvSpPr>
          <p:cNvPr id="8" name="TextBox 7">
            <a:extLst>
              <a:ext uri="{FF2B5EF4-FFF2-40B4-BE49-F238E27FC236}">
                <a16:creationId xmlns:a16="http://schemas.microsoft.com/office/drawing/2014/main" id="{C0520F2B-A75F-5EAB-839E-0B9E5765B444}"/>
              </a:ext>
            </a:extLst>
          </p:cNvPr>
          <p:cNvSpPr txBox="1"/>
          <p:nvPr/>
        </p:nvSpPr>
        <p:spPr>
          <a:xfrm>
            <a:off x="7928774" y="904087"/>
            <a:ext cx="3298419" cy="2677656"/>
          </a:xfrm>
          <a:prstGeom prst="rect">
            <a:avLst/>
          </a:prstGeom>
          <a:noFill/>
        </p:spPr>
        <p:txBody>
          <a:bodyPr wrap="square">
            <a:spAutoFit/>
          </a:bodyPr>
          <a:lstStyle/>
          <a:p>
            <a:pPr algn="just"/>
            <a:r>
              <a:rPr lang="en-US" sz="1400" dirty="0">
                <a:latin typeface="Georgia" panose="02040502050405020303" pitchFamily="18" charset="0"/>
              </a:rPr>
              <a:t>The CIIN President noted that the path ahead would undoubtedly be lined with challenges, adding that nevertheless, it is the courage to confront these challenges that has always defined insurance practitioners. “It will require our collective expertise, our unyielded commitment to excellence, and our unwavering belief in the capacity of the Nigerian insurance sector to not just weather the storm but to navigate it with assurance,” he added.</a:t>
            </a:r>
          </a:p>
        </p:txBody>
      </p:sp>
      <p:grpSp>
        <p:nvGrpSpPr>
          <p:cNvPr id="18" name="Group 17">
            <a:extLst>
              <a:ext uri="{FF2B5EF4-FFF2-40B4-BE49-F238E27FC236}">
                <a16:creationId xmlns:a16="http://schemas.microsoft.com/office/drawing/2014/main" id="{CD66B8C6-293D-7FB4-5ABF-4384C4F2DA13}"/>
              </a:ext>
            </a:extLst>
          </p:cNvPr>
          <p:cNvGrpSpPr/>
          <p:nvPr/>
        </p:nvGrpSpPr>
        <p:grpSpPr>
          <a:xfrm>
            <a:off x="4588184" y="6560210"/>
            <a:ext cx="7603816" cy="297790"/>
            <a:chOff x="-47316" y="10223500"/>
            <a:chExt cx="7603816" cy="297790"/>
          </a:xfrm>
        </p:grpSpPr>
        <p:grpSp>
          <p:nvGrpSpPr>
            <p:cNvPr id="19" name="Group 18">
              <a:extLst>
                <a:ext uri="{FF2B5EF4-FFF2-40B4-BE49-F238E27FC236}">
                  <a16:creationId xmlns:a16="http://schemas.microsoft.com/office/drawing/2014/main" id="{FAA73B71-EE0C-AF79-050B-BD480FEF706B}"/>
                </a:ext>
              </a:extLst>
            </p:cNvPr>
            <p:cNvGrpSpPr/>
            <p:nvPr/>
          </p:nvGrpSpPr>
          <p:grpSpPr>
            <a:xfrm>
              <a:off x="273050" y="10223500"/>
              <a:ext cx="7283450" cy="226108"/>
              <a:chOff x="273050" y="10223500"/>
              <a:chExt cx="7283450" cy="226108"/>
            </a:xfrm>
          </p:grpSpPr>
          <p:grpSp>
            <p:nvGrpSpPr>
              <p:cNvPr id="21" name="Group 20">
                <a:extLst>
                  <a:ext uri="{FF2B5EF4-FFF2-40B4-BE49-F238E27FC236}">
                    <a16:creationId xmlns:a16="http://schemas.microsoft.com/office/drawing/2014/main" id="{F06BE70F-2C0C-514A-93EF-BA0FDE4550B5}"/>
                  </a:ext>
                </a:extLst>
              </p:cNvPr>
              <p:cNvGrpSpPr/>
              <p:nvPr/>
            </p:nvGrpSpPr>
            <p:grpSpPr>
              <a:xfrm>
                <a:off x="5148087" y="10294886"/>
                <a:ext cx="2265512" cy="154722"/>
                <a:chOff x="4538488" y="10142486"/>
                <a:chExt cx="2265512" cy="154722"/>
              </a:xfrm>
            </p:grpSpPr>
            <p:grpSp>
              <p:nvGrpSpPr>
                <p:cNvPr id="23" name="Group 14">
                  <a:extLst>
                    <a:ext uri="{FF2B5EF4-FFF2-40B4-BE49-F238E27FC236}">
                      <a16:creationId xmlns:a16="http://schemas.microsoft.com/office/drawing/2014/main" id="{2860AD48-DB22-1789-271A-7EDB3DFEFDDC}"/>
                    </a:ext>
                  </a:extLst>
                </p:cNvPr>
                <p:cNvGrpSpPr/>
                <p:nvPr/>
              </p:nvGrpSpPr>
              <p:grpSpPr>
                <a:xfrm>
                  <a:off x="6689100" y="10169157"/>
                  <a:ext cx="114900" cy="114900"/>
                  <a:chOff x="0" y="0"/>
                  <a:chExt cx="812800" cy="812800"/>
                </a:xfrm>
              </p:grpSpPr>
              <p:sp>
                <p:nvSpPr>
                  <p:cNvPr id="25" name="Freeform 15">
                    <a:extLst>
                      <a:ext uri="{FF2B5EF4-FFF2-40B4-BE49-F238E27FC236}">
                        <a16:creationId xmlns:a16="http://schemas.microsoft.com/office/drawing/2014/main" id="{893E3897-7D6A-38A8-D1A8-67CE011C43FF}"/>
                      </a:ext>
                    </a:extLst>
                  </p:cNvPr>
                  <p:cNvSpPr/>
                  <p:nvPr/>
                </p:nvSpPr>
                <p:spPr>
                  <a:xfrm>
                    <a:off x="0" y="0"/>
                    <a:ext cx="812800" cy="812800"/>
                  </a:xfrm>
                  <a:custGeom>
                    <a:avLst/>
                    <a:gdLst/>
                    <a:ahLst/>
                    <a:cxnLst/>
                    <a:rect l="l" t="t" r="r" b="b"/>
                    <a:pathLst>
                      <a:path w="812800" h="812800">
                        <a:moveTo>
                          <a:pt x="0" y="0"/>
                        </a:moveTo>
                        <a:lnTo>
                          <a:pt x="812800" y="0"/>
                        </a:lnTo>
                        <a:lnTo>
                          <a:pt x="812800" y="812800"/>
                        </a:lnTo>
                        <a:lnTo>
                          <a:pt x="0" y="812800"/>
                        </a:lnTo>
                        <a:close/>
                      </a:path>
                    </a:pathLst>
                  </a:custGeom>
                  <a:solidFill>
                    <a:schemeClr val="accent1">
                      <a:lumMod val="75000"/>
                    </a:schemeClr>
                  </a:solidFill>
                </p:spPr>
                <p:txBody>
                  <a:bodyPr/>
                  <a:lstStyle/>
                  <a:p>
                    <a:endParaRPr lang="en-NG"/>
                  </a:p>
                </p:txBody>
              </p:sp>
              <p:sp>
                <p:nvSpPr>
                  <p:cNvPr id="26" name="TextBox 16">
                    <a:extLst>
                      <a:ext uri="{FF2B5EF4-FFF2-40B4-BE49-F238E27FC236}">
                        <a16:creationId xmlns:a16="http://schemas.microsoft.com/office/drawing/2014/main" id="{E35BA906-B7EF-13B4-E885-FBB920B777A5}"/>
                      </a:ext>
                    </a:extLst>
                  </p:cNvPr>
                  <p:cNvSpPr txBox="1"/>
                  <p:nvPr/>
                </p:nvSpPr>
                <p:spPr>
                  <a:xfrm>
                    <a:off x="0" y="-28575"/>
                    <a:ext cx="812800" cy="841375"/>
                  </a:xfrm>
                  <a:prstGeom prst="rect">
                    <a:avLst/>
                  </a:prstGeom>
                </p:spPr>
                <p:txBody>
                  <a:bodyPr lIns="50800" tIns="50800" rIns="50800" bIns="50800" rtlCol="0" anchor="ctr"/>
                  <a:lstStyle/>
                  <a:p>
                    <a:pPr algn="ctr">
                      <a:lnSpc>
                        <a:spcPts val="1960"/>
                      </a:lnSpc>
                    </a:pPr>
                    <a:endParaRPr/>
                  </a:p>
                </p:txBody>
              </p:sp>
            </p:grpSp>
            <p:sp>
              <p:nvSpPr>
                <p:cNvPr id="24" name="TextBox 33">
                  <a:extLst>
                    <a:ext uri="{FF2B5EF4-FFF2-40B4-BE49-F238E27FC236}">
                      <a16:creationId xmlns:a16="http://schemas.microsoft.com/office/drawing/2014/main" id="{5FF904F9-9150-44C7-6C57-CDAFFCF4F118}"/>
                    </a:ext>
                  </a:extLst>
                </p:cNvPr>
                <p:cNvSpPr txBox="1"/>
                <p:nvPr/>
              </p:nvSpPr>
              <p:spPr>
                <a:xfrm>
                  <a:off x="4538488" y="10142486"/>
                  <a:ext cx="2024322" cy="154722"/>
                </a:xfrm>
                <a:prstGeom prst="rect">
                  <a:avLst/>
                </a:prstGeom>
              </p:spPr>
              <p:txBody>
                <a:bodyPr lIns="0" tIns="0" rIns="0" bIns="0" rtlCol="0" anchor="t">
                  <a:spAutoFit/>
                </a:bodyPr>
                <a:lstStyle/>
                <a:p>
                  <a:pPr algn="r">
                    <a:lnSpc>
                      <a:spcPts val="1299"/>
                    </a:lnSpc>
                  </a:pPr>
                  <a:r>
                    <a:rPr lang="en-US" sz="999" dirty="0">
                      <a:solidFill>
                        <a:srgbClr val="000000"/>
                      </a:solidFill>
                      <a:latin typeface="Georgia" panose="02040502050405020303" pitchFamily="18" charset="0"/>
                    </a:rPr>
                    <a:t>Volume 2024 – April Edition </a:t>
                  </a:r>
                </a:p>
              </p:txBody>
            </p:sp>
          </p:grpSp>
          <p:cxnSp>
            <p:nvCxnSpPr>
              <p:cNvPr id="22" name="Straight Connector 21">
                <a:extLst>
                  <a:ext uri="{FF2B5EF4-FFF2-40B4-BE49-F238E27FC236}">
                    <a16:creationId xmlns:a16="http://schemas.microsoft.com/office/drawing/2014/main" id="{B8EA46CE-1EFB-927E-2782-AB8CA6C3BBCA}"/>
                  </a:ext>
                </a:extLst>
              </p:cNvPr>
              <p:cNvCxnSpPr/>
              <p:nvPr/>
            </p:nvCxnSpPr>
            <p:spPr>
              <a:xfrm>
                <a:off x="273050" y="10223500"/>
                <a:ext cx="7283450" cy="0"/>
              </a:xfrm>
              <a:prstGeom prst="line">
                <a:avLst/>
              </a:prstGeom>
            </p:spPr>
            <p:style>
              <a:lnRef idx="2">
                <a:schemeClr val="dk1"/>
              </a:lnRef>
              <a:fillRef idx="0">
                <a:schemeClr val="dk1"/>
              </a:fillRef>
              <a:effectRef idx="1">
                <a:schemeClr val="dk1"/>
              </a:effectRef>
              <a:fontRef idx="minor">
                <a:schemeClr val="tx1"/>
              </a:fontRef>
            </p:style>
          </p:cxnSp>
        </p:grpSp>
        <p:sp>
          <p:nvSpPr>
            <p:cNvPr id="20" name="TextBox 19">
              <a:extLst>
                <a:ext uri="{FF2B5EF4-FFF2-40B4-BE49-F238E27FC236}">
                  <a16:creationId xmlns:a16="http://schemas.microsoft.com/office/drawing/2014/main" id="{1CE543D7-CD42-73D5-D447-585FD9699C85}"/>
                </a:ext>
              </a:extLst>
            </p:cNvPr>
            <p:cNvSpPr txBox="1"/>
            <p:nvPr/>
          </p:nvSpPr>
          <p:spPr>
            <a:xfrm>
              <a:off x="-47316" y="10275069"/>
              <a:ext cx="3733800" cy="246221"/>
            </a:xfrm>
            <a:prstGeom prst="rect">
              <a:avLst/>
            </a:prstGeom>
            <a:noFill/>
          </p:spPr>
          <p:txBody>
            <a:bodyPr wrap="square" rtlCol="0">
              <a:spAutoFit/>
            </a:bodyPr>
            <a:lstStyle/>
            <a:p>
              <a:r>
                <a:rPr lang="en-US" sz="1000" i="1" dirty="0">
                  <a:latin typeface="Georgia" panose="02040502050405020303" pitchFamily="18" charset="0"/>
                </a:rPr>
                <a:t>A monthly publication of FSIB</a:t>
              </a:r>
              <a:endParaRPr lang="en-NG" sz="1000" i="1" dirty="0">
                <a:latin typeface="Georgia" panose="02040502050405020303" pitchFamily="18" charset="0"/>
              </a:endParaRPr>
            </a:p>
          </p:txBody>
        </p:sp>
      </p:grpSp>
      <p:pic>
        <p:nvPicPr>
          <p:cNvPr id="27" name="Picture 26">
            <a:extLst>
              <a:ext uri="{FF2B5EF4-FFF2-40B4-BE49-F238E27FC236}">
                <a16:creationId xmlns:a16="http://schemas.microsoft.com/office/drawing/2014/main" id="{531AEC72-9869-BAD7-39A6-7EEB0C406310}"/>
              </a:ext>
            </a:extLst>
          </p:cNvPr>
          <p:cNvPicPr>
            <a:picLocks noChangeAspect="1"/>
          </p:cNvPicPr>
          <p:nvPr/>
        </p:nvPicPr>
        <p:blipFill rotWithShape="1">
          <a:blip r:embed="rId3">
            <a:extLst>
              <a:ext uri="{28A0092B-C50C-407E-A947-70E740481C1C}">
                <a14:useLocalDpi xmlns:a14="http://schemas.microsoft.com/office/drawing/2010/main" val="0"/>
              </a:ext>
            </a:extLst>
          </a:blip>
          <a:srcRect l="6637" t="39903" r="5114" b="34047"/>
          <a:stretch/>
        </p:blipFill>
        <p:spPr>
          <a:xfrm>
            <a:off x="9077750" y="22964"/>
            <a:ext cx="3122383" cy="921710"/>
          </a:xfrm>
          <a:prstGeom prst="rect">
            <a:avLst/>
          </a:prstGeom>
        </p:spPr>
      </p:pic>
    </p:spTree>
    <p:extLst>
      <p:ext uri="{BB962C8B-B14F-4D97-AF65-F5344CB8AC3E}">
        <p14:creationId xmlns:p14="http://schemas.microsoft.com/office/powerpoint/2010/main" val="278120465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5065</Words>
  <Application>Microsoft Office PowerPoint</Application>
  <PresentationFormat>Widescreen</PresentationFormat>
  <Paragraphs>263</Paragraphs>
  <Slides>17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-apple-system</vt:lpstr>
      <vt:lpstr>Arial</vt:lpstr>
      <vt:lpstr>Calibri</vt:lpstr>
      <vt:lpstr>Calibri Light</vt:lpstr>
      <vt:lpstr>Georgia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samuel nweze</dc:creator>
  <cp:lastModifiedBy>FSIB</cp:lastModifiedBy>
  <cp:revision>143</cp:revision>
  <dcterms:created xsi:type="dcterms:W3CDTF">2024-01-25T15:10:29Z</dcterms:created>
  <dcterms:modified xsi:type="dcterms:W3CDTF">2024-04-02T09:51:16Z</dcterms:modified>
</cp:coreProperties>
</file>