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343" r:id="rId2"/>
    <p:sldId id="278" r:id="rId3"/>
    <p:sldId id="345" r:id="rId4"/>
    <p:sldId id="263" r:id="rId5"/>
    <p:sldId id="266" r:id="rId6"/>
    <p:sldId id="264" r:id="rId7"/>
    <p:sldId id="269" r:id="rId8"/>
    <p:sldId id="279" r:id="rId9"/>
    <p:sldId id="267" r:id="rId10"/>
    <p:sldId id="261" r:id="rId11"/>
    <p:sldId id="275" r:id="rId12"/>
    <p:sldId id="256" r:id="rId13"/>
    <p:sldId id="352" r:id="rId14"/>
    <p:sldId id="353" r:id="rId15"/>
    <p:sldId id="262" r:id="rId16"/>
    <p:sldId id="268" r:id="rId17"/>
    <p:sldId id="354" r:id="rId18"/>
    <p:sldId id="355" r:id="rId19"/>
    <p:sldId id="356" r:id="rId20"/>
    <p:sldId id="281" r:id="rId21"/>
    <p:sldId id="347" r:id="rId22"/>
    <p:sldId id="357" r:id="rId23"/>
    <p:sldId id="351" r:id="rId24"/>
    <p:sldId id="358" r:id="rId25"/>
    <p:sldId id="271" r:id="rId26"/>
    <p:sldId id="3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tayo Akintunde" initials="AA" lastIdx="17" clrIdx="0">
    <p:extLst>
      <p:ext uri="{19B8F6BF-5375-455C-9EA6-DF929625EA0E}">
        <p15:presenceInfo xmlns:p15="http://schemas.microsoft.com/office/powerpoint/2012/main" userId="b2ce9d0314d62ea8" providerId="Windows Live"/>
      </p:ext>
    </p:extLst>
  </p:cmAuthor>
  <p:cmAuthor id="2" name="samuel nweze" initials="sn" lastIdx="11" clrIdx="1">
    <p:extLst>
      <p:ext uri="{19B8F6BF-5375-455C-9EA6-DF929625EA0E}">
        <p15:presenceInfo xmlns:p15="http://schemas.microsoft.com/office/powerpoint/2012/main" userId="bb0097ae776237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9" d="100"/>
          <a:sy n="89"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5F4EE-46CA-40F0-8EDA-71CF0A8861D5}"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AB576-68B7-4622-AC38-9FF60FD2E5BF}" type="slidenum">
              <a:rPr lang="en-US" smtClean="0"/>
              <a:t>‹#›</a:t>
            </a:fld>
            <a:endParaRPr lang="en-US"/>
          </a:p>
        </p:txBody>
      </p:sp>
    </p:spTree>
    <p:extLst>
      <p:ext uri="{BB962C8B-B14F-4D97-AF65-F5344CB8AC3E}">
        <p14:creationId xmlns:p14="http://schemas.microsoft.com/office/powerpoint/2010/main" val="355856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D88C-D6DC-1915-428D-37971236EB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4A8402-CEBC-1195-8FC2-F5D571FA7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C40B57-2485-5EEE-730C-1D6D77C708BD}"/>
              </a:ext>
            </a:extLst>
          </p:cNvPr>
          <p:cNvSpPr>
            <a:spLocks noGrp="1"/>
          </p:cNvSpPr>
          <p:nvPr>
            <p:ph type="dt" sz="half" idx="10"/>
          </p:nvPr>
        </p:nvSpPr>
        <p:spPr/>
        <p:txBody>
          <a:bodyPr/>
          <a:lstStyle/>
          <a:p>
            <a:fld id="{6A593528-8758-41F0-A8BB-554459853121}" type="datetime1">
              <a:rPr lang="LID4096" smtClean="0"/>
              <a:t>05/31/2024</a:t>
            </a:fld>
            <a:endParaRPr lang="en-NG"/>
          </a:p>
        </p:txBody>
      </p:sp>
      <p:sp>
        <p:nvSpPr>
          <p:cNvPr id="5" name="Footer Placeholder 4">
            <a:extLst>
              <a:ext uri="{FF2B5EF4-FFF2-40B4-BE49-F238E27FC236}">
                <a16:creationId xmlns:a16="http://schemas.microsoft.com/office/drawing/2014/main" id="{2982B0CB-1735-B9BC-6AE2-CF68337EB23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F0D48AC-8312-71D3-52CB-28A60D37CDCF}"/>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789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8205-D79C-094D-0DC0-54B01B8BB0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D9F2FC-D36C-D193-A913-14E165BFA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952DC-6773-3CB0-504F-4FBDC274FC7D}"/>
              </a:ext>
            </a:extLst>
          </p:cNvPr>
          <p:cNvSpPr>
            <a:spLocks noGrp="1"/>
          </p:cNvSpPr>
          <p:nvPr>
            <p:ph type="dt" sz="half" idx="10"/>
          </p:nvPr>
        </p:nvSpPr>
        <p:spPr/>
        <p:txBody>
          <a:bodyPr/>
          <a:lstStyle/>
          <a:p>
            <a:fld id="{4592266A-48B3-4271-82CD-73DA9B7D6ABC}" type="datetime1">
              <a:rPr lang="LID4096" smtClean="0"/>
              <a:t>05/31/2024</a:t>
            </a:fld>
            <a:endParaRPr lang="en-NG"/>
          </a:p>
        </p:txBody>
      </p:sp>
      <p:sp>
        <p:nvSpPr>
          <p:cNvPr id="5" name="Footer Placeholder 4">
            <a:extLst>
              <a:ext uri="{FF2B5EF4-FFF2-40B4-BE49-F238E27FC236}">
                <a16:creationId xmlns:a16="http://schemas.microsoft.com/office/drawing/2014/main" id="{A1C7B813-7380-2D52-E774-05A6371EA7C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0EF9677-5EBD-D401-B78F-1390BE733B0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4168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63AE6-AEBC-DAB9-53AE-8C9DA2A39D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74B04D-FAB3-C17B-FD52-8E10833D5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AA03D-85CA-9984-F958-9A61452A36AF}"/>
              </a:ext>
            </a:extLst>
          </p:cNvPr>
          <p:cNvSpPr>
            <a:spLocks noGrp="1"/>
          </p:cNvSpPr>
          <p:nvPr>
            <p:ph type="dt" sz="half" idx="10"/>
          </p:nvPr>
        </p:nvSpPr>
        <p:spPr/>
        <p:txBody>
          <a:bodyPr/>
          <a:lstStyle/>
          <a:p>
            <a:fld id="{3EB70F0B-9BB4-479B-B198-28FCADF7A10C}" type="datetime1">
              <a:rPr lang="LID4096" smtClean="0"/>
              <a:t>05/31/2024</a:t>
            </a:fld>
            <a:endParaRPr lang="en-NG"/>
          </a:p>
        </p:txBody>
      </p:sp>
      <p:sp>
        <p:nvSpPr>
          <p:cNvPr id="5" name="Footer Placeholder 4">
            <a:extLst>
              <a:ext uri="{FF2B5EF4-FFF2-40B4-BE49-F238E27FC236}">
                <a16:creationId xmlns:a16="http://schemas.microsoft.com/office/drawing/2014/main" id="{3A029AE6-D4CD-B1A9-35F9-5FB6368E2BF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B791EEF-F202-B90E-C170-1F08F5EFB146}"/>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846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1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04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49E2-C17D-8C47-52BE-9C569DB2DC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A817B7-5E23-553E-8474-58DCFF1EE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5B393-FEE8-23D5-004E-712A40D13B12}"/>
              </a:ext>
            </a:extLst>
          </p:cNvPr>
          <p:cNvSpPr>
            <a:spLocks noGrp="1"/>
          </p:cNvSpPr>
          <p:nvPr>
            <p:ph type="dt" sz="half" idx="10"/>
          </p:nvPr>
        </p:nvSpPr>
        <p:spPr/>
        <p:txBody>
          <a:bodyPr/>
          <a:lstStyle/>
          <a:p>
            <a:fld id="{7F2D7B46-22BF-4820-AC67-6F7EF640C484}" type="datetime1">
              <a:rPr lang="LID4096" smtClean="0"/>
              <a:t>05/31/2024</a:t>
            </a:fld>
            <a:endParaRPr lang="en-NG"/>
          </a:p>
        </p:txBody>
      </p:sp>
      <p:sp>
        <p:nvSpPr>
          <p:cNvPr id="5" name="Footer Placeholder 4">
            <a:extLst>
              <a:ext uri="{FF2B5EF4-FFF2-40B4-BE49-F238E27FC236}">
                <a16:creationId xmlns:a16="http://schemas.microsoft.com/office/drawing/2014/main" id="{576FF4B3-67E7-1A89-F99C-2B9E2B30B0B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CE37FE7-6D7F-30D7-141F-9AEE7F47484B}"/>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5799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38A3-3614-C38B-CDB3-60CD43660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C3555F-2D34-9E62-7F0E-2A0257403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238F8-047E-F3A2-128B-A71D3F860C39}"/>
              </a:ext>
            </a:extLst>
          </p:cNvPr>
          <p:cNvSpPr>
            <a:spLocks noGrp="1"/>
          </p:cNvSpPr>
          <p:nvPr>
            <p:ph type="dt" sz="half" idx="10"/>
          </p:nvPr>
        </p:nvSpPr>
        <p:spPr/>
        <p:txBody>
          <a:bodyPr/>
          <a:lstStyle/>
          <a:p>
            <a:fld id="{3A25F70D-53E6-4775-A786-B8480253388A}" type="datetime1">
              <a:rPr lang="LID4096" smtClean="0"/>
              <a:t>05/31/2024</a:t>
            </a:fld>
            <a:endParaRPr lang="en-NG"/>
          </a:p>
        </p:txBody>
      </p:sp>
      <p:sp>
        <p:nvSpPr>
          <p:cNvPr id="5" name="Footer Placeholder 4">
            <a:extLst>
              <a:ext uri="{FF2B5EF4-FFF2-40B4-BE49-F238E27FC236}">
                <a16:creationId xmlns:a16="http://schemas.microsoft.com/office/drawing/2014/main" id="{A6E247C4-A93D-DE63-0317-E6B9E4320BA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99451EE-5ADE-8D5C-B7E2-5838390F762C}"/>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86232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F112-80E4-A144-A30D-7F12DB5E7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5F461C-5C16-5E3F-5875-11465D6E8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3CF1E7-ACC4-07B5-E58A-FA50A43BF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A54E3-6B0C-3B76-8842-9D046306307F}"/>
              </a:ext>
            </a:extLst>
          </p:cNvPr>
          <p:cNvSpPr>
            <a:spLocks noGrp="1"/>
          </p:cNvSpPr>
          <p:nvPr>
            <p:ph type="dt" sz="half" idx="10"/>
          </p:nvPr>
        </p:nvSpPr>
        <p:spPr/>
        <p:txBody>
          <a:bodyPr/>
          <a:lstStyle/>
          <a:p>
            <a:fld id="{D4D1DCCC-8092-4F98-ADF2-CF72FF565AD4}" type="datetime1">
              <a:rPr lang="LID4096" smtClean="0"/>
              <a:t>05/31/2024</a:t>
            </a:fld>
            <a:endParaRPr lang="en-NG"/>
          </a:p>
        </p:txBody>
      </p:sp>
      <p:sp>
        <p:nvSpPr>
          <p:cNvPr id="6" name="Footer Placeholder 5">
            <a:extLst>
              <a:ext uri="{FF2B5EF4-FFF2-40B4-BE49-F238E27FC236}">
                <a16:creationId xmlns:a16="http://schemas.microsoft.com/office/drawing/2014/main" id="{B0BC06A7-D340-E533-73AD-C4DE8AF17B8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BFF47E6-3A11-3F68-6933-FEB6D95629F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89050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5C90-422C-A1A5-2A67-3BF4B70662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00F23-46B7-0E62-F71A-8764C21B8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DCDE7-9C5C-4794-7168-63D005AB8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4C78F5-C540-89DE-19B5-1A7A08DE5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02E45-1B8A-5028-A4FB-69E718200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E057E1-79C6-7C8E-AB30-C67C4B6086E9}"/>
              </a:ext>
            </a:extLst>
          </p:cNvPr>
          <p:cNvSpPr>
            <a:spLocks noGrp="1"/>
          </p:cNvSpPr>
          <p:nvPr>
            <p:ph type="dt" sz="half" idx="10"/>
          </p:nvPr>
        </p:nvSpPr>
        <p:spPr/>
        <p:txBody>
          <a:bodyPr/>
          <a:lstStyle/>
          <a:p>
            <a:fld id="{66193C75-1A6D-4D2B-A077-A76F110AD1C1}" type="datetime1">
              <a:rPr lang="LID4096" smtClean="0"/>
              <a:t>05/31/2024</a:t>
            </a:fld>
            <a:endParaRPr lang="en-NG"/>
          </a:p>
        </p:txBody>
      </p:sp>
      <p:sp>
        <p:nvSpPr>
          <p:cNvPr id="8" name="Footer Placeholder 7">
            <a:extLst>
              <a:ext uri="{FF2B5EF4-FFF2-40B4-BE49-F238E27FC236}">
                <a16:creationId xmlns:a16="http://schemas.microsoft.com/office/drawing/2014/main" id="{A3B554FF-517F-233E-0583-DB2B827B7A03}"/>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CCC7D391-33E6-BCF8-9729-6F69DAD0105B}"/>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5813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83F2-722B-AD6F-D06A-B13A33CF4E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98FF72-D806-3321-16A2-5268ADCFBAE0}"/>
              </a:ext>
            </a:extLst>
          </p:cNvPr>
          <p:cNvSpPr>
            <a:spLocks noGrp="1"/>
          </p:cNvSpPr>
          <p:nvPr>
            <p:ph type="dt" sz="half" idx="10"/>
          </p:nvPr>
        </p:nvSpPr>
        <p:spPr/>
        <p:txBody>
          <a:bodyPr/>
          <a:lstStyle/>
          <a:p>
            <a:fld id="{77A8D822-C3C0-4DF1-972C-8E86CF4C77F3}" type="datetime1">
              <a:rPr lang="LID4096" smtClean="0"/>
              <a:t>05/31/2024</a:t>
            </a:fld>
            <a:endParaRPr lang="en-NG"/>
          </a:p>
        </p:txBody>
      </p:sp>
      <p:sp>
        <p:nvSpPr>
          <p:cNvPr id="4" name="Footer Placeholder 3">
            <a:extLst>
              <a:ext uri="{FF2B5EF4-FFF2-40B4-BE49-F238E27FC236}">
                <a16:creationId xmlns:a16="http://schemas.microsoft.com/office/drawing/2014/main" id="{FEA1790E-E37C-6741-66BE-3E90CBAC70A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BE7EB06-EC80-36A8-319C-BA2B6A57C4A3}"/>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07510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F4D68-8ED3-9E7F-4216-B2D678FE9908}"/>
              </a:ext>
            </a:extLst>
          </p:cNvPr>
          <p:cNvSpPr>
            <a:spLocks noGrp="1"/>
          </p:cNvSpPr>
          <p:nvPr>
            <p:ph type="dt" sz="half" idx="10"/>
          </p:nvPr>
        </p:nvSpPr>
        <p:spPr/>
        <p:txBody>
          <a:bodyPr/>
          <a:lstStyle/>
          <a:p>
            <a:fld id="{15D2F719-6AC0-4990-8972-6B5A2F86C046}" type="datetime1">
              <a:rPr lang="LID4096" smtClean="0"/>
              <a:t>05/31/2024</a:t>
            </a:fld>
            <a:endParaRPr lang="en-NG"/>
          </a:p>
        </p:txBody>
      </p:sp>
      <p:sp>
        <p:nvSpPr>
          <p:cNvPr id="3" name="Footer Placeholder 2">
            <a:extLst>
              <a:ext uri="{FF2B5EF4-FFF2-40B4-BE49-F238E27FC236}">
                <a16:creationId xmlns:a16="http://schemas.microsoft.com/office/drawing/2014/main" id="{BC5902C8-EED8-ACF8-F5FD-731EDA51EF35}"/>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E5BDD3FC-FE7E-AEE9-A199-25E2B568698E}"/>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77743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13EC-B6F5-7461-624C-28A0ED2A6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4E1B36-25DA-90F9-B59C-5F6899405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7549-520F-CEBD-7F45-E2FDA2051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AF6A5-8E1E-8D55-5D53-CB38CC16FD83}"/>
              </a:ext>
            </a:extLst>
          </p:cNvPr>
          <p:cNvSpPr>
            <a:spLocks noGrp="1"/>
          </p:cNvSpPr>
          <p:nvPr>
            <p:ph type="dt" sz="half" idx="10"/>
          </p:nvPr>
        </p:nvSpPr>
        <p:spPr/>
        <p:txBody>
          <a:bodyPr/>
          <a:lstStyle/>
          <a:p>
            <a:fld id="{7DB2D11B-E09F-43F0-A1FB-84F10F118A4E}" type="datetime1">
              <a:rPr lang="LID4096" smtClean="0"/>
              <a:t>05/31/2024</a:t>
            </a:fld>
            <a:endParaRPr lang="en-NG"/>
          </a:p>
        </p:txBody>
      </p:sp>
      <p:sp>
        <p:nvSpPr>
          <p:cNvPr id="6" name="Footer Placeholder 5">
            <a:extLst>
              <a:ext uri="{FF2B5EF4-FFF2-40B4-BE49-F238E27FC236}">
                <a16:creationId xmlns:a16="http://schemas.microsoft.com/office/drawing/2014/main" id="{67B2B681-D1D9-75A4-6704-01F85732D3EA}"/>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476A68A0-D778-64D7-928B-9304A01C0C80}"/>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72606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6453-0F4C-0468-EAD0-401499368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D22CE6-2AFC-5563-4F69-9EEF608D8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2224B6-DE25-EDBB-C3AF-022585CFB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2BD3B-CDD7-2186-ACCD-EBE82ABA1EFB}"/>
              </a:ext>
            </a:extLst>
          </p:cNvPr>
          <p:cNvSpPr>
            <a:spLocks noGrp="1"/>
          </p:cNvSpPr>
          <p:nvPr>
            <p:ph type="dt" sz="half" idx="10"/>
          </p:nvPr>
        </p:nvSpPr>
        <p:spPr/>
        <p:txBody>
          <a:bodyPr/>
          <a:lstStyle/>
          <a:p>
            <a:fld id="{8D7673C2-1C5C-402F-BB01-5108C9A1AF7D}" type="datetime1">
              <a:rPr lang="LID4096" smtClean="0"/>
              <a:t>05/31/2024</a:t>
            </a:fld>
            <a:endParaRPr lang="en-NG"/>
          </a:p>
        </p:txBody>
      </p:sp>
      <p:sp>
        <p:nvSpPr>
          <p:cNvPr id="6" name="Footer Placeholder 5">
            <a:extLst>
              <a:ext uri="{FF2B5EF4-FFF2-40B4-BE49-F238E27FC236}">
                <a16:creationId xmlns:a16="http://schemas.microsoft.com/office/drawing/2014/main" id="{630B34A2-471D-F138-E46E-7554D37F0F5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ED28195-8B0A-878A-7159-89E81BD8ED6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3427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F819-1EA0-F119-F8FA-537BBF36C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7CB2FB-12B1-6EE4-8A6B-89E25A9CA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774C7-0055-DDD2-0118-E7D132A9D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929F0-48AC-4250-9852-2BCD04FD3803}" type="datetime1">
              <a:rPr lang="LID4096" smtClean="0"/>
              <a:t>05/31/2024</a:t>
            </a:fld>
            <a:endParaRPr lang="en-NG"/>
          </a:p>
        </p:txBody>
      </p:sp>
      <p:sp>
        <p:nvSpPr>
          <p:cNvPr id="5" name="Footer Placeholder 4">
            <a:extLst>
              <a:ext uri="{FF2B5EF4-FFF2-40B4-BE49-F238E27FC236}">
                <a16:creationId xmlns:a16="http://schemas.microsoft.com/office/drawing/2014/main" id="{31B16CF4-6083-F386-370A-9604E0AC7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7E3FD8E6-8EFD-6E20-1B31-DEEEAF050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31D9-4E8D-4866-A002-58B06E81DB6C}" type="slidenum">
              <a:rPr lang="en-NG" smtClean="0"/>
              <a:t>‹#›</a:t>
            </a:fld>
            <a:endParaRPr lang="en-NG"/>
          </a:p>
        </p:txBody>
      </p:sp>
    </p:spTree>
    <p:extLst>
      <p:ext uri="{BB962C8B-B14F-4D97-AF65-F5344CB8AC3E}">
        <p14:creationId xmlns:p14="http://schemas.microsoft.com/office/powerpoint/2010/main" val="19960585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2.xml"/><Relationship Id="rId21" Type="http://schemas.openxmlformats.org/officeDocument/2006/relationships/image" Target="../media/image2.jp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image" Target="../media/image1.jpg"/><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businessday.ng/aviation/article/emirates-returns-to-nigeria-october-1/#:~:text=Emirates%20will%20resume%20services%20to,Dubai%2C%20the%20airlines%20has%20announced."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businessday.ng/aviation/article/faan-nsa-move-to-cut-down-on-multiple-security-checks-at-airports/"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day.ng/insurance/article/pfas-in-stiff-competition-as-workers-scramble-for-higher-returns-quality-service/"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hyperlink" Target="https://businessday.ng/news/article/namibia-eliminates-mother-child-spread-of-hiv-hbv-in-africas-first/"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businessday.ng/insurance/article/with-rising-inflation-insurance-should-be-upscaled-for-realist-claims-fola-danie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usinessday.ng/exclusives/article/fx-reserves-below-6-months-import-cover-put-cbns-naira-defense-at-risk/"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inspenonline.com/spotlight/insurance/waica-eyes-harmonisation-uniform-insurance-legislation-certification-for-members/#google_vignette"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s://businessday.ng/news/article/african-leaders-push-for-120bn-aid-to-boost-development-fight-climate-change/#:~:text=fight%20climate%20change-,African%20leaders%20push%20for%20%24120bn,boost%20development%2C%20fight%20climate%20change&amp;text=African%20heads%20of%20state%20are,and%20effects%20of%20climate%20changes."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isdaylive.com/index.php/2024/05/22/insurance-bill-and-calls-for-tinubus-attention/"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hisdaylive.com/index.php/2024/05/18/innoson-to-produce-30000-cng-buses-trucks-annually-from-new-multi-billion-naira-plant/"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newspageng.com/?p=4124"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inspenonline.com/spotlight/insurance/naicom-moves-to-embed-insurance-in-national-credit-scheme/#:~:text=The%20National%20Insurance%20Commission%20(NAICOM,Insurance%20Olusegun%20Omosehin%2C%20has%20said."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inspenonline.com/spotlight/insurance/chartered-insurance-institute-names-his-majesty-king-charles-iii-as-patron/"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inspenonline.com/spotlight/insurance/naicom-nia-to-strengthen-collaboration-on-prompt-settlement-of-genuine-claims/"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inspenonline.com/spotlight/insurance/ncrib-lac-pledges-to-sponsor-insurance-teachers-professional-qualifications/#:~:text=The%20Nigerian%20Council%20of%20Registered,the%20Chartered%20Insurance%20Institute%20of"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www.thecable.ng/just-in-xejet-airlines-plane-skids-off-lagos-airport-runway/"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ADBDC5-E6F0-88C5-F85B-A372C09D5368}"/>
              </a:ext>
            </a:extLst>
          </p:cNvPr>
          <p:cNvGrpSpPr/>
          <p:nvPr/>
        </p:nvGrpSpPr>
        <p:grpSpPr>
          <a:xfrm>
            <a:off x="233265" y="206535"/>
            <a:ext cx="11914813" cy="6504708"/>
            <a:chOff x="437808" y="528775"/>
            <a:chExt cx="11316384" cy="5839791"/>
          </a:xfrm>
        </p:grpSpPr>
        <p:grpSp>
          <p:nvGrpSpPr>
            <p:cNvPr id="14" name="Group 13">
              <a:extLst>
                <a:ext uri="{FF2B5EF4-FFF2-40B4-BE49-F238E27FC236}">
                  <a16:creationId xmlns:a16="http://schemas.microsoft.com/office/drawing/2014/main" id="{03F40E69-C633-B5B8-D67D-7C85435D4B62}"/>
                </a:ext>
              </a:extLst>
            </p:cNvPr>
            <p:cNvGrpSpPr/>
            <p:nvPr/>
          </p:nvGrpSpPr>
          <p:grpSpPr>
            <a:xfrm>
              <a:off x="437808" y="554881"/>
              <a:ext cx="11316384" cy="5813685"/>
              <a:chOff x="437808" y="554881"/>
              <a:chExt cx="11316384" cy="5813685"/>
            </a:xfrm>
          </p:grpSpPr>
          <p:sp>
            <p:nvSpPr>
              <p:cNvPr id="16" name="Parallelogram 15">
                <a:extLst>
                  <a:ext uri="{FF2B5EF4-FFF2-40B4-BE49-F238E27FC236}">
                    <a16:creationId xmlns:a16="http://schemas.microsoft.com/office/drawing/2014/main" id="{509D8E52-31E0-2562-62A5-1EEE0E49DCDE}"/>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05EF4A7-EFD1-E429-B061-30AEF761D93A}"/>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5" name="Arrow: Pentagon 14">
              <a:extLst>
                <a:ext uri="{FF2B5EF4-FFF2-40B4-BE49-F238E27FC236}">
                  <a16:creationId xmlns:a16="http://schemas.microsoft.com/office/drawing/2014/main" id="{86F66BA3-360C-56BA-B1D5-E9773516043A}"/>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Rectangle 699">
            <a:extLst>
              <a:ext uri="{FF2B5EF4-FFF2-40B4-BE49-F238E27FC236}">
                <a16:creationId xmlns:a16="http://schemas.microsoft.com/office/drawing/2014/main" id="{04487D4F-A732-4EAA-B0B3-D971714664B4}"/>
              </a:ext>
            </a:extLst>
          </p:cNvPr>
          <p:cNvSpPr/>
          <p:nvPr/>
        </p:nvSpPr>
        <p:spPr>
          <a:xfrm>
            <a:off x="233262" y="313046"/>
            <a:ext cx="8476349" cy="691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4400" b="1" dirty="0">
                <a:solidFill>
                  <a:schemeClr val="tx1"/>
                </a:solidFill>
                <a:latin typeface="Georgia" panose="02040502050405020303" pitchFamily="18" charset="0"/>
              </a:rPr>
              <a:t>INDUSTRY </a:t>
            </a:r>
            <a:r>
              <a:rPr lang="en-IN" sz="4400" b="1" dirty="0">
                <a:solidFill>
                  <a:schemeClr val="accent1"/>
                </a:solidFill>
                <a:latin typeface="Georgia" panose="02040502050405020303" pitchFamily="18" charset="0"/>
              </a:rPr>
              <a:t>NEWSLETTER</a:t>
            </a:r>
          </a:p>
        </p:txBody>
      </p:sp>
      <p:sp>
        <p:nvSpPr>
          <p:cNvPr id="704" name="Rectangle 703">
            <a:extLst>
              <a:ext uri="{FF2B5EF4-FFF2-40B4-BE49-F238E27FC236}">
                <a16:creationId xmlns:a16="http://schemas.microsoft.com/office/drawing/2014/main" id="{0CC664C4-0C6E-421A-8F67-FC749C99894F}"/>
              </a:ext>
            </a:extLst>
          </p:cNvPr>
          <p:cNvSpPr/>
          <p:nvPr/>
        </p:nvSpPr>
        <p:spPr>
          <a:xfrm>
            <a:off x="238539" y="1417983"/>
            <a:ext cx="11339114" cy="27612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solidFill>
                <a:schemeClr val="bg1"/>
              </a:solidFill>
              <a:highlight>
                <a:srgbClr val="000080"/>
              </a:highlight>
            </a:endParaRPr>
          </a:p>
        </p:txBody>
      </p:sp>
      <p:sp>
        <p:nvSpPr>
          <p:cNvPr id="705" name="Rectangle 704">
            <a:extLst>
              <a:ext uri="{FF2B5EF4-FFF2-40B4-BE49-F238E27FC236}">
                <a16:creationId xmlns:a16="http://schemas.microsoft.com/office/drawing/2014/main" id="{4ACA2061-F40B-49ED-95A7-3F62A9A5D784}"/>
              </a:ext>
            </a:extLst>
          </p:cNvPr>
          <p:cNvSpPr/>
          <p:nvPr/>
        </p:nvSpPr>
        <p:spPr>
          <a:xfrm>
            <a:off x="352424" y="1463418"/>
            <a:ext cx="1198559"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IN" sz="1400" b="1" dirty="0">
                <a:solidFill>
                  <a:schemeClr val="bg1"/>
                </a:solidFill>
              </a:rPr>
              <a:t>June 2024</a:t>
            </a:r>
          </a:p>
        </p:txBody>
      </p:sp>
      <p:sp>
        <p:nvSpPr>
          <p:cNvPr id="706" name="Rectangle 705">
            <a:extLst>
              <a:ext uri="{FF2B5EF4-FFF2-40B4-BE49-F238E27FC236}">
                <a16:creationId xmlns:a16="http://schemas.microsoft.com/office/drawing/2014/main" id="{991937B8-1AF4-4AD2-800B-F8E63753AD4D}"/>
              </a:ext>
            </a:extLst>
          </p:cNvPr>
          <p:cNvSpPr/>
          <p:nvPr/>
        </p:nvSpPr>
        <p:spPr>
          <a:xfrm>
            <a:off x="9041364" y="1449748"/>
            <a:ext cx="2323048"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IN" sz="1400" b="1" dirty="0">
                <a:solidFill>
                  <a:schemeClr val="bg1"/>
                </a:solidFill>
              </a:rPr>
              <a:t>Issue Vol: 05</a:t>
            </a:r>
          </a:p>
        </p:txBody>
      </p:sp>
      <p:sp>
        <p:nvSpPr>
          <p:cNvPr id="711" name="TextBox 710">
            <a:extLst>
              <a:ext uri="{FF2B5EF4-FFF2-40B4-BE49-F238E27FC236}">
                <a16:creationId xmlns:a16="http://schemas.microsoft.com/office/drawing/2014/main" id="{C68B5C16-18CC-47E7-B138-14268F65BB8C}"/>
              </a:ext>
            </a:extLst>
          </p:cNvPr>
          <p:cNvSpPr txBox="1"/>
          <p:nvPr/>
        </p:nvSpPr>
        <p:spPr>
          <a:xfrm>
            <a:off x="762585" y="2304959"/>
            <a:ext cx="10666829" cy="4093428"/>
          </a:xfrm>
          <a:prstGeom prst="rect">
            <a:avLst/>
          </a:prstGeom>
          <a:noFill/>
        </p:spPr>
        <p:txBody>
          <a:bodyPr wrap="square" lIns="0" tIns="0" rIns="0" bIns="0" numCol="2" spcCol="360000">
            <a:spAutoFit/>
          </a:bodyPr>
          <a:lstStyle/>
          <a:p>
            <a:pPr marL="285750" indent="-285750">
              <a:buBlip>
                <a:blip r:embed="rId2"/>
              </a:buBlip>
            </a:pPr>
            <a:r>
              <a:rPr lang="en-US" sz="1400" dirty="0">
                <a:solidFill>
                  <a:schemeClr val="tx1">
                    <a:lumMod val="95000"/>
                    <a:lumOff val="5000"/>
                  </a:schemeClr>
                </a:solidFill>
                <a:latin typeface="Georgia" panose="02040502050405020303" pitchFamily="18" charset="0"/>
                <a:cs typeface="Arial" panose="020B0604020202020204" pitchFamily="34" charset="0"/>
                <a:hlinkClick r:id="rId3" action="ppaction://hlinksldjump"/>
              </a:rPr>
              <a:t>First Standard Insurance Brokers Limited at 22</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3" action="ppaction://hlinksldjump"/>
              </a:rPr>
              <a:t>.</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kumimoji="0" lang="en-US" sz="1400" b="0" i="0" u="none" strike="noStrike" kern="1200" cap="none" spc="0" normalizeH="0" baseline="0" noProof="0" dirty="0">
                <a:ln>
                  <a:noFill/>
                </a:ln>
                <a:solidFill>
                  <a:prstClr val="black">
                    <a:lumMod val="95000"/>
                    <a:lumOff val="5000"/>
                  </a:prstClr>
                </a:solidFill>
                <a:effectLst/>
                <a:uLnTx/>
                <a:uFillTx/>
                <a:latin typeface="Georgia" panose="02040502050405020303" pitchFamily="18" charset="0"/>
                <a:ea typeface="+mn-ea"/>
                <a:cs typeface="Arial" panose="020B0604020202020204" pitchFamily="34" charset="0"/>
                <a:hlinkClick r:id="rId4" action="ppaction://hlinksldjump"/>
              </a:rPr>
              <a:t>Commissioner For Insurance </a:t>
            </a:r>
            <a:r>
              <a:rPr kumimoji="0" lang="en-US" sz="1400" b="0" i="0" u="none" strike="noStrike" kern="1200" cap="none" spc="0" normalizeH="0" baseline="0" noProof="0" dirty="0" err="1">
                <a:ln>
                  <a:noFill/>
                </a:ln>
                <a:solidFill>
                  <a:prstClr val="black">
                    <a:lumMod val="95000"/>
                    <a:lumOff val="5000"/>
                  </a:prstClr>
                </a:solidFill>
                <a:effectLst/>
                <a:uLnTx/>
                <a:uFillTx/>
                <a:latin typeface="Georgia" panose="02040502050405020303" pitchFamily="18" charset="0"/>
                <a:ea typeface="+mn-ea"/>
                <a:cs typeface="Arial" panose="020B0604020202020204" pitchFamily="34" charset="0"/>
                <a:hlinkClick r:id="rId4" action="ppaction://hlinksldjump"/>
              </a:rPr>
              <a:t>Omosehin</a:t>
            </a:r>
            <a:r>
              <a:rPr kumimoji="0" lang="en-US" sz="1400" b="0" i="0" u="none" strike="noStrike" kern="1200" cap="none" spc="0" normalizeH="0" baseline="0" noProof="0" dirty="0">
                <a:ln>
                  <a:noFill/>
                </a:ln>
                <a:solidFill>
                  <a:prstClr val="black">
                    <a:lumMod val="95000"/>
                    <a:lumOff val="5000"/>
                  </a:prstClr>
                </a:solidFill>
                <a:effectLst/>
                <a:uLnTx/>
                <a:uFillTx/>
                <a:latin typeface="Georgia" panose="02040502050405020303" pitchFamily="18" charset="0"/>
                <a:ea typeface="+mn-ea"/>
                <a:cs typeface="Arial" panose="020B0604020202020204" pitchFamily="34" charset="0"/>
                <a:hlinkClick r:id="rId4" action="ppaction://hlinksldjump"/>
              </a:rPr>
              <a:t>, DCT Gam-ikon, DCI </a:t>
            </a:r>
            <a:r>
              <a:rPr kumimoji="0" lang="en-US" sz="1400" b="0" i="0" u="none" strike="noStrike" kern="1200" cap="none" spc="0" normalizeH="0" baseline="0" noProof="0" dirty="0" err="1">
                <a:ln>
                  <a:noFill/>
                </a:ln>
                <a:solidFill>
                  <a:prstClr val="black">
                    <a:lumMod val="95000"/>
                    <a:lumOff val="5000"/>
                  </a:prstClr>
                </a:solidFill>
                <a:effectLst/>
                <a:uLnTx/>
                <a:uFillTx/>
                <a:latin typeface="Georgia" panose="02040502050405020303" pitchFamily="18" charset="0"/>
                <a:ea typeface="+mn-ea"/>
                <a:cs typeface="Arial" panose="020B0604020202020204" pitchFamily="34" charset="0"/>
                <a:hlinkClick r:id="rId4" action="ppaction://hlinksldjump"/>
              </a:rPr>
              <a:t>Jankara</a:t>
            </a:r>
            <a:r>
              <a:rPr kumimoji="0" lang="en-US" sz="1400" b="0" i="0" u="none" strike="noStrike" kern="1200" cap="none" spc="0" normalizeH="0" baseline="0" noProof="0" dirty="0">
                <a:ln>
                  <a:noFill/>
                </a:ln>
                <a:solidFill>
                  <a:prstClr val="black">
                    <a:lumMod val="95000"/>
                    <a:lumOff val="5000"/>
                  </a:prstClr>
                </a:solidFill>
                <a:effectLst/>
                <a:uLnTx/>
                <a:uFillTx/>
                <a:latin typeface="Georgia" panose="02040502050405020303" pitchFamily="18" charset="0"/>
                <a:ea typeface="+mn-ea"/>
                <a:cs typeface="Arial" panose="020B0604020202020204" pitchFamily="34" charset="0"/>
                <a:hlinkClick r:id="rId4" action="ppaction://hlinksldjump"/>
              </a:rPr>
              <a:t> Resume Duty.</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5" action="ppaction://hlinksldjump"/>
              </a:rPr>
              <a:t>National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5" action="ppaction://hlinksldjump"/>
              </a:rPr>
              <a:t>Insurance Commission (NAICOM) moves to embed Insurance in National Credit Scheme</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5" action="ppaction://hlinksldjump"/>
              </a:rPr>
              <a:t>.</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dirty="0">
                <a:solidFill>
                  <a:schemeClr val="tx1">
                    <a:lumMod val="95000"/>
                    <a:lumOff val="5000"/>
                  </a:schemeClr>
                </a:solidFill>
                <a:latin typeface="Georgia" panose="02040502050405020303" pitchFamily="18" charset="0"/>
                <a:cs typeface="Arial" panose="020B0604020202020204" pitchFamily="34" charset="0"/>
                <a:hlinkClick r:id="rId6" action="ppaction://hlinksldjump"/>
              </a:rPr>
              <a:t>Chartered Insurance Institute name His Majesty King Charles III as it Patron .</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7" action="ppaction://hlinksldjump"/>
              </a:rPr>
              <a:t>National Insurance Commission (NAICOM) &amp; Nigerian Insurers Association (NIA) Strengthen Collaboration on Prompt Settlement of Genuine Claims.</a:t>
            </a:r>
            <a:endParaRPr lang="en-US" sz="1400" dirty="0">
              <a:solidFill>
                <a:schemeClr val="tx1">
                  <a:lumMod val="95000"/>
                  <a:lumOff val="5000"/>
                </a:schemeClr>
              </a:solidFill>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8" action="ppaction://hlinksldjump"/>
              </a:rPr>
              <a:t>National Council of Registered Insurance Brokers (NCRIB)-LAC Pledges to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8" action="ppaction://hlinksldjump"/>
              </a:rPr>
              <a:t>S</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8" action="ppaction://hlinksldjump"/>
              </a:rPr>
              <a:t>ponsor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8" action="ppaction://hlinksldjump"/>
              </a:rPr>
              <a:t>I</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8" action="ppaction://hlinksldjump"/>
              </a:rPr>
              <a:t>nsurance Teachers’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8" action="ppaction://hlinksldjump"/>
              </a:rPr>
              <a:t>P</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8" action="ppaction://hlinksldjump"/>
              </a:rPr>
              <a:t>rofessional Qualifications.</a:t>
            </a:r>
            <a:endParaRPr lang="en-US" sz="1400" dirty="0">
              <a:solidFill>
                <a:schemeClr val="tx1">
                  <a:lumMod val="95000"/>
                  <a:lumOff val="5000"/>
                </a:schemeClr>
              </a:solidFill>
              <a:latin typeface="Georgia" panose="02040502050405020303" pitchFamily="18" charset="0"/>
              <a:cs typeface="Arial" panose="020B0604020202020204" pitchFamily="34" charset="0"/>
            </a:endParaRPr>
          </a:p>
          <a:p>
            <a:pPr marL="285750" indent="-285750">
              <a:buBlip>
                <a:blip r:embed="rId2"/>
              </a:buBlip>
            </a:pPr>
            <a:r>
              <a:rPr lang="en-US" sz="1400" b="0" i="0" dirty="0" err="1">
                <a:solidFill>
                  <a:schemeClr val="tx1">
                    <a:lumMod val="95000"/>
                    <a:lumOff val="5000"/>
                  </a:schemeClr>
                </a:solidFill>
                <a:effectLst/>
                <a:latin typeface="Georgia" panose="02040502050405020303" pitchFamily="18" charset="0"/>
                <a:cs typeface="Arial" panose="020B0604020202020204" pitchFamily="34" charset="0"/>
                <a:hlinkClick r:id="rId9" action="ppaction://hlinksldjump"/>
              </a:rPr>
              <a:t>XeJet</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9" action="ppaction://hlinksldjump"/>
              </a:rPr>
              <a:t> Airlines Plane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9" action="ppaction://hlinksldjump"/>
              </a:rPr>
              <a:t>S</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9" action="ppaction://hlinksldjump"/>
              </a:rPr>
              <a:t>kids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9" action="ppaction://hlinksldjump"/>
              </a:rPr>
              <a:t>O</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9" action="ppaction://hlinksldjump"/>
              </a:rPr>
              <a:t>ff Lagos Airport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9" action="ppaction://hlinksldjump"/>
              </a:rPr>
              <a:t>R</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9" action="ppaction://hlinksldjump"/>
              </a:rPr>
              <a:t>unway.</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0" action="ppaction://hlinksldjump"/>
              </a:rPr>
              <a:t>Emirates Returns to Operate in Nigeria October 1 After 18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10" action="ppaction://hlinksldjump"/>
              </a:rPr>
              <a:t>M</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0" action="ppaction://hlinksldjump"/>
              </a:rPr>
              <a:t>onths Pause.</a:t>
            </a:r>
            <a:endParaRPr lang="en-US" sz="1400" dirty="0">
              <a:solidFill>
                <a:schemeClr val="tx1">
                  <a:lumMod val="95000"/>
                  <a:lumOff val="5000"/>
                </a:schemeClr>
              </a:solidFill>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1" action="ppaction://hlinksldjump"/>
              </a:rPr>
              <a:t>The Federal Airport Authority (FAAN) &amp; National Security Adviser (NSA) Move to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11" action="ppaction://hlinksldjump"/>
              </a:rPr>
              <a:t>C</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1" action="ppaction://hlinksldjump"/>
              </a:rPr>
              <a:t>ut Down on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11" action="ppaction://hlinksldjump"/>
              </a:rPr>
              <a:t>M</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1" action="ppaction://hlinksldjump"/>
              </a:rPr>
              <a:t>ultiple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11" action="ppaction://hlinksldjump"/>
              </a:rPr>
              <a:t>S</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1" action="ppaction://hlinksldjump"/>
              </a:rPr>
              <a:t>ecurity Checks at Airports.</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dirty="0">
                <a:solidFill>
                  <a:schemeClr val="tx1">
                    <a:lumMod val="95000"/>
                    <a:lumOff val="5000"/>
                  </a:schemeClr>
                </a:solidFill>
                <a:latin typeface="Georgia" panose="02040502050405020303" pitchFamily="18" charset="0"/>
                <a:cs typeface="Arial" panose="020B0604020202020204" pitchFamily="34" charset="0"/>
                <a:hlinkClick r:id="rId12" action="ppaction://hlinksldjump"/>
              </a:rPr>
              <a:t>Pension Fund Administrators (PFAs) in Stiff Competition as Workers Scramble for Higher Returns, Quality Service.</a:t>
            </a:r>
            <a:endParaRPr lang="en-US" sz="1400" dirty="0">
              <a:solidFill>
                <a:schemeClr val="tx1">
                  <a:lumMod val="95000"/>
                  <a:lumOff val="5000"/>
                </a:schemeClr>
              </a:solidFill>
              <a:latin typeface="Georgia" panose="02040502050405020303" pitchFamily="18" charset="0"/>
              <a:cs typeface="Arial" panose="020B0604020202020204" pitchFamily="34" charset="0"/>
            </a:endParaRPr>
          </a:p>
          <a:p>
            <a:pPr marL="285750" indent="-285750">
              <a:buBlip>
                <a:blip r:embed="rId2"/>
              </a:buBlip>
            </a:pPr>
            <a:r>
              <a:rPr lang="en-US" sz="1400" dirty="0">
                <a:solidFill>
                  <a:schemeClr val="accent1">
                    <a:lumMod val="75000"/>
                  </a:schemeClr>
                </a:solidFill>
                <a:latin typeface="Georgia" panose="02040502050405020303" pitchFamily="18" charset="0"/>
                <a:hlinkClick r:id="rId13" action="ppaction://hlinksldjump"/>
              </a:rPr>
              <a:t>Namibia Eliminates Mother-child spread of HIV, HBV in Africa’s First.</a:t>
            </a:r>
            <a:endParaRPr lang="en-US" sz="1400" dirty="0">
              <a:solidFill>
                <a:schemeClr val="accent1">
                  <a:lumMod val="75000"/>
                </a:schemeClr>
              </a:solidFill>
              <a:latin typeface="Georgia" panose="02040502050405020303" pitchFamily="18" charset="0"/>
            </a:endParaRPr>
          </a:p>
          <a:p>
            <a:pPr marL="285750" indent="-285750">
              <a:buBlip>
                <a:blip r:embed="rId2"/>
              </a:buBlip>
            </a:pPr>
            <a:r>
              <a:rPr lang="en-US" sz="1400" dirty="0">
                <a:solidFill>
                  <a:schemeClr val="accent1">
                    <a:lumMod val="75000"/>
                  </a:schemeClr>
                </a:solidFill>
                <a:latin typeface="Georgia" panose="02040502050405020303" pitchFamily="18" charset="0"/>
                <a:hlinkClick r:id="rId14" action="ppaction://hlinksldjump"/>
              </a:rPr>
              <a:t>With Rising Inflation Insurance should be upscaled for realist claims – </a:t>
            </a:r>
            <a:r>
              <a:rPr lang="en-US" sz="1400" dirty="0" err="1">
                <a:solidFill>
                  <a:schemeClr val="accent1">
                    <a:lumMod val="75000"/>
                  </a:schemeClr>
                </a:solidFill>
                <a:latin typeface="Georgia" panose="02040502050405020303" pitchFamily="18" charset="0"/>
                <a:hlinkClick r:id="rId14" action="ppaction://hlinksldjump"/>
              </a:rPr>
              <a:t>Fola</a:t>
            </a:r>
            <a:r>
              <a:rPr lang="en-US" sz="1400" dirty="0">
                <a:solidFill>
                  <a:schemeClr val="accent1">
                    <a:lumMod val="75000"/>
                  </a:schemeClr>
                </a:solidFill>
                <a:latin typeface="Georgia" panose="02040502050405020303" pitchFamily="18" charset="0"/>
                <a:hlinkClick r:id="rId14" action="ppaction://hlinksldjump"/>
              </a:rPr>
              <a:t> Daniel.</a:t>
            </a:r>
            <a:endParaRPr lang="en-US" sz="140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5" action="ppaction://hlinksldjump"/>
              </a:rPr>
              <a:t>Nigeria on V0icemail </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15" action="ppaction://hlinksldjump"/>
              </a:rPr>
              <a:t>a</a:t>
            </a: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5" action="ppaction://hlinksldjump"/>
              </a:rPr>
              <a:t>s Investors Answer Angola’s Call with $50b.</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6" action="ppaction://hlinksldjump"/>
              </a:rPr>
              <a:t>WAICA Eyes Harmonization, Uniform Insurance Legislation, Certification for Members.</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17" action="ppaction://hlinksldjump"/>
              </a:rPr>
              <a:t>African Leaders Push for $120bn Aid to Boost Development, Fight Climate Change.</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GB" sz="1400" b="0" i="0" dirty="0">
                <a:solidFill>
                  <a:schemeClr val="tx1">
                    <a:lumMod val="95000"/>
                    <a:lumOff val="5000"/>
                  </a:schemeClr>
                </a:solidFill>
                <a:effectLst/>
                <a:latin typeface="Georgia" panose="02040502050405020303" pitchFamily="18" charset="0"/>
                <a:cs typeface="Arial" panose="020B0604020202020204" pitchFamily="34" charset="0"/>
                <a:hlinkClick r:id="rId18" action="ppaction://hlinksldjump"/>
              </a:rPr>
              <a:t>Insurance Bill And Calls  For Attention.</a:t>
            </a:r>
            <a:endParaRPr lang="en-GB" sz="1400" b="0" i="0" dirty="0">
              <a:solidFill>
                <a:schemeClr val="tx1">
                  <a:lumMod val="95000"/>
                  <a:lumOff val="5000"/>
                </a:schemeClr>
              </a:solidFill>
              <a:effectLst/>
              <a:latin typeface="Georgia" panose="02040502050405020303" pitchFamily="18" charset="0"/>
              <a:cs typeface="Arial" panose="020B0604020202020204" pitchFamily="34" charset="0"/>
              <a:hlinkClick r:id="rId17" action="ppaction://hlinksldjump"/>
            </a:endParaRPr>
          </a:p>
          <a:p>
            <a:pPr marL="285750" indent="-285750">
              <a:buBlip>
                <a:blip r:embed="rId2"/>
              </a:buBlip>
            </a:pPr>
            <a:r>
              <a:rPr lang="en-GB" sz="1400" b="0" i="0" dirty="0">
                <a:solidFill>
                  <a:schemeClr val="tx1">
                    <a:lumMod val="95000"/>
                    <a:lumOff val="5000"/>
                  </a:schemeClr>
                </a:solidFill>
                <a:effectLst/>
                <a:latin typeface="Georgia" panose="02040502050405020303" pitchFamily="18" charset="0"/>
                <a:cs typeface="Arial" panose="020B0604020202020204" pitchFamily="34" charset="0"/>
                <a:hlinkClick r:id="rId19" action="ppaction://hlinksldjump"/>
              </a:rPr>
              <a:t>Innoson New Plant </a:t>
            </a:r>
            <a:r>
              <a:rPr lang="en-GB" sz="1400" dirty="0">
                <a:solidFill>
                  <a:schemeClr val="tx1">
                    <a:lumMod val="95000"/>
                    <a:lumOff val="5000"/>
                  </a:schemeClr>
                </a:solidFill>
                <a:latin typeface="Georgia" panose="02040502050405020303" pitchFamily="18" charset="0"/>
                <a:cs typeface="Arial" panose="020B0604020202020204" pitchFamily="34" charset="0"/>
                <a:hlinkClick r:id="rId19" action="ppaction://hlinksldjump"/>
              </a:rPr>
              <a:t>t</a:t>
            </a:r>
            <a:r>
              <a:rPr lang="en-GB" sz="1400" b="0" i="0" dirty="0">
                <a:solidFill>
                  <a:schemeClr val="tx1">
                    <a:lumMod val="95000"/>
                    <a:lumOff val="5000"/>
                  </a:schemeClr>
                </a:solidFill>
                <a:effectLst/>
                <a:latin typeface="Georgia" panose="02040502050405020303" pitchFamily="18" charset="0"/>
                <a:cs typeface="Arial" panose="020B0604020202020204" pitchFamily="34" charset="0"/>
                <a:hlinkClick r:id="rId19" action="ppaction://hlinksldjump"/>
              </a:rPr>
              <a:t>o Produce 30,000 </a:t>
            </a:r>
            <a:r>
              <a:rPr lang="en-GB" sz="1400" b="0" i="0" dirty="0" err="1">
                <a:solidFill>
                  <a:schemeClr val="tx1">
                    <a:lumMod val="95000"/>
                    <a:lumOff val="5000"/>
                  </a:schemeClr>
                </a:solidFill>
                <a:effectLst/>
                <a:latin typeface="Georgia" panose="02040502050405020303" pitchFamily="18" charset="0"/>
                <a:cs typeface="Arial" panose="020B0604020202020204" pitchFamily="34" charset="0"/>
                <a:hlinkClick r:id="rId19" action="ppaction://hlinksldjump"/>
              </a:rPr>
              <a:t>Cng</a:t>
            </a:r>
            <a:r>
              <a:rPr lang="en-GB" sz="1400" b="0" i="0" dirty="0">
                <a:solidFill>
                  <a:schemeClr val="tx1">
                    <a:lumMod val="95000"/>
                    <a:lumOff val="5000"/>
                  </a:schemeClr>
                </a:solidFill>
                <a:effectLst/>
                <a:latin typeface="Georgia" panose="02040502050405020303" pitchFamily="18" charset="0"/>
                <a:cs typeface="Arial" panose="020B0604020202020204" pitchFamily="34" charset="0"/>
                <a:hlinkClick r:id="rId19" action="ppaction://hlinksldjump"/>
              </a:rPr>
              <a:t> Buses &amp; Trucks Yearly.</a:t>
            </a:r>
            <a:endParaRPr lang="en-GB" sz="1400" b="0" i="0" dirty="0">
              <a:solidFill>
                <a:schemeClr val="tx1">
                  <a:lumMod val="95000"/>
                  <a:lumOff val="5000"/>
                </a:schemeClr>
              </a:solidFill>
              <a:effectLst/>
              <a:latin typeface="Georgia" panose="02040502050405020303" pitchFamily="18" charset="0"/>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latin typeface="Georgia" panose="02040502050405020303" pitchFamily="18" charset="0"/>
                <a:cs typeface="Arial" panose="020B0604020202020204" pitchFamily="34" charset="0"/>
                <a:hlinkClick r:id="rId20" action="ppaction://hlinksldjump"/>
              </a:rPr>
              <a:t>June 2024,</a:t>
            </a:r>
            <a:r>
              <a:rPr lang="en-US" sz="1400" dirty="0">
                <a:solidFill>
                  <a:schemeClr val="tx1">
                    <a:lumMod val="95000"/>
                    <a:lumOff val="5000"/>
                  </a:schemeClr>
                </a:solidFill>
                <a:latin typeface="Georgia" panose="02040502050405020303" pitchFamily="18" charset="0"/>
                <a:cs typeface="Arial" panose="020B0604020202020204" pitchFamily="34" charset="0"/>
                <a:hlinkClick r:id="rId20" action="ppaction://hlinksldjump"/>
              </a:rPr>
              <a:t> Gallery.</a:t>
            </a:r>
            <a:endParaRPr lang="en-US" sz="1400" b="0" i="0" dirty="0">
              <a:solidFill>
                <a:schemeClr val="tx1">
                  <a:lumMod val="95000"/>
                  <a:lumOff val="5000"/>
                </a:schemeClr>
              </a:solidFill>
              <a:effectLst/>
              <a:latin typeface="Georgia" panose="02040502050405020303" pitchFamily="18" charset="0"/>
              <a:cs typeface="Arial" panose="020B0604020202020204" pitchFamily="34" charset="0"/>
            </a:endParaRPr>
          </a:p>
        </p:txBody>
      </p:sp>
      <p:sp>
        <p:nvSpPr>
          <p:cNvPr id="11" name="TextBox 10">
            <a:extLst>
              <a:ext uri="{FF2B5EF4-FFF2-40B4-BE49-F238E27FC236}">
                <a16:creationId xmlns:a16="http://schemas.microsoft.com/office/drawing/2014/main" id="{804D661E-5CF9-0005-6C53-9EFFD7F3F493}"/>
              </a:ext>
            </a:extLst>
          </p:cNvPr>
          <p:cNvSpPr txBox="1"/>
          <p:nvPr/>
        </p:nvSpPr>
        <p:spPr>
          <a:xfrm>
            <a:off x="4502424" y="1835482"/>
            <a:ext cx="3187153" cy="246221"/>
          </a:xfrm>
          <a:prstGeom prst="rect">
            <a:avLst/>
          </a:prstGeom>
          <a:noFill/>
        </p:spPr>
        <p:txBody>
          <a:bodyPr wrap="square" lIns="0" tIns="0" rIns="0" bIns="0">
            <a:spAutoFit/>
          </a:bodyPr>
          <a:lstStyle/>
          <a:p>
            <a:pPr algn="ctr"/>
            <a:r>
              <a:rPr lang="en-US" sz="1600" b="1" dirty="0">
                <a:solidFill>
                  <a:schemeClr val="tx1">
                    <a:lumMod val="95000"/>
                    <a:lumOff val="5000"/>
                  </a:schemeClr>
                </a:solidFill>
                <a:latin typeface="Georgia" panose="02040502050405020303" pitchFamily="18" charset="0"/>
                <a:cs typeface="Arial" panose="020B0604020202020204" pitchFamily="34" charset="0"/>
              </a:rPr>
              <a:t>NEWS HEADLINES</a:t>
            </a:r>
            <a:endParaRPr lang="en-US" sz="1600" b="1" i="0" dirty="0">
              <a:solidFill>
                <a:schemeClr val="tx1">
                  <a:lumMod val="95000"/>
                  <a:lumOff val="5000"/>
                </a:schemeClr>
              </a:solidFill>
              <a:effectLst/>
              <a:latin typeface="Georgia" panose="02040502050405020303" pitchFamily="18" charset="0"/>
              <a:cs typeface="Arial" panose="020B0604020202020204" pitchFamily="34" charset="0"/>
            </a:endParaRPr>
          </a:p>
        </p:txBody>
      </p:sp>
      <p:pic>
        <p:nvPicPr>
          <p:cNvPr id="4" name="Picture 3">
            <a:extLst>
              <a:ext uri="{FF2B5EF4-FFF2-40B4-BE49-F238E27FC236}">
                <a16:creationId xmlns:a16="http://schemas.microsoft.com/office/drawing/2014/main" id="{CDBBCC1C-D36A-8506-B14F-45BB36113AA6}"/>
              </a:ext>
            </a:extLst>
          </p:cNvPr>
          <p:cNvPicPr>
            <a:picLocks noChangeAspect="1"/>
          </p:cNvPicPr>
          <p:nvPr/>
        </p:nvPicPr>
        <p:blipFill rotWithShape="1">
          <a:blip r:embed="rId21">
            <a:extLst>
              <a:ext uri="{28A0092B-C50C-407E-A947-70E740481C1C}">
                <a14:useLocalDpi xmlns:a14="http://schemas.microsoft.com/office/drawing/2010/main" val="0"/>
              </a:ext>
            </a:extLst>
          </a:blip>
          <a:srcRect l="6637" t="39903" r="5114" b="34047"/>
          <a:stretch/>
        </p:blipFill>
        <p:spPr>
          <a:xfrm>
            <a:off x="9041364" y="293189"/>
            <a:ext cx="2610008" cy="770460"/>
          </a:xfrm>
          <a:prstGeom prst="rect">
            <a:avLst/>
          </a:prstGeom>
        </p:spPr>
      </p:pic>
      <p:cxnSp>
        <p:nvCxnSpPr>
          <p:cNvPr id="21" name="Connector: Elbow 20">
            <a:extLst>
              <a:ext uri="{FF2B5EF4-FFF2-40B4-BE49-F238E27FC236}">
                <a16:creationId xmlns:a16="http://schemas.microsoft.com/office/drawing/2014/main" id="{1B125619-BE58-AF3D-0E7B-246259CD42D0}"/>
              </a:ext>
            </a:extLst>
          </p:cNvPr>
          <p:cNvCxnSpPr>
            <a:cxnSpLocks/>
          </p:cNvCxnSpPr>
          <p:nvPr/>
        </p:nvCxnSpPr>
        <p:spPr>
          <a:xfrm>
            <a:off x="528847" y="1859741"/>
            <a:ext cx="7799507" cy="237457"/>
          </a:xfrm>
          <a:prstGeom prst="bentConnector3">
            <a:avLst/>
          </a:prstGeom>
          <a:ln w="38100"/>
        </p:spPr>
        <p:style>
          <a:lnRef idx="3">
            <a:schemeClr val="accent5"/>
          </a:lnRef>
          <a:fillRef idx="0">
            <a:schemeClr val="accent5"/>
          </a:fillRef>
          <a:effectRef idx="2">
            <a:schemeClr val="accent5"/>
          </a:effectRef>
          <a:fontRef idx="minor">
            <a:schemeClr val="tx1"/>
          </a:fontRef>
        </p:style>
      </p:cxnSp>
      <p:pic>
        <p:nvPicPr>
          <p:cNvPr id="22" name="Picture 21">
            <a:extLst>
              <a:ext uri="{FF2B5EF4-FFF2-40B4-BE49-F238E27FC236}">
                <a16:creationId xmlns:a16="http://schemas.microsoft.com/office/drawing/2014/main" id="{96284B69-70AF-00F7-EA3E-F8D6FDFBE014}"/>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0202888" y="5931412"/>
            <a:ext cx="1562385" cy="633399"/>
          </a:xfrm>
          <a:prstGeom prst="rect">
            <a:avLst/>
          </a:prstGeom>
        </p:spPr>
      </p:pic>
    </p:spTree>
    <p:extLst>
      <p:ext uri="{BB962C8B-B14F-4D97-AF65-F5344CB8AC3E}">
        <p14:creationId xmlns:p14="http://schemas.microsoft.com/office/powerpoint/2010/main" val="192966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69288AC-E00E-6B38-2B75-A91D8C3A9004}"/>
              </a:ext>
            </a:extLst>
          </p:cNvPr>
          <p:cNvGrpSpPr/>
          <p:nvPr/>
        </p:nvGrpSpPr>
        <p:grpSpPr>
          <a:xfrm>
            <a:off x="161700" y="154915"/>
            <a:ext cx="11916000" cy="5832000"/>
            <a:chOff x="437808" y="528775"/>
            <a:chExt cx="11316384" cy="5839791"/>
          </a:xfrm>
        </p:grpSpPr>
        <p:grpSp>
          <p:nvGrpSpPr>
            <p:cNvPr id="24" name="Group 23">
              <a:extLst>
                <a:ext uri="{FF2B5EF4-FFF2-40B4-BE49-F238E27FC236}">
                  <a16:creationId xmlns:a16="http://schemas.microsoft.com/office/drawing/2014/main" id="{71AB3581-F81A-0CA2-6079-A44D04BF3776}"/>
                </a:ext>
              </a:extLst>
            </p:cNvPr>
            <p:cNvGrpSpPr/>
            <p:nvPr/>
          </p:nvGrpSpPr>
          <p:grpSpPr>
            <a:xfrm>
              <a:off x="437808" y="554881"/>
              <a:ext cx="11316384" cy="5813685"/>
              <a:chOff x="437808" y="554881"/>
              <a:chExt cx="11316384" cy="5813685"/>
            </a:xfrm>
          </p:grpSpPr>
          <p:sp>
            <p:nvSpPr>
              <p:cNvPr id="26" name="Parallelogram 25">
                <a:extLst>
                  <a:ext uri="{FF2B5EF4-FFF2-40B4-BE49-F238E27FC236}">
                    <a16:creationId xmlns:a16="http://schemas.microsoft.com/office/drawing/2014/main" id="{08C33200-50F6-2C49-1C90-F31363684986}"/>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59C1D7E-8932-2DAE-CFB2-9ED3A4B6350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5" name="Arrow: Pentagon 24">
              <a:extLst>
                <a:ext uri="{FF2B5EF4-FFF2-40B4-BE49-F238E27FC236}">
                  <a16:creationId xmlns:a16="http://schemas.microsoft.com/office/drawing/2014/main" id="{11351AE7-AA06-2C2E-C306-B987EAA86CA0}"/>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A5236E1-8E86-E9AB-4260-B3F31EB348C9}"/>
              </a:ext>
            </a:extLst>
          </p:cNvPr>
          <p:cNvSpPr txBox="1"/>
          <p:nvPr/>
        </p:nvSpPr>
        <p:spPr>
          <a:xfrm>
            <a:off x="436913" y="249572"/>
            <a:ext cx="8822132"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EMIRATES RETURNS TO OPERATE IN NIGERIA OCTOBER 1 AFTER 18 MONTHS PAUSE.</a:t>
            </a:r>
          </a:p>
        </p:txBody>
      </p:sp>
      <p:sp>
        <p:nvSpPr>
          <p:cNvPr id="7" name="TextBox 6">
            <a:extLst>
              <a:ext uri="{FF2B5EF4-FFF2-40B4-BE49-F238E27FC236}">
                <a16:creationId xmlns:a16="http://schemas.microsoft.com/office/drawing/2014/main" id="{7BE647E6-428A-AF60-9518-67FFAE304333}"/>
              </a:ext>
            </a:extLst>
          </p:cNvPr>
          <p:cNvSpPr txBox="1"/>
          <p:nvPr/>
        </p:nvSpPr>
        <p:spPr>
          <a:xfrm>
            <a:off x="446086" y="910148"/>
            <a:ext cx="3531682" cy="4524315"/>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Emirates will resume services to Nigeria from October 1, 2024, operating a daily service between Lagos and Dubai, and offering customers more choices and connectivity from Nigeria’s largest city to, and through, Dubai, the airlines has announced.</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The service will be operated using a Boeing 777-300ER. EK783 will depart Dubai at 0945hrs, arriving in Lagos at 1520hrs; the return flight EK784 will leave Lagos at 1730hrs and arrive in Dubai at 0510hrs the next day.</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Adnan Kazim, Emirates’ Deputy President and Chief Commercial Officer said, “We are excited to resume our services to Nigeria. The Lagos-Dubai service has traditionally been popular with customers in Nigeria and we hope to reconnect leisure and business </a:t>
            </a:r>
            <a:r>
              <a:rPr lang="en-US" sz="1200" b="0" i="0" dirty="0" err="1">
                <a:solidFill>
                  <a:srgbClr val="252324"/>
                </a:solidFill>
                <a:effectLst/>
                <a:latin typeface="Georgia" panose="02040502050405020303" pitchFamily="18" charset="0"/>
              </a:rPr>
              <a:t>travellers</a:t>
            </a:r>
            <a:r>
              <a:rPr lang="en-US" sz="1200" b="0" i="0" dirty="0">
                <a:solidFill>
                  <a:srgbClr val="252324"/>
                </a:solidFill>
                <a:effectLst/>
                <a:latin typeface="Georgia" panose="02040502050405020303" pitchFamily="18" charset="0"/>
              </a:rPr>
              <a:t> to Dubai and onwards to our network of over 140 destinations. We thank the Nigerian government for their partnership and support in re-establishing this route and we look forward to welcoming passengers back onboard.”</a:t>
            </a:r>
          </a:p>
        </p:txBody>
      </p:sp>
      <p:sp>
        <p:nvSpPr>
          <p:cNvPr id="14" name="TextBox 13">
            <a:extLst>
              <a:ext uri="{FF2B5EF4-FFF2-40B4-BE49-F238E27FC236}">
                <a16:creationId xmlns:a16="http://schemas.microsoft.com/office/drawing/2014/main" id="{DDCBA058-1D73-8F06-0747-E8ECACF5342C}"/>
              </a:ext>
            </a:extLst>
          </p:cNvPr>
          <p:cNvSpPr txBox="1"/>
          <p:nvPr/>
        </p:nvSpPr>
        <p:spPr>
          <a:xfrm>
            <a:off x="4086327" y="918560"/>
            <a:ext cx="3857089" cy="1569660"/>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As a major economic hub in Africa, Nigeria and the UAE have built strong bilateral trade relations over the years, headlined by Lagos as the nation’s commercial </a:t>
            </a:r>
            <a:r>
              <a:rPr lang="en-US" sz="1200" b="0" i="0" dirty="0" err="1">
                <a:solidFill>
                  <a:srgbClr val="252324"/>
                </a:solidFill>
                <a:effectLst/>
                <a:latin typeface="Georgia" panose="02040502050405020303" pitchFamily="18" charset="0"/>
              </a:rPr>
              <a:t>centre</a:t>
            </a:r>
            <a:r>
              <a:rPr lang="en-US" sz="1200" b="0" i="0" dirty="0">
                <a:solidFill>
                  <a:srgbClr val="252324"/>
                </a:solidFill>
                <a:effectLst/>
                <a:latin typeface="Georgia" panose="02040502050405020303" pitchFamily="18" charset="0"/>
              </a:rPr>
              <a:t>. With the resumption of daily passenger flights, the airline’s cargo arm, Emirates SkyCargo, will further bolster the trade relationship by offering more than 300 </a:t>
            </a:r>
            <a:r>
              <a:rPr lang="en-US" sz="1200" b="0" i="0" dirty="0" err="1">
                <a:solidFill>
                  <a:srgbClr val="252324"/>
                </a:solidFill>
                <a:effectLst/>
                <a:latin typeface="Georgia" panose="02040502050405020303" pitchFamily="18" charset="0"/>
              </a:rPr>
              <a:t>tonnes</a:t>
            </a:r>
            <a:r>
              <a:rPr lang="en-US" sz="1200" b="0" i="0" dirty="0">
                <a:solidFill>
                  <a:srgbClr val="252324"/>
                </a:solidFill>
                <a:effectLst/>
                <a:latin typeface="Georgia" panose="02040502050405020303" pitchFamily="18" charset="0"/>
              </a:rPr>
              <a:t> of belly-hold cargo capacity, in and out of Lagos every week.</a:t>
            </a:r>
          </a:p>
        </p:txBody>
      </p:sp>
      <p:sp>
        <p:nvSpPr>
          <p:cNvPr id="6" name="TextBox 5">
            <a:extLst>
              <a:ext uri="{FF2B5EF4-FFF2-40B4-BE49-F238E27FC236}">
                <a16:creationId xmlns:a16="http://schemas.microsoft.com/office/drawing/2014/main" id="{9A18C678-E3A5-6B71-A9C6-6191AEA4F991}"/>
              </a:ext>
            </a:extLst>
          </p:cNvPr>
          <p:cNvSpPr txBox="1"/>
          <p:nvPr/>
        </p:nvSpPr>
        <p:spPr>
          <a:xfrm>
            <a:off x="8010078" y="916500"/>
            <a:ext cx="3745009" cy="1446550"/>
          </a:xfrm>
          <a:prstGeom prst="rect">
            <a:avLst/>
          </a:prstGeom>
          <a:noFill/>
        </p:spPr>
        <p:txBody>
          <a:bodyPr wrap="square">
            <a:spAutoFit/>
          </a:bodyPr>
          <a:lstStyle/>
          <a:p>
            <a:pPr algn="ctr"/>
            <a:r>
              <a:rPr lang="en-US" sz="2200" b="0" i="1" dirty="0">
                <a:solidFill>
                  <a:srgbClr val="FF0000"/>
                </a:solidFill>
                <a:effectLst/>
                <a:latin typeface="Georgia" panose="02040502050405020303" pitchFamily="18" charset="0"/>
              </a:rPr>
              <a:t>DID YOU KNOW?</a:t>
            </a:r>
          </a:p>
          <a:p>
            <a:pPr algn="ctr"/>
            <a:r>
              <a:rPr lang="en-US" sz="2200" b="0" i="1" dirty="0">
                <a:solidFill>
                  <a:schemeClr val="accent5">
                    <a:lumMod val="75000"/>
                  </a:schemeClr>
                </a:solidFill>
                <a:effectLst/>
                <a:latin typeface="Georgia" panose="02040502050405020303" pitchFamily="18" charset="0"/>
              </a:rPr>
              <a:t>You can get N30,000 medical </a:t>
            </a:r>
            <a:r>
              <a:rPr lang="en-US" sz="2200" i="1" dirty="0">
                <a:solidFill>
                  <a:schemeClr val="accent5">
                    <a:lumMod val="75000"/>
                  </a:schemeClr>
                </a:solidFill>
                <a:latin typeface="Georgia" panose="02040502050405020303" pitchFamily="18" charset="0"/>
              </a:rPr>
              <a:t>benefit</a:t>
            </a:r>
            <a:r>
              <a:rPr lang="en-US" sz="2200" b="0" i="1" dirty="0">
                <a:solidFill>
                  <a:schemeClr val="accent5">
                    <a:lumMod val="75000"/>
                  </a:schemeClr>
                </a:solidFill>
                <a:effectLst/>
                <a:latin typeface="Georgia" panose="02040502050405020303" pitchFamily="18" charset="0"/>
              </a:rPr>
              <a:t> with N100 local insurance travel cover.</a:t>
            </a:r>
          </a:p>
        </p:txBody>
      </p:sp>
      <p:pic>
        <p:nvPicPr>
          <p:cNvPr id="31" name="Picture 30">
            <a:extLst>
              <a:ext uri="{FF2B5EF4-FFF2-40B4-BE49-F238E27FC236}">
                <a16:creationId xmlns:a16="http://schemas.microsoft.com/office/drawing/2014/main" id="{AC5C7C75-3ED2-BE28-ACE9-90575EF23A81}"/>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14D90E21-C963-EA20-B113-462DCDFC9E9B}"/>
              </a:ext>
            </a:extLst>
          </p:cNvPr>
          <p:cNvSpPr txBox="1"/>
          <p:nvPr/>
        </p:nvSpPr>
        <p:spPr>
          <a:xfrm>
            <a:off x="1050013" y="5585194"/>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businessday.ng</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28" name="Slide Number Placeholder 2">
            <a:extLst>
              <a:ext uri="{FF2B5EF4-FFF2-40B4-BE49-F238E27FC236}">
                <a16:creationId xmlns:a16="http://schemas.microsoft.com/office/drawing/2014/main" id="{0C17A724-0F33-186F-6D1D-6DA964F7811D}"/>
              </a:ext>
            </a:extLst>
          </p:cNvPr>
          <p:cNvSpPr>
            <a:spLocks noGrp="1"/>
          </p:cNvSpPr>
          <p:nvPr>
            <p:ph type="sldNum" sz="quarter" idx="12"/>
          </p:nvPr>
        </p:nvSpPr>
        <p:spPr>
          <a:xfrm>
            <a:off x="9032604" y="6283381"/>
            <a:ext cx="2743200" cy="365125"/>
          </a:xfrm>
        </p:spPr>
        <p:txBody>
          <a:bodyPr/>
          <a:lstStyle/>
          <a:p>
            <a:r>
              <a:rPr lang="en-US" dirty="0"/>
              <a:t>9</a:t>
            </a:r>
            <a:endParaRPr lang="en-NG" dirty="0"/>
          </a:p>
        </p:txBody>
      </p:sp>
      <p:pic>
        <p:nvPicPr>
          <p:cNvPr id="5122" name="Picture 2" descr="Emirates returns to Nigeria October 1">
            <a:extLst>
              <a:ext uri="{FF2B5EF4-FFF2-40B4-BE49-F238E27FC236}">
                <a16:creationId xmlns:a16="http://schemas.microsoft.com/office/drawing/2014/main" id="{F0823F50-4715-C22C-5CCD-05D5F0A74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298" y="2502679"/>
            <a:ext cx="7029086" cy="330182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FE9921C-E8D3-578F-068A-E5F95774DDD8}"/>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07A0B2AE-C429-0340-F171-7256EE6CB999}"/>
                </a:ext>
              </a:extLst>
            </p:cNvPr>
            <p:cNvGrpSpPr/>
            <p:nvPr/>
          </p:nvGrpSpPr>
          <p:grpSpPr>
            <a:xfrm>
              <a:off x="273050" y="10223500"/>
              <a:ext cx="7283450" cy="226108"/>
              <a:chOff x="273050" y="10223500"/>
              <a:chExt cx="7283450" cy="226108"/>
            </a:xfrm>
          </p:grpSpPr>
          <p:grpSp>
            <p:nvGrpSpPr>
              <p:cNvPr id="9" name="Group 8">
                <a:extLst>
                  <a:ext uri="{FF2B5EF4-FFF2-40B4-BE49-F238E27FC236}">
                    <a16:creationId xmlns:a16="http://schemas.microsoft.com/office/drawing/2014/main" id="{3F21C210-B036-0A07-BC96-FB716ABD71C8}"/>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268A7508-30CA-E04A-85BA-9013367AF77F}"/>
                    </a:ext>
                  </a:extLst>
                </p:cNvPr>
                <p:cNvGrpSpPr/>
                <p:nvPr/>
              </p:nvGrpSpPr>
              <p:grpSpPr>
                <a:xfrm>
                  <a:off x="6689100" y="10169157"/>
                  <a:ext cx="114900" cy="114900"/>
                  <a:chOff x="0" y="0"/>
                  <a:chExt cx="812800" cy="812800"/>
                </a:xfrm>
              </p:grpSpPr>
              <p:sp>
                <p:nvSpPr>
                  <p:cNvPr id="22" name="Freeform 15">
                    <a:extLst>
                      <a:ext uri="{FF2B5EF4-FFF2-40B4-BE49-F238E27FC236}">
                        <a16:creationId xmlns:a16="http://schemas.microsoft.com/office/drawing/2014/main" id="{069F7F9A-3E2B-E2F3-768F-4B0BDB70A0C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0" name="TextBox 16">
                    <a:extLst>
                      <a:ext uri="{FF2B5EF4-FFF2-40B4-BE49-F238E27FC236}">
                        <a16:creationId xmlns:a16="http://schemas.microsoft.com/office/drawing/2014/main" id="{1A59DCA7-6B01-2FBA-8530-98D15A1044B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1" name="TextBox 33">
                  <a:extLst>
                    <a:ext uri="{FF2B5EF4-FFF2-40B4-BE49-F238E27FC236}">
                      <a16:creationId xmlns:a16="http://schemas.microsoft.com/office/drawing/2014/main" id="{30A995B8-A0CD-E911-AB78-1BF783F67A7F}"/>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0" name="Straight Connector 9">
                <a:extLst>
                  <a:ext uri="{FF2B5EF4-FFF2-40B4-BE49-F238E27FC236}">
                    <a16:creationId xmlns:a16="http://schemas.microsoft.com/office/drawing/2014/main" id="{F3005F2E-6A2B-F618-BA3E-E2A6968DB90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8" name="TextBox 7">
              <a:extLst>
                <a:ext uri="{FF2B5EF4-FFF2-40B4-BE49-F238E27FC236}">
                  <a16:creationId xmlns:a16="http://schemas.microsoft.com/office/drawing/2014/main" id="{45C6E4D4-5185-73DF-0232-EF280DD951E0}"/>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138958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F39C311-46AF-B13A-B93D-0F2E11347E9E}"/>
              </a:ext>
            </a:extLst>
          </p:cNvPr>
          <p:cNvGrpSpPr/>
          <p:nvPr/>
        </p:nvGrpSpPr>
        <p:grpSpPr>
          <a:xfrm>
            <a:off x="185625" y="171645"/>
            <a:ext cx="11916000" cy="5832000"/>
            <a:chOff x="437808" y="528775"/>
            <a:chExt cx="11316384" cy="5839791"/>
          </a:xfrm>
        </p:grpSpPr>
        <p:grpSp>
          <p:nvGrpSpPr>
            <p:cNvPr id="17" name="Group 16">
              <a:extLst>
                <a:ext uri="{FF2B5EF4-FFF2-40B4-BE49-F238E27FC236}">
                  <a16:creationId xmlns:a16="http://schemas.microsoft.com/office/drawing/2014/main" id="{A32F26E2-86B9-31A4-A088-8CCADAAB170C}"/>
                </a:ext>
              </a:extLst>
            </p:cNvPr>
            <p:cNvGrpSpPr/>
            <p:nvPr/>
          </p:nvGrpSpPr>
          <p:grpSpPr>
            <a:xfrm>
              <a:off x="437808" y="554881"/>
              <a:ext cx="11316384" cy="5813685"/>
              <a:chOff x="437808" y="554881"/>
              <a:chExt cx="11316384" cy="5813685"/>
            </a:xfrm>
          </p:grpSpPr>
          <p:sp>
            <p:nvSpPr>
              <p:cNvPr id="29" name="Parallelogram 28">
                <a:extLst>
                  <a:ext uri="{FF2B5EF4-FFF2-40B4-BE49-F238E27FC236}">
                    <a16:creationId xmlns:a16="http://schemas.microsoft.com/office/drawing/2014/main" id="{71948A20-285F-4D66-A321-2337CA6EA6E2}"/>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9E2A258-6209-73D7-938B-09966E32E72B}"/>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8" name="Arrow: Pentagon 27">
              <a:extLst>
                <a:ext uri="{FF2B5EF4-FFF2-40B4-BE49-F238E27FC236}">
                  <a16:creationId xmlns:a16="http://schemas.microsoft.com/office/drawing/2014/main" id="{E0095249-F6AB-AD83-6C6F-53D7D30BF2C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8E2E7F-3A4A-0D43-85BC-E4A36E0785B5}"/>
              </a:ext>
            </a:extLst>
          </p:cNvPr>
          <p:cNvSpPr txBox="1"/>
          <p:nvPr/>
        </p:nvSpPr>
        <p:spPr>
          <a:xfrm>
            <a:off x="346681" y="206234"/>
            <a:ext cx="9341656" cy="1015663"/>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THE FEDERAL AIRPORT AUTHORITY (FAAN) &amp; NATIONAL SECURITY ADVISER (NSA) MOVE TO CUT DOWN ON MULTIPLE SECURITY CHECKS AT AIRPORTS.</a:t>
            </a:r>
            <a:endParaRPr lang="en-US" sz="20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488379" y="1150403"/>
            <a:ext cx="3422727" cy="4524315"/>
          </a:xfrm>
          <a:prstGeom prst="rect">
            <a:avLst/>
          </a:prstGeom>
          <a:noFill/>
        </p:spPr>
        <p:txBody>
          <a:bodyPr wrap="square">
            <a:spAutoFit/>
          </a:bodyPr>
          <a:lstStyle/>
          <a:p>
            <a:pPr algn="just"/>
            <a:r>
              <a:rPr lang="en-US" sz="1200" dirty="0">
                <a:latin typeface="Georgia" panose="02040502050405020303" pitchFamily="18" charset="0"/>
              </a:rPr>
              <a:t>The Federal Airports Authority of Nigeria (FAAN) and the office of the National Security Adviser (NSA) have concluded plans to reduce the numbers of military and paramilitary personnels at Nigeria international airports who have physical contact with passengers’ baggage multiple times thus constituting delays and numerous inconveniences to </a:t>
            </a:r>
            <a:r>
              <a:rPr lang="en-US" sz="1200" dirty="0" err="1">
                <a:latin typeface="Georgia" panose="02040502050405020303" pitchFamily="18" charset="0"/>
              </a:rPr>
              <a:t>travellers</a:t>
            </a:r>
            <a:r>
              <a:rPr lang="en-US" sz="1200" dirty="0">
                <a:latin typeface="Georgia" panose="02040502050405020303" pitchFamily="18" charset="0"/>
              </a:rPr>
              <a:t> passing through the airports.</a:t>
            </a:r>
          </a:p>
          <a:p>
            <a:pPr algn="just"/>
            <a:endParaRPr lang="en-US" sz="1200" dirty="0">
              <a:latin typeface="Georgia" panose="02040502050405020303" pitchFamily="18" charset="0"/>
            </a:endParaRPr>
          </a:p>
          <a:p>
            <a:pPr algn="just"/>
            <a:r>
              <a:rPr lang="en-US" sz="1200" dirty="0">
                <a:latin typeface="Georgia" panose="02040502050405020303" pitchFamily="18" charset="0"/>
              </a:rPr>
              <a:t>Over the years, complaints have increased of the unnecessary multiple checks of passengers’ belongings carried out by the many security agency officers who man checkpoints inside the terminals of international airports.</a:t>
            </a:r>
          </a:p>
          <a:p>
            <a:pPr algn="just"/>
            <a:endParaRPr lang="en-US" sz="1200" dirty="0">
              <a:latin typeface="Georgia" panose="02040502050405020303" pitchFamily="18" charset="0"/>
            </a:endParaRPr>
          </a:p>
          <a:p>
            <a:pPr algn="just"/>
            <a:r>
              <a:rPr lang="en-US" sz="1200" dirty="0">
                <a:latin typeface="Georgia" panose="02040502050405020303" pitchFamily="18" charset="0"/>
              </a:rPr>
              <a:t>Experts in the aviation industry have called for a streamlining of such exercises as well as drastic reduction of such agencies personnel while others suggest a centralized structure of checks be adopted to reduce the numbers of human contacts passengers belongings are subjected to.</a:t>
            </a:r>
          </a:p>
          <a:p>
            <a:pPr algn="just"/>
            <a:endParaRPr lang="en-US" sz="1200" dirty="0">
              <a:latin typeface="Georgia" panose="02040502050405020303" pitchFamily="18" charset="0"/>
            </a:endParaRPr>
          </a:p>
        </p:txBody>
      </p:sp>
      <p:pic>
        <p:nvPicPr>
          <p:cNvPr id="32" name="Picture 31">
            <a:extLst>
              <a:ext uri="{FF2B5EF4-FFF2-40B4-BE49-F238E27FC236}">
                <a16:creationId xmlns:a16="http://schemas.microsoft.com/office/drawing/2014/main" id="{C0F9DE57-1652-4686-705F-E4F43035944A}"/>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6" name="TextBox 5">
            <a:extLst>
              <a:ext uri="{FF2B5EF4-FFF2-40B4-BE49-F238E27FC236}">
                <a16:creationId xmlns:a16="http://schemas.microsoft.com/office/drawing/2014/main" id="{122CB931-0C66-7BE2-3096-8E774F2E5F8B}"/>
              </a:ext>
            </a:extLst>
          </p:cNvPr>
          <p:cNvSpPr txBox="1"/>
          <p:nvPr/>
        </p:nvSpPr>
        <p:spPr>
          <a:xfrm>
            <a:off x="973288" y="5562812"/>
            <a:ext cx="7573050" cy="253916"/>
          </a:xfrm>
          <a:prstGeom prst="rect">
            <a:avLst/>
          </a:prstGeom>
          <a:noFill/>
        </p:spPr>
        <p:txBody>
          <a:bodyPr wrap="square">
            <a:spAutoFit/>
          </a:bodyPr>
          <a:lstStyle/>
          <a:p>
            <a:r>
              <a:rPr lang="en-GB" sz="1050" i="1" dirty="0">
                <a:solidFill>
                  <a:srgbClr val="252324"/>
                </a:solidFill>
                <a:highlight>
                  <a:srgbClr val="FFFFFF"/>
                </a:highlight>
                <a:latin typeface="Georgia" panose="02040502050405020303" pitchFamily="18" charset="0"/>
              </a:rPr>
              <a:t>Source: (</a:t>
            </a:r>
            <a:r>
              <a:rPr lang="en-GB" sz="1050" i="1" dirty="0">
                <a:solidFill>
                  <a:srgbClr val="252324"/>
                </a:solidFill>
                <a:highlight>
                  <a:srgbClr val="FFFFFF"/>
                </a:highlight>
                <a:latin typeface="Georgia" panose="02040502050405020303" pitchFamily="18" charset="0"/>
                <a:hlinkClick r:id="rId3"/>
              </a:rPr>
              <a:t>businessday.ng</a:t>
            </a:r>
            <a:r>
              <a:rPr lang="en-GB" sz="1050" i="1" dirty="0">
                <a:solidFill>
                  <a:srgbClr val="252324"/>
                </a:solidFill>
                <a:highlight>
                  <a:srgbClr val="FFFFFF"/>
                </a:highlight>
                <a:latin typeface="Georgia" panose="02040502050405020303" pitchFamily="18" charset="0"/>
              </a:rPr>
              <a:t>)</a:t>
            </a:r>
          </a:p>
        </p:txBody>
      </p:sp>
      <p:sp>
        <p:nvSpPr>
          <p:cNvPr id="27" name="Slide Number Placeholder 2">
            <a:extLst>
              <a:ext uri="{FF2B5EF4-FFF2-40B4-BE49-F238E27FC236}">
                <a16:creationId xmlns:a16="http://schemas.microsoft.com/office/drawing/2014/main" id="{B4E9309F-E0CF-C87C-0E80-FF2311A9A622}"/>
              </a:ext>
            </a:extLst>
          </p:cNvPr>
          <p:cNvSpPr>
            <a:spLocks noGrp="1"/>
          </p:cNvSpPr>
          <p:nvPr>
            <p:ph type="sldNum" sz="quarter" idx="12"/>
          </p:nvPr>
        </p:nvSpPr>
        <p:spPr>
          <a:xfrm>
            <a:off x="9032604" y="6283381"/>
            <a:ext cx="2743200" cy="365125"/>
          </a:xfrm>
        </p:spPr>
        <p:txBody>
          <a:bodyPr/>
          <a:lstStyle/>
          <a:p>
            <a:r>
              <a:rPr lang="en-US" dirty="0"/>
              <a:t>10</a:t>
            </a:r>
            <a:endParaRPr lang="en-NG" dirty="0"/>
          </a:p>
        </p:txBody>
      </p:sp>
      <p:pic>
        <p:nvPicPr>
          <p:cNvPr id="6152" name="Picture 8" descr="FAAN Pledges Collaboration to Grow Aviation in Africa - Aviation News">
            <a:extLst>
              <a:ext uri="{FF2B5EF4-FFF2-40B4-BE49-F238E27FC236}">
                <a16:creationId xmlns:a16="http://schemas.microsoft.com/office/drawing/2014/main" id="{7BF98928-117A-DC74-8718-1BD20DC8CB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32" t="20091" r="21000" b="23635"/>
          <a:stretch/>
        </p:blipFill>
        <p:spPr bwMode="auto">
          <a:xfrm>
            <a:off x="7722918" y="3233572"/>
            <a:ext cx="3973271" cy="211804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National security adviser of nigeria">
            <a:extLst>
              <a:ext uri="{FF2B5EF4-FFF2-40B4-BE49-F238E27FC236}">
                <a16:creationId xmlns:a16="http://schemas.microsoft.com/office/drawing/2014/main" id="{EFD8CCB7-30F6-B2BE-A163-49805B8A7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7289" y="1120657"/>
            <a:ext cx="3019425" cy="2228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859EA6-9AAB-86B7-F531-C4187F67A133}"/>
              </a:ext>
            </a:extLst>
          </p:cNvPr>
          <p:cNvSpPr txBox="1"/>
          <p:nvPr/>
        </p:nvSpPr>
        <p:spPr>
          <a:xfrm>
            <a:off x="3911106" y="1120657"/>
            <a:ext cx="3842881" cy="4154984"/>
          </a:xfrm>
          <a:prstGeom prst="rect">
            <a:avLst/>
          </a:prstGeom>
          <a:noFill/>
        </p:spPr>
        <p:txBody>
          <a:bodyPr wrap="square">
            <a:spAutoFit/>
          </a:bodyPr>
          <a:lstStyle/>
          <a:p>
            <a:pPr algn="just"/>
            <a:r>
              <a:rPr lang="en-US" sz="1200" dirty="0" err="1">
                <a:latin typeface="Georgia" panose="02040502050405020303" pitchFamily="18" charset="0"/>
              </a:rPr>
              <a:t>Olubunmi</a:t>
            </a:r>
            <a:r>
              <a:rPr lang="en-US" sz="1200" dirty="0">
                <a:latin typeface="Georgia" panose="02040502050405020303" pitchFamily="18" charset="0"/>
              </a:rPr>
              <a:t> Kuku, Managing Director of FAAN, at the weekend disclosed that the agency and the office of the NSA have agreed to carry out short and long term measure to address the issue including the creation of a joint coordination room where all the agencies can view CCTV cameras to ascertain what they are looking for.</a:t>
            </a:r>
          </a:p>
          <a:p>
            <a:pPr algn="just"/>
            <a:endParaRPr lang="en-US" sz="1200" dirty="0">
              <a:latin typeface="Georgia" panose="02040502050405020303" pitchFamily="18" charset="0"/>
            </a:endParaRPr>
          </a:p>
          <a:p>
            <a:pPr algn="just"/>
            <a:r>
              <a:rPr lang="en-US" sz="1200" dirty="0">
                <a:latin typeface="Georgia" panose="02040502050405020303" pitchFamily="18" charset="0"/>
              </a:rPr>
              <a:t>Kuku described the development as disturbing but affirmed that the issue was the first thing she inquired about upon assumption of office adding that she personally sat down with the National Security Adviser, Mr. Nuhu Ribadu to discuss how to streamline the facilitation processes.</a:t>
            </a:r>
          </a:p>
          <a:p>
            <a:pPr algn="just"/>
            <a:endParaRPr lang="en-US" sz="1200" dirty="0">
              <a:latin typeface="Georgia" panose="02040502050405020303" pitchFamily="18" charset="0"/>
            </a:endParaRPr>
          </a:p>
          <a:p>
            <a:pPr algn="just"/>
            <a:r>
              <a:rPr lang="en-US" sz="1200" dirty="0">
                <a:latin typeface="Georgia" panose="02040502050405020303" pitchFamily="18" charset="0"/>
              </a:rPr>
              <a:t>While addressing complaints on multiple baggage checks, the FAAN MD said “On the issues of the checking of baggage, it borders me so much and that was the first inquiry that I made when I assumed office. As far back as 2011 and 2012 when I was in the industry, this was something I have worked on with the former Minister.”</a:t>
            </a:r>
          </a:p>
        </p:txBody>
      </p:sp>
      <p:grpSp>
        <p:nvGrpSpPr>
          <p:cNvPr id="2" name="Group 1">
            <a:extLst>
              <a:ext uri="{FF2B5EF4-FFF2-40B4-BE49-F238E27FC236}">
                <a16:creationId xmlns:a16="http://schemas.microsoft.com/office/drawing/2014/main" id="{BB4EB9CD-CC57-D310-3DE4-73ABCBC90A80}"/>
              </a:ext>
            </a:extLst>
          </p:cNvPr>
          <p:cNvGrpSpPr/>
          <p:nvPr/>
        </p:nvGrpSpPr>
        <p:grpSpPr>
          <a:xfrm>
            <a:off x="4782613" y="6560210"/>
            <a:ext cx="7314137" cy="286299"/>
            <a:chOff x="242363" y="10223500"/>
            <a:chExt cx="7314137" cy="286299"/>
          </a:xfrm>
        </p:grpSpPr>
        <p:grpSp>
          <p:nvGrpSpPr>
            <p:cNvPr id="3" name="Group 2">
              <a:extLst>
                <a:ext uri="{FF2B5EF4-FFF2-40B4-BE49-F238E27FC236}">
                  <a16:creationId xmlns:a16="http://schemas.microsoft.com/office/drawing/2014/main" id="{4C4CD7D6-4AD7-7C47-BDCE-C85B46536C1F}"/>
                </a:ext>
              </a:extLst>
            </p:cNvPr>
            <p:cNvGrpSpPr/>
            <p:nvPr/>
          </p:nvGrpSpPr>
          <p:grpSpPr>
            <a:xfrm>
              <a:off x="273050" y="10223500"/>
              <a:ext cx="7283450" cy="226108"/>
              <a:chOff x="273050" y="10223500"/>
              <a:chExt cx="7283450" cy="226108"/>
            </a:xfrm>
          </p:grpSpPr>
          <p:grpSp>
            <p:nvGrpSpPr>
              <p:cNvPr id="8" name="Group 7">
                <a:extLst>
                  <a:ext uri="{FF2B5EF4-FFF2-40B4-BE49-F238E27FC236}">
                    <a16:creationId xmlns:a16="http://schemas.microsoft.com/office/drawing/2014/main" id="{D31B4135-1D3A-DDD9-2055-A94674FB5E94}"/>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69549F5E-D72E-24EE-682D-E015554EF206}"/>
                    </a:ext>
                  </a:extLst>
                </p:cNvPr>
                <p:cNvGrpSpPr/>
                <p:nvPr/>
              </p:nvGrpSpPr>
              <p:grpSpPr>
                <a:xfrm>
                  <a:off x="6689100" y="10169157"/>
                  <a:ext cx="114900" cy="114900"/>
                  <a:chOff x="0" y="0"/>
                  <a:chExt cx="812800" cy="812800"/>
                </a:xfrm>
              </p:grpSpPr>
              <p:sp>
                <p:nvSpPr>
                  <p:cNvPr id="13" name="Freeform 15">
                    <a:extLst>
                      <a:ext uri="{FF2B5EF4-FFF2-40B4-BE49-F238E27FC236}">
                        <a16:creationId xmlns:a16="http://schemas.microsoft.com/office/drawing/2014/main" id="{77B28E72-84EA-0F8B-685D-28176A71D28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4" name="TextBox 16">
                    <a:extLst>
                      <a:ext uri="{FF2B5EF4-FFF2-40B4-BE49-F238E27FC236}">
                        <a16:creationId xmlns:a16="http://schemas.microsoft.com/office/drawing/2014/main" id="{63BB963F-6FF5-0B9F-AC4E-CF2CA162E26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2" name="TextBox 33">
                  <a:extLst>
                    <a:ext uri="{FF2B5EF4-FFF2-40B4-BE49-F238E27FC236}">
                      <a16:creationId xmlns:a16="http://schemas.microsoft.com/office/drawing/2014/main" id="{3909032D-2FEC-E513-B1B9-BFF9DF9BABFF}"/>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0" name="Straight Connector 9">
                <a:extLst>
                  <a:ext uri="{FF2B5EF4-FFF2-40B4-BE49-F238E27FC236}">
                    <a16:creationId xmlns:a16="http://schemas.microsoft.com/office/drawing/2014/main" id="{3D3167DA-6C1B-4FC1-3F53-278739DD860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8A7A2003-EECF-4542-1685-8CA5245123E7}"/>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78120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6C1F4F-509E-BE4E-7E9A-8F71E1F4697D}"/>
              </a:ext>
            </a:extLst>
          </p:cNvPr>
          <p:cNvGrpSpPr/>
          <p:nvPr/>
        </p:nvGrpSpPr>
        <p:grpSpPr>
          <a:xfrm>
            <a:off x="233265" y="206535"/>
            <a:ext cx="11914813" cy="5830133"/>
            <a:chOff x="437808" y="528775"/>
            <a:chExt cx="11316384" cy="5839791"/>
          </a:xfrm>
        </p:grpSpPr>
        <p:grpSp>
          <p:nvGrpSpPr>
            <p:cNvPr id="10" name="Group 9">
              <a:extLst>
                <a:ext uri="{FF2B5EF4-FFF2-40B4-BE49-F238E27FC236}">
                  <a16:creationId xmlns:a16="http://schemas.microsoft.com/office/drawing/2014/main" id="{6C707A12-D947-F6CF-DED4-00AF3BAE4E17}"/>
                </a:ext>
              </a:extLst>
            </p:cNvPr>
            <p:cNvGrpSpPr/>
            <p:nvPr/>
          </p:nvGrpSpPr>
          <p:grpSpPr>
            <a:xfrm>
              <a:off x="437808" y="554881"/>
              <a:ext cx="11316384" cy="5813685"/>
              <a:chOff x="437808" y="554881"/>
              <a:chExt cx="11316384" cy="5813685"/>
            </a:xfrm>
          </p:grpSpPr>
          <p:sp>
            <p:nvSpPr>
              <p:cNvPr id="14" name="Parallelogram 13">
                <a:extLst>
                  <a:ext uri="{FF2B5EF4-FFF2-40B4-BE49-F238E27FC236}">
                    <a16:creationId xmlns:a16="http://schemas.microsoft.com/office/drawing/2014/main" id="{847496C8-4810-54E5-BBF1-2325B617140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522A72-7214-CD57-4D6A-F8D083EE768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F256D4F5-C676-D08A-96F2-9A459A1423CF}"/>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a:extLst>
              <a:ext uri="{FF2B5EF4-FFF2-40B4-BE49-F238E27FC236}">
                <a16:creationId xmlns:a16="http://schemas.microsoft.com/office/drawing/2014/main" id="{F5490E0B-01B2-B619-9602-D78CE893EAE5}"/>
              </a:ext>
            </a:extLst>
          </p:cNvPr>
          <p:cNvSpPr/>
          <p:nvPr/>
        </p:nvSpPr>
        <p:spPr>
          <a:xfrm>
            <a:off x="462313" y="929935"/>
            <a:ext cx="4030622" cy="4794412"/>
          </a:xfrm>
          <a:custGeom>
            <a:avLst/>
            <a:gdLst/>
            <a:ahLst/>
            <a:cxnLst/>
            <a:rect l="l" t="t" r="r" b="b"/>
            <a:pathLst>
              <a:path w="1265511" h="1198969">
                <a:moveTo>
                  <a:pt x="0" y="0"/>
                </a:moveTo>
                <a:lnTo>
                  <a:pt x="1265511" y="0"/>
                </a:lnTo>
                <a:lnTo>
                  <a:pt x="1265511" y="1198969"/>
                </a:lnTo>
                <a:lnTo>
                  <a:pt x="0" y="1198969"/>
                </a:lnTo>
                <a:close/>
              </a:path>
            </a:pathLst>
          </a:custGeom>
          <a:solidFill>
            <a:schemeClr val="bg1"/>
          </a:solidFill>
        </p:spPr>
        <p:txBody>
          <a:bodyPr/>
          <a:lstStyle/>
          <a:p>
            <a:pPr algn="just"/>
            <a:r>
              <a:rPr lang="en-US" sz="1200" dirty="0">
                <a:latin typeface="Georgia" panose="02040502050405020303" pitchFamily="18" charset="0"/>
              </a:rPr>
              <a:t>Pension Fund Administrators (PFAs) are in stiff competition to retain their current contributors and gain new ones who are taking advantage of the industry’s regulatory transfer window to search for better services.</a:t>
            </a:r>
          </a:p>
          <a:p>
            <a:pPr algn="just"/>
            <a:endParaRPr lang="en-US" sz="1200" dirty="0">
              <a:latin typeface="Georgia" panose="02040502050405020303" pitchFamily="18" charset="0"/>
            </a:endParaRPr>
          </a:p>
          <a:p>
            <a:pPr algn="just"/>
            <a:r>
              <a:rPr lang="en-US" sz="1200" dirty="0">
                <a:latin typeface="Georgia" panose="02040502050405020303" pitchFamily="18" charset="0"/>
              </a:rPr>
              <a:t>In this vein, PFAs are now more worried about their returns on investment, as well as services rendered to Retirement Savings Account (RSA) holders, whose appetite for improved service delivery and higher returns are driving interest.</a:t>
            </a:r>
          </a:p>
          <a:p>
            <a:pPr algn="just"/>
            <a:endParaRPr lang="en-US" sz="1200" dirty="0">
              <a:latin typeface="Georgia" panose="02040502050405020303" pitchFamily="18" charset="0"/>
            </a:endParaRPr>
          </a:p>
          <a:p>
            <a:pPr algn="just"/>
            <a:r>
              <a:rPr lang="en-US" sz="1200" dirty="0">
                <a:latin typeface="Georgia" panose="02040502050405020303" pitchFamily="18" charset="0"/>
              </a:rPr>
              <a:t>Recent data from the National Pension Commission (</a:t>
            </a:r>
            <a:r>
              <a:rPr lang="en-US" sz="1200" dirty="0" err="1">
                <a:latin typeface="Georgia" panose="02040502050405020303" pitchFamily="18" charset="0"/>
              </a:rPr>
              <a:t>PenCom</a:t>
            </a:r>
            <a:r>
              <a:rPr lang="en-US" sz="1200" dirty="0">
                <a:latin typeface="Georgia" panose="02040502050405020303" pitchFamily="18" charset="0"/>
              </a:rPr>
              <a:t>) at the end of 4th quarter 2023 shows that a total of 23, 484 RSAs were transferred between PFAs alongside the associated pension assets valued at N105.76 billion.</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covers RSA transfer requests submitted by PFAs from 1 September to 30 November 2023 that were due for transfer in the fourth quarter of 2023.</a:t>
            </a:r>
          </a:p>
          <a:p>
            <a:pPr algn="just"/>
            <a:endParaRPr lang="en-US" sz="1200" dirty="0">
              <a:latin typeface="Georgia" panose="02040502050405020303" pitchFamily="18" charset="0"/>
            </a:endParaRPr>
          </a:p>
          <a:p>
            <a:pPr algn="just"/>
            <a:r>
              <a:rPr lang="en-US" sz="1200" dirty="0">
                <a:latin typeface="Georgia" panose="02040502050405020303" pitchFamily="18" charset="0"/>
              </a:rPr>
              <a:t>Pension Transfer Window introduced in 2020 by </a:t>
            </a:r>
            <a:r>
              <a:rPr lang="en-US" sz="1200" dirty="0" err="1">
                <a:latin typeface="Georgia" panose="02040502050405020303" pitchFamily="18" charset="0"/>
              </a:rPr>
              <a:t>PenCom</a:t>
            </a:r>
            <a:r>
              <a:rPr lang="en-US" sz="1200" dirty="0">
                <a:latin typeface="Georgia" panose="02040502050405020303" pitchFamily="18" charset="0"/>
              </a:rPr>
              <a:t> allows contributors otherwise called Retirement Savings Account (RSA) holders the flexibility to move their funds from one PFA to another at least once every two years.</a:t>
            </a:r>
            <a:endParaRPr lang="en-US" sz="1200" dirty="0">
              <a:effectLst/>
              <a:latin typeface="Georgia" panose="02040502050405020303" pitchFamily="18" charset="0"/>
              <a:ea typeface="Calibri" panose="020F0502020204030204"/>
              <a:cs typeface="Times New Roman" panose="02020603050405020304" pitchFamily="18" charset="0"/>
            </a:endParaRPr>
          </a:p>
        </p:txBody>
      </p:sp>
      <p:sp>
        <p:nvSpPr>
          <p:cNvPr id="20" name="TextBox 31">
            <a:extLst>
              <a:ext uri="{FF2B5EF4-FFF2-40B4-BE49-F238E27FC236}">
                <a16:creationId xmlns:a16="http://schemas.microsoft.com/office/drawing/2014/main" id="{A43A75E3-A61D-33CC-6F22-ADF15AE22EA9}"/>
              </a:ext>
            </a:extLst>
          </p:cNvPr>
          <p:cNvSpPr txBox="1"/>
          <p:nvPr/>
        </p:nvSpPr>
        <p:spPr>
          <a:xfrm>
            <a:off x="43922" y="1398601"/>
            <a:ext cx="6395310" cy="741644"/>
          </a:xfrm>
          <a:prstGeom prst="rect">
            <a:avLst/>
          </a:prstGeom>
        </p:spPr>
        <p:txBody>
          <a:bodyPr wrap="square" lIns="0" tIns="0" rIns="0" bIns="0" rtlCol="0" anchor="t">
            <a:spAutoFit/>
          </a:bodyPr>
          <a:lstStyle/>
          <a:p>
            <a:pPr>
              <a:lnSpc>
                <a:spcPts val="3449"/>
              </a:lnSpc>
            </a:pPr>
            <a:endParaRPr lang="en-US" sz="3200" b="1" i="1" dirty="0">
              <a:solidFill>
                <a:srgbClr val="C00000"/>
              </a:solidFill>
              <a:latin typeface="Georgia" panose="02040502050405020303" pitchFamily="18" charset="0"/>
            </a:endParaRPr>
          </a:p>
        </p:txBody>
      </p:sp>
      <p:pic>
        <p:nvPicPr>
          <p:cNvPr id="24" name="Picture 23">
            <a:extLst>
              <a:ext uri="{FF2B5EF4-FFF2-40B4-BE49-F238E27FC236}">
                <a16:creationId xmlns:a16="http://schemas.microsoft.com/office/drawing/2014/main" id="{746EA507-6E20-0094-28EA-DA46AC3CF225}"/>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grpSp>
        <p:nvGrpSpPr>
          <p:cNvPr id="2" name="Group 1">
            <a:extLst>
              <a:ext uri="{FF2B5EF4-FFF2-40B4-BE49-F238E27FC236}">
                <a16:creationId xmlns:a16="http://schemas.microsoft.com/office/drawing/2014/main" id="{114BF97B-98B5-A653-4EBA-1D4E27980CD2}"/>
              </a:ext>
            </a:extLst>
          </p:cNvPr>
          <p:cNvGrpSpPr/>
          <p:nvPr/>
        </p:nvGrpSpPr>
        <p:grpSpPr>
          <a:xfrm>
            <a:off x="4492934" y="6560210"/>
            <a:ext cx="7603816" cy="297790"/>
            <a:chOff x="-47316" y="10223500"/>
            <a:chExt cx="7603816" cy="297790"/>
          </a:xfrm>
        </p:grpSpPr>
        <p:grpSp>
          <p:nvGrpSpPr>
            <p:cNvPr id="3" name="Group 2">
              <a:extLst>
                <a:ext uri="{FF2B5EF4-FFF2-40B4-BE49-F238E27FC236}">
                  <a16:creationId xmlns:a16="http://schemas.microsoft.com/office/drawing/2014/main" id="{CB25429E-C66D-B9A0-D232-78D158FE6077}"/>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C362955C-F341-F2EC-82A8-DDD54AE6ABAC}"/>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7B5CE257-9833-DEE8-2C79-31FC8C52B383}"/>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52BDCE22-C359-DE59-D99A-4CB338C76A9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138A76F2-3600-2FE7-5065-2900EC360F9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93543D92-437E-B265-191C-0D0F394E054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379706AA-C270-8B9B-50DB-DD6FBD5C8E5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DEA71C3E-CA6F-C8B7-76CC-8B7424CA4A20}"/>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19" name="TextBox 18">
            <a:extLst>
              <a:ext uri="{FF2B5EF4-FFF2-40B4-BE49-F238E27FC236}">
                <a16:creationId xmlns:a16="http://schemas.microsoft.com/office/drawing/2014/main" id="{317348AF-1443-BC91-7E18-0F8647FBC85D}"/>
              </a:ext>
            </a:extLst>
          </p:cNvPr>
          <p:cNvSpPr txBox="1"/>
          <p:nvPr/>
        </p:nvSpPr>
        <p:spPr>
          <a:xfrm>
            <a:off x="382050" y="277286"/>
            <a:ext cx="9280245" cy="646331"/>
          </a:xfrm>
          <a:prstGeom prst="rect">
            <a:avLst/>
          </a:prstGeom>
          <a:noFill/>
        </p:spPr>
        <p:txBody>
          <a:bodyPr wrap="square">
            <a:spAutoFit/>
          </a:bodyPr>
          <a:lstStyle/>
          <a:p>
            <a:r>
              <a:rPr lang="en-US" b="1" dirty="0">
                <a:solidFill>
                  <a:schemeClr val="accent1">
                    <a:lumMod val="75000"/>
                  </a:schemeClr>
                </a:solidFill>
                <a:latin typeface="Georgia" panose="02040502050405020303" pitchFamily="18" charset="0"/>
              </a:rPr>
              <a:t>PENSION FUND ADMINISTRATORS (PFAs) IN STIFF COMPETITION AS WORKERS SCRAMBLE FOR HIGHER RETURNS &amp; QUALITY SERVICE.</a:t>
            </a:r>
          </a:p>
        </p:txBody>
      </p:sp>
      <p:sp>
        <p:nvSpPr>
          <p:cNvPr id="4" name="TextBox 3">
            <a:extLst>
              <a:ext uri="{FF2B5EF4-FFF2-40B4-BE49-F238E27FC236}">
                <a16:creationId xmlns:a16="http://schemas.microsoft.com/office/drawing/2014/main" id="{8A5AB591-4234-E996-829B-149BC0A8E070}"/>
              </a:ext>
            </a:extLst>
          </p:cNvPr>
          <p:cNvSpPr txBox="1"/>
          <p:nvPr/>
        </p:nvSpPr>
        <p:spPr>
          <a:xfrm>
            <a:off x="9303196" y="5489769"/>
            <a:ext cx="369542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(businessday.ng)</a:t>
            </a:r>
            <a:endParaRPr lang="en-US" sz="1100" i="1" dirty="0">
              <a:solidFill>
                <a:srgbClr val="2B2B2B"/>
              </a:solidFill>
              <a:highlight>
                <a:srgbClr val="FFFFFF"/>
              </a:highlight>
              <a:latin typeface="Georgia" panose="02040502050405020303" pitchFamily="18" charset="0"/>
            </a:endParaRPr>
          </a:p>
        </p:txBody>
      </p:sp>
      <p:sp>
        <p:nvSpPr>
          <p:cNvPr id="22" name="Slide Number Placeholder 2">
            <a:extLst>
              <a:ext uri="{FF2B5EF4-FFF2-40B4-BE49-F238E27FC236}">
                <a16:creationId xmlns:a16="http://schemas.microsoft.com/office/drawing/2014/main" id="{65CF35E8-CBCE-4682-47FF-93CE1C35E590}"/>
              </a:ext>
            </a:extLst>
          </p:cNvPr>
          <p:cNvSpPr>
            <a:spLocks noGrp="1"/>
          </p:cNvSpPr>
          <p:nvPr>
            <p:ph type="sldNum" sz="quarter" idx="12"/>
          </p:nvPr>
        </p:nvSpPr>
        <p:spPr>
          <a:xfrm>
            <a:off x="9032604" y="6283381"/>
            <a:ext cx="2743200" cy="365125"/>
          </a:xfrm>
        </p:spPr>
        <p:txBody>
          <a:bodyPr/>
          <a:lstStyle/>
          <a:p>
            <a:r>
              <a:rPr lang="en-US" dirty="0"/>
              <a:t>11</a:t>
            </a:r>
            <a:endParaRPr lang="en-NG" dirty="0"/>
          </a:p>
        </p:txBody>
      </p:sp>
      <p:sp>
        <p:nvSpPr>
          <p:cNvPr id="13" name="TextBox 12">
            <a:extLst>
              <a:ext uri="{FF2B5EF4-FFF2-40B4-BE49-F238E27FC236}">
                <a16:creationId xmlns:a16="http://schemas.microsoft.com/office/drawing/2014/main" id="{D487370F-C50F-5AE3-4225-5D1FC2263970}"/>
              </a:ext>
            </a:extLst>
          </p:cNvPr>
          <p:cNvSpPr txBox="1"/>
          <p:nvPr/>
        </p:nvSpPr>
        <p:spPr>
          <a:xfrm>
            <a:off x="4492934" y="933153"/>
            <a:ext cx="3733801" cy="1384995"/>
          </a:xfrm>
          <a:prstGeom prst="rect">
            <a:avLst/>
          </a:prstGeom>
          <a:noFill/>
        </p:spPr>
        <p:txBody>
          <a:bodyPr wrap="square">
            <a:spAutoFit/>
          </a:bodyPr>
          <a:lstStyle/>
          <a:p>
            <a:pPr algn="just"/>
            <a:r>
              <a:rPr lang="en-US" sz="1200" dirty="0">
                <a:latin typeface="Georgia" panose="02040502050405020303" pitchFamily="18" charset="0"/>
              </a:rPr>
              <a:t>Michael </a:t>
            </a:r>
            <a:r>
              <a:rPr lang="en-US" sz="1200" dirty="0" err="1">
                <a:latin typeface="Georgia" panose="02040502050405020303" pitchFamily="18" charset="0"/>
              </a:rPr>
              <a:t>Oyebola</a:t>
            </a:r>
            <a:r>
              <a:rPr lang="en-US" sz="1200" dirty="0">
                <a:latin typeface="Georgia" panose="02040502050405020303" pitchFamily="18" charset="0"/>
              </a:rPr>
              <a:t> in Money Counsellors 2023 Annual Report on Pensions with the theme: ‘Navigate your pension journey with confidence said the transfer window stands as a pivotal opportunity for RSA holders to reassess and optimize their retirement savings managed by their PFAs.</a:t>
            </a:r>
          </a:p>
          <a:p>
            <a:pPr algn="just"/>
            <a:endParaRPr lang="en-US" sz="1200" dirty="0">
              <a:latin typeface="Georgia" panose="02040502050405020303" pitchFamily="18" charset="0"/>
            </a:endParaRPr>
          </a:p>
        </p:txBody>
      </p:sp>
      <p:pic>
        <p:nvPicPr>
          <p:cNvPr id="17" name="Picture 16">
            <a:extLst>
              <a:ext uri="{FF2B5EF4-FFF2-40B4-BE49-F238E27FC236}">
                <a16:creationId xmlns:a16="http://schemas.microsoft.com/office/drawing/2014/main" id="{D7E4A817-2941-D7D6-7DCE-1799A964FFBC}"/>
              </a:ext>
            </a:extLst>
          </p:cNvPr>
          <p:cNvPicPr>
            <a:picLocks noChangeAspect="1"/>
          </p:cNvPicPr>
          <p:nvPr/>
        </p:nvPicPr>
        <p:blipFill rotWithShape="1">
          <a:blip r:embed="rId4">
            <a:extLst>
              <a:ext uri="{28A0092B-C50C-407E-A947-70E740481C1C}">
                <a14:useLocalDpi xmlns:a14="http://schemas.microsoft.com/office/drawing/2010/main" val="0"/>
              </a:ext>
            </a:extLst>
          </a:blip>
          <a:srcRect l="5161" t="4415" r="4511" b="14489"/>
          <a:stretch/>
        </p:blipFill>
        <p:spPr>
          <a:xfrm>
            <a:off x="4457993" y="2249592"/>
            <a:ext cx="5285607" cy="3175586"/>
          </a:xfrm>
          <a:prstGeom prst="rect">
            <a:avLst/>
          </a:prstGeom>
        </p:spPr>
      </p:pic>
      <p:sp>
        <p:nvSpPr>
          <p:cNvPr id="23" name="TextBox 22">
            <a:extLst>
              <a:ext uri="{FF2B5EF4-FFF2-40B4-BE49-F238E27FC236}">
                <a16:creationId xmlns:a16="http://schemas.microsoft.com/office/drawing/2014/main" id="{C6A7DC10-8A59-8384-D1D8-5C9A8616DC41}"/>
              </a:ext>
            </a:extLst>
          </p:cNvPr>
          <p:cNvSpPr txBox="1"/>
          <p:nvPr/>
        </p:nvSpPr>
        <p:spPr>
          <a:xfrm>
            <a:off x="8199723" y="923617"/>
            <a:ext cx="2925146" cy="2677656"/>
          </a:xfrm>
          <a:prstGeom prst="rect">
            <a:avLst/>
          </a:prstGeom>
          <a:noFill/>
        </p:spPr>
        <p:txBody>
          <a:bodyPr wrap="square">
            <a:spAutoFit/>
          </a:bodyPr>
          <a:lstStyle/>
          <a:p>
            <a:pPr algn="just"/>
            <a:r>
              <a:rPr lang="en-US" sz="1200" dirty="0">
                <a:latin typeface="Georgia" panose="02040502050405020303" pitchFamily="18" charset="0"/>
              </a:rPr>
              <a:t>Data from </a:t>
            </a:r>
            <a:r>
              <a:rPr lang="en-US" sz="1200" dirty="0" err="1">
                <a:latin typeface="Georgia" panose="02040502050405020303" pitchFamily="18" charset="0"/>
              </a:rPr>
              <a:t>PenCom</a:t>
            </a:r>
            <a:r>
              <a:rPr lang="en-US" sz="1200" dirty="0">
                <a:latin typeface="Georgia" panose="02040502050405020303" pitchFamily="18" charset="0"/>
              </a:rPr>
              <a:t>, according Money Counsellor shows that from 2, 799 RSA holders who transferred to new PFAs in fourth quarter 2020 amounting to N18.90 billion, the figure rose to 12, 872 in fourth quarter 2021 with total amount of N42.49 billion, and 34,283 in fourth quarter 2022 amounting to N131.79 billion same fourth quarter 2022.</a:t>
            </a:r>
          </a:p>
          <a:p>
            <a:pPr algn="just"/>
            <a:endParaRPr lang="en-US" sz="1200" dirty="0">
              <a:latin typeface="Georgia" panose="02040502050405020303" pitchFamily="18" charset="0"/>
            </a:endParaRPr>
          </a:p>
          <a:p>
            <a:pPr algn="just"/>
            <a:r>
              <a:rPr lang="en-US" sz="1200" dirty="0">
                <a:latin typeface="Georgia" panose="02040502050405020303" pitchFamily="18" charset="0"/>
              </a:rPr>
              <a:t>For the half-year period in 2023, a total of 34, 359 RSA holders transferred to new PFAs with total N158.60 billion exchanging hands among the PFAs.</a:t>
            </a:r>
          </a:p>
        </p:txBody>
      </p:sp>
    </p:spTree>
    <p:extLst>
      <p:ext uri="{BB962C8B-B14F-4D97-AF65-F5344CB8AC3E}">
        <p14:creationId xmlns:p14="http://schemas.microsoft.com/office/powerpoint/2010/main" val="378511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6C1F4F-509E-BE4E-7E9A-8F71E1F4697D}"/>
              </a:ext>
            </a:extLst>
          </p:cNvPr>
          <p:cNvGrpSpPr/>
          <p:nvPr/>
        </p:nvGrpSpPr>
        <p:grpSpPr>
          <a:xfrm>
            <a:off x="233265" y="206535"/>
            <a:ext cx="11914813" cy="5830133"/>
            <a:chOff x="437808" y="528775"/>
            <a:chExt cx="11316384" cy="5839791"/>
          </a:xfrm>
        </p:grpSpPr>
        <p:grpSp>
          <p:nvGrpSpPr>
            <p:cNvPr id="10" name="Group 9">
              <a:extLst>
                <a:ext uri="{FF2B5EF4-FFF2-40B4-BE49-F238E27FC236}">
                  <a16:creationId xmlns:a16="http://schemas.microsoft.com/office/drawing/2014/main" id="{6C707A12-D947-F6CF-DED4-00AF3BAE4E17}"/>
                </a:ext>
              </a:extLst>
            </p:cNvPr>
            <p:cNvGrpSpPr/>
            <p:nvPr/>
          </p:nvGrpSpPr>
          <p:grpSpPr>
            <a:xfrm>
              <a:off x="437808" y="554881"/>
              <a:ext cx="11316384" cy="5813685"/>
              <a:chOff x="437808" y="554881"/>
              <a:chExt cx="11316384" cy="5813685"/>
            </a:xfrm>
          </p:grpSpPr>
          <p:sp>
            <p:nvSpPr>
              <p:cNvPr id="14" name="Parallelogram 13">
                <a:extLst>
                  <a:ext uri="{FF2B5EF4-FFF2-40B4-BE49-F238E27FC236}">
                    <a16:creationId xmlns:a16="http://schemas.microsoft.com/office/drawing/2014/main" id="{847496C8-4810-54E5-BBF1-2325B617140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522A72-7214-CD57-4D6A-F8D083EE768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F256D4F5-C676-D08A-96F2-9A459A1423CF}"/>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31">
            <a:extLst>
              <a:ext uri="{FF2B5EF4-FFF2-40B4-BE49-F238E27FC236}">
                <a16:creationId xmlns:a16="http://schemas.microsoft.com/office/drawing/2014/main" id="{A43A75E3-A61D-33CC-6F22-ADF15AE22EA9}"/>
              </a:ext>
            </a:extLst>
          </p:cNvPr>
          <p:cNvSpPr txBox="1"/>
          <p:nvPr/>
        </p:nvSpPr>
        <p:spPr>
          <a:xfrm>
            <a:off x="43922" y="1398601"/>
            <a:ext cx="6395310" cy="741644"/>
          </a:xfrm>
          <a:prstGeom prst="rect">
            <a:avLst/>
          </a:prstGeom>
        </p:spPr>
        <p:txBody>
          <a:bodyPr wrap="square" lIns="0" tIns="0" rIns="0" bIns="0" rtlCol="0" anchor="t">
            <a:spAutoFit/>
          </a:bodyPr>
          <a:lstStyle/>
          <a:p>
            <a:pPr>
              <a:lnSpc>
                <a:spcPts val="3449"/>
              </a:lnSpc>
            </a:pPr>
            <a:endParaRPr lang="en-US" sz="3200" b="1" i="1" dirty="0">
              <a:solidFill>
                <a:srgbClr val="C00000"/>
              </a:solidFill>
              <a:latin typeface="Georgia" panose="02040502050405020303" pitchFamily="18" charset="0"/>
            </a:endParaRPr>
          </a:p>
        </p:txBody>
      </p:sp>
      <p:pic>
        <p:nvPicPr>
          <p:cNvPr id="24" name="Picture 23">
            <a:extLst>
              <a:ext uri="{FF2B5EF4-FFF2-40B4-BE49-F238E27FC236}">
                <a16:creationId xmlns:a16="http://schemas.microsoft.com/office/drawing/2014/main" id="{746EA507-6E20-0094-28EA-DA46AC3CF225}"/>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grpSp>
        <p:nvGrpSpPr>
          <p:cNvPr id="2" name="Group 1">
            <a:extLst>
              <a:ext uri="{FF2B5EF4-FFF2-40B4-BE49-F238E27FC236}">
                <a16:creationId xmlns:a16="http://schemas.microsoft.com/office/drawing/2014/main" id="{114BF97B-98B5-A653-4EBA-1D4E27980CD2}"/>
              </a:ext>
            </a:extLst>
          </p:cNvPr>
          <p:cNvGrpSpPr/>
          <p:nvPr/>
        </p:nvGrpSpPr>
        <p:grpSpPr>
          <a:xfrm>
            <a:off x="4492934" y="6560210"/>
            <a:ext cx="7603816" cy="297790"/>
            <a:chOff x="-47316" y="10223500"/>
            <a:chExt cx="7603816" cy="297790"/>
          </a:xfrm>
        </p:grpSpPr>
        <p:grpSp>
          <p:nvGrpSpPr>
            <p:cNvPr id="3" name="Group 2">
              <a:extLst>
                <a:ext uri="{FF2B5EF4-FFF2-40B4-BE49-F238E27FC236}">
                  <a16:creationId xmlns:a16="http://schemas.microsoft.com/office/drawing/2014/main" id="{CB25429E-C66D-B9A0-D232-78D158FE6077}"/>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C362955C-F341-F2EC-82A8-DDD54AE6ABAC}"/>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7B5CE257-9833-DEE8-2C79-31FC8C52B383}"/>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52BDCE22-C359-DE59-D99A-4CB338C76A9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138A76F2-3600-2FE7-5065-2900EC360F9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93543D92-437E-B265-191C-0D0F394E054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379706AA-C270-8B9B-50DB-DD6FBD5C8E5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DEA71C3E-CA6F-C8B7-76CC-8B7424CA4A20}"/>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19" name="TextBox 18">
            <a:extLst>
              <a:ext uri="{FF2B5EF4-FFF2-40B4-BE49-F238E27FC236}">
                <a16:creationId xmlns:a16="http://schemas.microsoft.com/office/drawing/2014/main" id="{317348AF-1443-BC91-7E18-0F8647FBC85D}"/>
              </a:ext>
            </a:extLst>
          </p:cNvPr>
          <p:cNvSpPr txBox="1"/>
          <p:nvPr/>
        </p:nvSpPr>
        <p:spPr>
          <a:xfrm>
            <a:off x="382050" y="214253"/>
            <a:ext cx="9280245" cy="646331"/>
          </a:xfrm>
          <a:prstGeom prst="rect">
            <a:avLst/>
          </a:prstGeom>
          <a:noFill/>
        </p:spPr>
        <p:txBody>
          <a:bodyPr wrap="square">
            <a:spAutoFit/>
          </a:bodyPr>
          <a:lstStyle/>
          <a:p>
            <a:r>
              <a:rPr lang="en-US" b="1" dirty="0">
                <a:solidFill>
                  <a:schemeClr val="accent1">
                    <a:lumMod val="75000"/>
                  </a:schemeClr>
                </a:solidFill>
                <a:latin typeface="Georgia" panose="02040502050405020303" pitchFamily="18" charset="0"/>
              </a:rPr>
              <a:t>NAMIBIA ELIMINATES MOTHER-CHILD SPREAD OF HIV, HBV IN AFRICA’S FIRST.</a:t>
            </a:r>
          </a:p>
        </p:txBody>
      </p:sp>
      <p:sp>
        <p:nvSpPr>
          <p:cNvPr id="22" name="TextBox 21">
            <a:extLst>
              <a:ext uri="{FF2B5EF4-FFF2-40B4-BE49-F238E27FC236}">
                <a16:creationId xmlns:a16="http://schemas.microsoft.com/office/drawing/2014/main" id="{E4DD0752-3B01-6E1B-00FE-7505BC0E0278}"/>
              </a:ext>
            </a:extLst>
          </p:cNvPr>
          <p:cNvSpPr txBox="1"/>
          <p:nvPr/>
        </p:nvSpPr>
        <p:spPr>
          <a:xfrm>
            <a:off x="404000" y="876852"/>
            <a:ext cx="4372103" cy="4524315"/>
          </a:xfrm>
          <a:prstGeom prst="rect">
            <a:avLst/>
          </a:prstGeom>
          <a:noFill/>
        </p:spPr>
        <p:txBody>
          <a:bodyPr wrap="square">
            <a:spAutoFit/>
          </a:bodyPr>
          <a:lstStyle/>
          <a:p>
            <a:pPr algn="just"/>
            <a:r>
              <a:rPr lang="en-US" sz="1200" dirty="0">
                <a:latin typeface="Georgia" panose="02040502050405020303" pitchFamily="18" charset="0"/>
              </a:rPr>
              <a:t>Namibia hosts over 200,000 people living with HIV and new infections disproportionately impact females, according to the World Health Organization (WHO).</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East African country achieved the milestone by integrating primary health care with antenatal, child health, and sexual and reproductive health services.</a:t>
            </a:r>
          </a:p>
          <a:p>
            <a:pPr algn="just"/>
            <a:endParaRPr lang="en-US" sz="1200" dirty="0">
              <a:latin typeface="Georgia" panose="02040502050405020303" pitchFamily="18" charset="0"/>
            </a:endParaRPr>
          </a:p>
          <a:p>
            <a:pPr algn="just"/>
            <a:r>
              <a:rPr lang="en-US" sz="1200" dirty="0">
                <a:latin typeface="Georgia" panose="02040502050405020303" pitchFamily="18" charset="0"/>
              </a:rPr>
              <a:t>It also committed stable domestic finance to national health </a:t>
            </a:r>
            <a:r>
              <a:rPr lang="en-US" sz="1200" dirty="0" err="1">
                <a:latin typeface="Georgia" panose="02040502050405020303" pitchFamily="18" charset="0"/>
              </a:rPr>
              <a:t>programmes</a:t>
            </a:r>
            <a:r>
              <a:rPr lang="en-US" sz="1200" dirty="0">
                <a:latin typeface="Georgia" panose="02040502050405020303" pitchFamily="18" charset="0"/>
              </a:rPr>
              <a:t>, offering widely accessible, quality, free clinical services and support.</a:t>
            </a:r>
          </a:p>
          <a:p>
            <a:pPr algn="just"/>
            <a:endParaRPr lang="en-US" sz="1200" dirty="0">
              <a:latin typeface="Georgia" panose="02040502050405020303" pitchFamily="18" charset="0"/>
            </a:endParaRPr>
          </a:p>
          <a:p>
            <a:pPr algn="just"/>
            <a:r>
              <a:rPr lang="en-US" sz="1200" dirty="0">
                <a:latin typeface="Georgia" panose="02040502050405020303" pitchFamily="18" charset="0"/>
              </a:rPr>
              <a:t>Namibia’s first National Elimination Strategy was initiated in 2014, followed by the National Roadmap to Elimination of HIV and syphilis in 2020, with viral hepatitis B added later.</a:t>
            </a:r>
          </a:p>
          <a:p>
            <a:pPr algn="just"/>
            <a:endParaRPr lang="en-US" sz="1200" dirty="0">
              <a:latin typeface="Georgia" panose="02040502050405020303" pitchFamily="18" charset="0"/>
            </a:endParaRPr>
          </a:p>
          <a:p>
            <a:pPr algn="just"/>
            <a:r>
              <a:rPr lang="en-US" sz="1200" dirty="0">
                <a:latin typeface="Georgia" panose="02040502050405020303" pitchFamily="18" charset="0"/>
              </a:rPr>
              <a:t>It established a multisectoral National Validation Committee to eliminate the three diseases in line with WHO guidance.</a:t>
            </a:r>
          </a:p>
          <a:p>
            <a:pPr algn="just"/>
            <a:endParaRPr lang="en-US" sz="1200" b="0" i="0" dirty="0">
              <a:solidFill>
                <a:srgbClr val="2B2B2B"/>
              </a:solidFill>
              <a:effectLst/>
              <a:highlight>
                <a:srgbClr val="FFFFFF"/>
              </a:highlight>
              <a:latin typeface="Georgia" panose="02040502050405020303" pitchFamily="18" charset="0"/>
            </a:endParaRPr>
          </a:p>
          <a:p>
            <a:pPr algn="just"/>
            <a:r>
              <a:rPr lang="en-US" sz="1200" b="0" i="0" dirty="0">
                <a:solidFill>
                  <a:srgbClr val="2B2B2B"/>
                </a:solidFill>
                <a:effectLst/>
                <a:highlight>
                  <a:srgbClr val="FFFFFF"/>
                </a:highlight>
                <a:latin typeface="Georgia" panose="02040502050405020303" pitchFamily="18" charset="0"/>
              </a:rPr>
              <a:t>Based on specified criteria, WHO awarded Namibia “silver tier” status for progress on reducing hepatitis B and “bronze tier” for progress on HIV.</a:t>
            </a:r>
          </a:p>
          <a:p>
            <a:pPr algn="just"/>
            <a:endParaRPr lang="en-US" sz="1200" b="0" i="0" dirty="0">
              <a:solidFill>
                <a:srgbClr val="2B2B2B"/>
              </a:solidFill>
              <a:effectLst/>
              <a:highlight>
                <a:srgbClr val="FFFFFF"/>
              </a:highlight>
              <a:latin typeface="Georgia" panose="02040502050405020303" pitchFamily="18" charset="0"/>
            </a:endParaRPr>
          </a:p>
          <a:p>
            <a:pPr algn="just"/>
            <a:endParaRPr lang="en-US" sz="1200" b="0" i="0" dirty="0">
              <a:solidFill>
                <a:srgbClr val="2B2B2B"/>
              </a:solidFill>
              <a:effectLst/>
              <a:highlight>
                <a:srgbClr val="FFFFFF"/>
              </a:highlight>
              <a:latin typeface="Georgia" panose="02040502050405020303" pitchFamily="18" charset="0"/>
            </a:endParaRPr>
          </a:p>
        </p:txBody>
      </p:sp>
      <p:sp>
        <p:nvSpPr>
          <p:cNvPr id="23" name="TextBox 22">
            <a:extLst>
              <a:ext uri="{FF2B5EF4-FFF2-40B4-BE49-F238E27FC236}">
                <a16:creationId xmlns:a16="http://schemas.microsoft.com/office/drawing/2014/main" id="{855F9FC3-5A7D-1447-D6FA-A16A09B4937B}"/>
              </a:ext>
            </a:extLst>
          </p:cNvPr>
          <p:cNvSpPr txBox="1"/>
          <p:nvPr/>
        </p:nvSpPr>
        <p:spPr>
          <a:xfrm>
            <a:off x="1080675" y="5598843"/>
            <a:ext cx="369542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businessday.ng</a:t>
            </a:r>
            <a:r>
              <a:rPr lang="en-US" sz="1100" i="1" dirty="0">
                <a:solidFill>
                  <a:srgbClr val="2B2B2B"/>
                </a:solidFill>
                <a:highlight>
                  <a:srgbClr val="FFFFFF"/>
                </a:highlight>
                <a:latin typeface="Georgia" panose="02040502050405020303" pitchFamily="18" charset="0"/>
              </a:rPr>
              <a:t>)</a:t>
            </a:r>
          </a:p>
        </p:txBody>
      </p:sp>
      <p:sp>
        <p:nvSpPr>
          <p:cNvPr id="27" name="Slide Number Placeholder 2">
            <a:extLst>
              <a:ext uri="{FF2B5EF4-FFF2-40B4-BE49-F238E27FC236}">
                <a16:creationId xmlns:a16="http://schemas.microsoft.com/office/drawing/2014/main" id="{91BADEDC-B10A-949A-6CD1-49F15C744E29}"/>
              </a:ext>
            </a:extLst>
          </p:cNvPr>
          <p:cNvSpPr>
            <a:spLocks noGrp="1"/>
          </p:cNvSpPr>
          <p:nvPr>
            <p:ph type="sldNum" sz="quarter" idx="12"/>
          </p:nvPr>
        </p:nvSpPr>
        <p:spPr>
          <a:xfrm>
            <a:off x="9032604" y="6283381"/>
            <a:ext cx="2743200" cy="365125"/>
          </a:xfrm>
        </p:spPr>
        <p:txBody>
          <a:bodyPr/>
          <a:lstStyle/>
          <a:p>
            <a:r>
              <a:rPr lang="en-US" dirty="0"/>
              <a:t>12</a:t>
            </a:r>
            <a:endParaRPr lang="en-NG" dirty="0"/>
          </a:p>
        </p:txBody>
      </p:sp>
      <p:pic>
        <p:nvPicPr>
          <p:cNvPr id="7170" name="Picture 2" descr="Almost all HIV-positive people in Nigeria are receiving treatment – Expert">
            <a:extLst>
              <a:ext uri="{FF2B5EF4-FFF2-40B4-BE49-F238E27FC236}">
                <a16:creationId xmlns:a16="http://schemas.microsoft.com/office/drawing/2014/main" id="{BBB34EE0-BDE4-7893-0B9F-8C310EAD54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0" r="9744"/>
          <a:stretch/>
        </p:blipFill>
        <p:spPr bwMode="auto">
          <a:xfrm>
            <a:off x="8488885" y="2206390"/>
            <a:ext cx="3327441" cy="2533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31B4A4-4968-D7AB-6306-8E2008AC5682}"/>
              </a:ext>
            </a:extLst>
          </p:cNvPr>
          <p:cNvSpPr txBox="1"/>
          <p:nvPr/>
        </p:nvSpPr>
        <p:spPr>
          <a:xfrm>
            <a:off x="4934367" y="944499"/>
            <a:ext cx="3951285" cy="2677656"/>
          </a:xfrm>
          <a:prstGeom prst="rect">
            <a:avLst/>
          </a:prstGeom>
          <a:noFill/>
        </p:spPr>
        <p:txBody>
          <a:bodyPr wrap="square">
            <a:spAutoFit/>
          </a:bodyPr>
          <a:lstStyle/>
          <a:p>
            <a:pPr algn="just">
              <a:defRPr/>
            </a:pPr>
            <a:r>
              <a:rPr lang="en-US" sz="1200" b="0" i="0" dirty="0" err="1">
                <a:solidFill>
                  <a:srgbClr val="2B2B2B"/>
                </a:solidFill>
                <a:effectLst/>
                <a:highlight>
                  <a:srgbClr val="FFFFFF"/>
                </a:highlight>
                <a:latin typeface="Georgia" panose="02040502050405020303" pitchFamily="18" charset="0"/>
              </a:rPr>
              <a:t>Matshidiso</a:t>
            </a:r>
            <a:r>
              <a:rPr lang="en-US" sz="1200" b="0" i="0" dirty="0">
                <a:solidFill>
                  <a:srgbClr val="2B2B2B"/>
                </a:solidFill>
                <a:effectLst/>
                <a:highlight>
                  <a:srgbClr val="FFFFFF"/>
                </a:highlight>
                <a:latin typeface="Georgia" panose="02040502050405020303" pitchFamily="18" charset="0"/>
              </a:rPr>
              <a:t> </a:t>
            </a:r>
            <a:r>
              <a:rPr lang="en-US" sz="1200" b="0" i="0" dirty="0" err="1">
                <a:solidFill>
                  <a:srgbClr val="2B2B2B"/>
                </a:solidFill>
                <a:effectLst/>
                <a:highlight>
                  <a:srgbClr val="FFFFFF"/>
                </a:highlight>
                <a:latin typeface="Georgia" panose="02040502050405020303" pitchFamily="18" charset="0"/>
              </a:rPr>
              <a:t>Moeti</a:t>
            </a:r>
            <a:r>
              <a:rPr lang="en-US" sz="1200" b="0" i="0" dirty="0">
                <a:solidFill>
                  <a:srgbClr val="2B2B2B"/>
                </a:solidFill>
                <a:effectLst/>
                <a:highlight>
                  <a:srgbClr val="FFFFFF"/>
                </a:highlight>
                <a:latin typeface="Georgia" panose="02040502050405020303" pitchFamily="18" charset="0"/>
              </a:rPr>
              <a:t>, WHO Regional </a:t>
            </a:r>
            <a:r>
              <a:rPr lang="en-US" sz="1200" dirty="0">
                <a:solidFill>
                  <a:srgbClr val="2B2B2B"/>
                </a:solidFill>
                <a:highlight>
                  <a:srgbClr val="FFFFFF"/>
                </a:highlight>
                <a:latin typeface="Georgia" panose="02040502050405020303" pitchFamily="18" charset="0"/>
              </a:rPr>
              <a:t>D</a:t>
            </a:r>
            <a:r>
              <a:rPr lang="en-US" sz="1200" b="0" i="0" dirty="0">
                <a:solidFill>
                  <a:srgbClr val="2B2B2B"/>
                </a:solidFill>
                <a:effectLst/>
                <a:highlight>
                  <a:srgbClr val="FFFFFF"/>
                </a:highlight>
                <a:latin typeface="Georgia" panose="02040502050405020303" pitchFamily="18" charset="0"/>
              </a:rPr>
              <a:t>irector for Africa, said Namibia’s achievement demonstrates the life-saving possibilities of committed political leadership and effective implementation of public health priorities.</a:t>
            </a:r>
          </a:p>
          <a:p>
            <a:pPr algn="just">
              <a:defRPr/>
            </a:pPr>
            <a:endParaRPr lang="en-US" sz="1200" b="0" i="0" dirty="0">
              <a:solidFill>
                <a:srgbClr val="2B2B2B"/>
              </a:solidFill>
              <a:effectLst/>
              <a:highlight>
                <a:srgbClr val="FFFFFF"/>
              </a:highlight>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B2B"/>
                </a:solidFill>
                <a:effectLst/>
                <a:highlight>
                  <a:srgbClr val="FFFFFF"/>
                </a:highlight>
                <a:uLnTx/>
                <a:uFillTx/>
                <a:latin typeface="Georgia" panose="02040502050405020303" pitchFamily="18" charset="0"/>
                <a:ea typeface="+mn-ea"/>
                <a:cs typeface="+mn-cs"/>
              </a:rPr>
              <a:t>With concentrated efforts, she said: “We can accelerate progress to reach the goals of ending mother-to-child transmission of HIV, hepatitis B and syphilis – the triple elimination.”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2B2B"/>
              </a:solidFill>
              <a:effectLst/>
              <a:highlight>
                <a:srgbClr val="FFFFFF"/>
              </a:highligh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2B2B"/>
                </a:solidFill>
                <a:effectLst/>
                <a:highlight>
                  <a:srgbClr val="FFFFFF"/>
                </a:highlight>
                <a:uLnTx/>
                <a:uFillTx/>
                <a:latin typeface="Georgia" panose="02040502050405020303" pitchFamily="18" charset="0"/>
                <a:ea typeface="+mn-ea"/>
                <a:cs typeface="+mn-cs"/>
              </a:rPr>
              <a:t>WHO’s Triple Elimination Initiative aims to safeguard the health of mothers and children and affirm the rights of every child to be born free from the burden of these viruses.</a:t>
            </a:r>
          </a:p>
        </p:txBody>
      </p:sp>
      <p:pic>
        <p:nvPicPr>
          <p:cNvPr id="7172" name="Picture 4" descr="Medicare Insurance photos, royalty-free images, graphics, vectors ...">
            <a:extLst>
              <a:ext uri="{FF2B5EF4-FFF2-40B4-BE49-F238E27FC236}">
                <a16:creationId xmlns:a16="http://schemas.microsoft.com/office/drawing/2014/main" id="{73B5B2A8-B7E4-A342-27F3-EAA5EB70F6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258" r="10853" b="15100"/>
          <a:stretch/>
        </p:blipFill>
        <p:spPr bwMode="auto">
          <a:xfrm>
            <a:off x="5482196" y="3486132"/>
            <a:ext cx="3407514" cy="24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0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6C1F4F-509E-BE4E-7E9A-8F71E1F4697D}"/>
              </a:ext>
            </a:extLst>
          </p:cNvPr>
          <p:cNvGrpSpPr/>
          <p:nvPr/>
        </p:nvGrpSpPr>
        <p:grpSpPr>
          <a:xfrm>
            <a:off x="233265" y="206535"/>
            <a:ext cx="11914813" cy="5830133"/>
            <a:chOff x="437808" y="528775"/>
            <a:chExt cx="11316384" cy="5839791"/>
          </a:xfrm>
        </p:grpSpPr>
        <p:grpSp>
          <p:nvGrpSpPr>
            <p:cNvPr id="10" name="Group 9">
              <a:extLst>
                <a:ext uri="{FF2B5EF4-FFF2-40B4-BE49-F238E27FC236}">
                  <a16:creationId xmlns:a16="http://schemas.microsoft.com/office/drawing/2014/main" id="{6C707A12-D947-F6CF-DED4-00AF3BAE4E17}"/>
                </a:ext>
              </a:extLst>
            </p:cNvPr>
            <p:cNvGrpSpPr/>
            <p:nvPr/>
          </p:nvGrpSpPr>
          <p:grpSpPr>
            <a:xfrm>
              <a:off x="437808" y="554881"/>
              <a:ext cx="11316384" cy="5813685"/>
              <a:chOff x="437808" y="554881"/>
              <a:chExt cx="11316384" cy="5813685"/>
            </a:xfrm>
          </p:grpSpPr>
          <p:sp>
            <p:nvSpPr>
              <p:cNvPr id="14" name="Parallelogram 13">
                <a:extLst>
                  <a:ext uri="{FF2B5EF4-FFF2-40B4-BE49-F238E27FC236}">
                    <a16:creationId xmlns:a16="http://schemas.microsoft.com/office/drawing/2014/main" id="{847496C8-4810-54E5-BBF1-2325B617140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522A72-7214-CD57-4D6A-F8D083EE768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F256D4F5-C676-D08A-96F2-9A459A1423CF}"/>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31">
            <a:extLst>
              <a:ext uri="{FF2B5EF4-FFF2-40B4-BE49-F238E27FC236}">
                <a16:creationId xmlns:a16="http://schemas.microsoft.com/office/drawing/2014/main" id="{A43A75E3-A61D-33CC-6F22-ADF15AE22EA9}"/>
              </a:ext>
            </a:extLst>
          </p:cNvPr>
          <p:cNvSpPr txBox="1"/>
          <p:nvPr/>
        </p:nvSpPr>
        <p:spPr>
          <a:xfrm>
            <a:off x="43922" y="1398601"/>
            <a:ext cx="6395310" cy="741644"/>
          </a:xfrm>
          <a:prstGeom prst="rect">
            <a:avLst/>
          </a:prstGeom>
        </p:spPr>
        <p:txBody>
          <a:bodyPr wrap="square" lIns="0" tIns="0" rIns="0" bIns="0" rtlCol="0" anchor="t">
            <a:spAutoFit/>
          </a:bodyPr>
          <a:lstStyle/>
          <a:p>
            <a:pPr>
              <a:lnSpc>
                <a:spcPts val="3449"/>
              </a:lnSpc>
            </a:pPr>
            <a:endParaRPr lang="en-US" sz="3200" b="1" i="1" dirty="0">
              <a:solidFill>
                <a:srgbClr val="C00000"/>
              </a:solidFill>
              <a:latin typeface="Georgia" panose="02040502050405020303" pitchFamily="18" charset="0"/>
            </a:endParaRPr>
          </a:p>
        </p:txBody>
      </p:sp>
      <p:pic>
        <p:nvPicPr>
          <p:cNvPr id="24" name="Picture 23">
            <a:extLst>
              <a:ext uri="{FF2B5EF4-FFF2-40B4-BE49-F238E27FC236}">
                <a16:creationId xmlns:a16="http://schemas.microsoft.com/office/drawing/2014/main" id="{746EA507-6E20-0094-28EA-DA46AC3CF225}"/>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grpSp>
        <p:nvGrpSpPr>
          <p:cNvPr id="2" name="Group 1">
            <a:extLst>
              <a:ext uri="{FF2B5EF4-FFF2-40B4-BE49-F238E27FC236}">
                <a16:creationId xmlns:a16="http://schemas.microsoft.com/office/drawing/2014/main" id="{114BF97B-98B5-A653-4EBA-1D4E27980CD2}"/>
              </a:ext>
            </a:extLst>
          </p:cNvPr>
          <p:cNvGrpSpPr/>
          <p:nvPr/>
        </p:nvGrpSpPr>
        <p:grpSpPr>
          <a:xfrm>
            <a:off x="4492934" y="6560210"/>
            <a:ext cx="7603816" cy="297790"/>
            <a:chOff x="-47316" y="10223500"/>
            <a:chExt cx="7603816" cy="297790"/>
          </a:xfrm>
        </p:grpSpPr>
        <p:grpSp>
          <p:nvGrpSpPr>
            <p:cNvPr id="3" name="Group 2">
              <a:extLst>
                <a:ext uri="{FF2B5EF4-FFF2-40B4-BE49-F238E27FC236}">
                  <a16:creationId xmlns:a16="http://schemas.microsoft.com/office/drawing/2014/main" id="{CB25429E-C66D-B9A0-D232-78D158FE6077}"/>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C362955C-F341-F2EC-82A8-DDD54AE6ABAC}"/>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7B5CE257-9833-DEE8-2C79-31FC8C52B383}"/>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52BDCE22-C359-DE59-D99A-4CB338C76A9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138A76F2-3600-2FE7-5065-2900EC360F9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93543D92-437E-B265-191C-0D0F394E054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379706AA-C270-8B9B-50DB-DD6FBD5C8E5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DEA71C3E-CA6F-C8B7-76CC-8B7424CA4A20}"/>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1026" name="Picture 2" descr="All images">
            <a:extLst>
              <a:ext uri="{FF2B5EF4-FFF2-40B4-BE49-F238E27FC236}">
                <a16:creationId xmlns:a16="http://schemas.microsoft.com/office/drawing/2014/main" id="{29C39537-3560-8CF9-6E20-FC2D4E80D675}"/>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3819275" y="977493"/>
            <a:ext cx="4845907" cy="361521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17348AF-1443-BC91-7E18-0F8647FBC85D}"/>
              </a:ext>
            </a:extLst>
          </p:cNvPr>
          <p:cNvSpPr txBox="1"/>
          <p:nvPr/>
        </p:nvSpPr>
        <p:spPr>
          <a:xfrm>
            <a:off x="382050" y="214253"/>
            <a:ext cx="9280245" cy="646331"/>
          </a:xfrm>
          <a:prstGeom prst="rect">
            <a:avLst/>
          </a:prstGeom>
          <a:noFill/>
        </p:spPr>
        <p:txBody>
          <a:bodyPr wrap="square">
            <a:spAutoFit/>
          </a:bodyPr>
          <a:lstStyle/>
          <a:p>
            <a:r>
              <a:rPr lang="en-US" b="1" dirty="0">
                <a:solidFill>
                  <a:schemeClr val="accent1">
                    <a:lumMod val="75000"/>
                  </a:schemeClr>
                </a:solidFill>
                <a:latin typeface="Georgia" panose="02040502050405020303" pitchFamily="18" charset="0"/>
              </a:rPr>
              <a:t>WITH RISING INFLATION INSURANCE SHOULD BE UPSCALED FOR REALIST CLAIMS – FOLA DANIEL.</a:t>
            </a:r>
          </a:p>
        </p:txBody>
      </p:sp>
      <p:sp>
        <p:nvSpPr>
          <p:cNvPr id="17" name="TextBox 16">
            <a:extLst>
              <a:ext uri="{FF2B5EF4-FFF2-40B4-BE49-F238E27FC236}">
                <a16:creationId xmlns:a16="http://schemas.microsoft.com/office/drawing/2014/main" id="{398203D5-C821-DFEF-EA31-4FB76B39C04E}"/>
              </a:ext>
            </a:extLst>
          </p:cNvPr>
          <p:cNvSpPr txBox="1"/>
          <p:nvPr/>
        </p:nvSpPr>
        <p:spPr>
          <a:xfrm>
            <a:off x="1037142" y="5676790"/>
            <a:ext cx="232382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4"/>
              </a:rPr>
              <a:t>businessday.ng</a:t>
            </a:r>
            <a:r>
              <a:rPr lang="en-US" sz="1100" i="1" dirty="0">
                <a:solidFill>
                  <a:srgbClr val="2B2B2B"/>
                </a:solidFill>
                <a:highlight>
                  <a:srgbClr val="FFFFFF"/>
                </a:highlight>
                <a:latin typeface="Georgia" panose="02040502050405020303" pitchFamily="18" charset="0"/>
              </a:rPr>
              <a:t>)</a:t>
            </a:r>
          </a:p>
        </p:txBody>
      </p:sp>
      <p:sp>
        <p:nvSpPr>
          <p:cNvPr id="22" name="TextBox 21">
            <a:extLst>
              <a:ext uri="{FF2B5EF4-FFF2-40B4-BE49-F238E27FC236}">
                <a16:creationId xmlns:a16="http://schemas.microsoft.com/office/drawing/2014/main" id="{E4DD0752-3B01-6E1B-00FE-7505BC0E0278}"/>
              </a:ext>
            </a:extLst>
          </p:cNvPr>
          <p:cNvSpPr txBox="1"/>
          <p:nvPr/>
        </p:nvSpPr>
        <p:spPr>
          <a:xfrm>
            <a:off x="423515" y="846814"/>
            <a:ext cx="4121062" cy="4893647"/>
          </a:xfrm>
          <a:prstGeom prst="rect">
            <a:avLst/>
          </a:prstGeom>
          <a:noFill/>
        </p:spPr>
        <p:txBody>
          <a:bodyPr wrap="square">
            <a:spAutoFit/>
          </a:bodyPr>
          <a:lstStyle/>
          <a:p>
            <a:pPr algn="just"/>
            <a:r>
              <a:rPr lang="en-US" sz="1200" dirty="0">
                <a:latin typeface="Georgia" panose="02040502050405020303" pitchFamily="18" charset="0"/>
              </a:rPr>
              <a:t>To ensure that insurance claims are realistic and adequate in an inflationary environment, policyholders should consider upscaling their policy value.</a:t>
            </a:r>
          </a:p>
          <a:p>
            <a:pPr algn="just"/>
            <a:endParaRPr lang="en-US" sz="1200" dirty="0">
              <a:latin typeface="Georgia" panose="02040502050405020303" pitchFamily="18" charset="0"/>
            </a:endParaRPr>
          </a:p>
          <a:p>
            <a:pPr algn="just"/>
            <a:r>
              <a:rPr lang="en-US" sz="1200" dirty="0">
                <a:latin typeface="Georgia" panose="02040502050405020303" pitchFamily="18" charset="0"/>
              </a:rPr>
              <a:t>By upscaling insurance coverage and considering these factors, policyholders can better protect themselves from the impacts of inflation and ensure that their insurance claims are realistic and effective in meeting their needs.</a:t>
            </a:r>
          </a:p>
          <a:p>
            <a:pPr algn="just"/>
            <a:endParaRPr lang="en-US" sz="1200" dirty="0">
              <a:latin typeface="Georgia" panose="02040502050405020303" pitchFamily="18" charset="0"/>
            </a:endParaRPr>
          </a:p>
          <a:p>
            <a:pPr algn="just"/>
            <a:r>
              <a:rPr lang="en-US" sz="1200" dirty="0" err="1">
                <a:latin typeface="Georgia" panose="02040502050405020303" pitchFamily="18" charset="0"/>
              </a:rPr>
              <a:t>Fola</a:t>
            </a:r>
            <a:r>
              <a:rPr lang="en-US" sz="1200" dirty="0">
                <a:latin typeface="Georgia" panose="02040502050405020303" pitchFamily="18" charset="0"/>
              </a:rPr>
              <a:t> Daniel, managing director, FBS Reinsurance (FBS Re) made the remark on the side-line of a three days training program anchored jointly by FBS Re and Munich Reinsurance(Munich Re) of South Africa, aimed at addressing technical knowledge gaps in the insurance industry.</a:t>
            </a:r>
          </a:p>
          <a:p>
            <a:pPr algn="just"/>
            <a:endParaRPr lang="en-US" sz="1200" dirty="0">
              <a:latin typeface="Georgia" panose="02040502050405020303" pitchFamily="18" charset="0"/>
            </a:endParaRPr>
          </a:p>
          <a:p>
            <a:pPr algn="just"/>
            <a:r>
              <a:rPr lang="en-US" sz="1200" dirty="0">
                <a:latin typeface="Georgia" panose="02040502050405020303" pitchFamily="18" charset="0"/>
              </a:rPr>
              <a:t>Daniel who is also a former commissioner for Insurance and CEO, National Insurance Commission (NAICOM) said with the devaluation of currency, most sum-insured have become grossly inadequate.</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him, if you bought a vehicle for N80 million last year and you continue to insure it, may be depreciated by 25 percent, and you insured for N60 million at renewal, it makes book sense, but insurance is about indemnity, placing you in the position you occupied before the loss.</a:t>
            </a:r>
            <a:endParaRPr lang="en-US" sz="1200" b="0" i="0" dirty="0">
              <a:solidFill>
                <a:srgbClr val="2B2B2B"/>
              </a:solidFill>
              <a:effectLst/>
              <a:highlight>
                <a:srgbClr val="FFFFFF"/>
              </a:highlight>
              <a:latin typeface="Georgia" panose="02040502050405020303" pitchFamily="18" charset="0"/>
            </a:endParaRPr>
          </a:p>
        </p:txBody>
      </p:sp>
      <p:pic>
        <p:nvPicPr>
          <p:cNvPr id="2052" name="Picture 4" descr="Image result for get insured">
            <a:extLst>
              <a:ext uri="{FF2B5EF4-FFF2-40B4-BE49-F238E27FC236}">
                <a16:creationId xmlns:a16="http://schemas.microsoft.com/office/drawing/2014/main" id="{04C1CAFD-E33E-1FB5-FA4F-CCCFCAB262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96" b="37029"/>
          <a:stretch/>
        </p:blipFill>
        <p:spPr bwMode="auto">
          <a:xfrm>
            <a:off x="5158204" y="4125935"/>
            <a:ext cx="6395310" cy="1705509"/>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
            <a:extLst>
              <a:ext uri="{FF2B5EF4-FFF2-40B4-BE49-F238E27FC236}">
                <a16:creationId xmlns:a16="http://schemas.microsoft.com/office/drawing/2014/main" id="{05F65DAD-92F3-0270-128A-0070AAF99422}"/>
              </a:ext>
            </a:extLst>
          </p:cNvPr>
          <p:cNvSpPr>
            <a:spLocks noGrp="1"/>
          </p:cNvSpPr>
          <p:nvPr>
            <p:ph type="sldNum" sz="quarter" idx="12"/>
          </p:nvPr>
        </p:nvSpPr>
        <p:spPr>
          <a:xfrm>
            <a:off x="9032604" y="6283381"/>
            <a:ext cx="2743200" cy="365125"/>
          </a:xfrm>
        </p:spPr>
        <p:txBody>
          <a:bodyPr/>
          <a:lstStyle/>
          <a:p>
            <a:r>
              <a:rPr lang="en-US" dirty="0"/>
              <a:t>13</a:t>
            </a:r>
            <a:endParaRPr lang="en-NG" dirty="0"/>
          </a:p>
        </p:txBody>
      </p:sp>
      <p:sp>
        <p:nvSpPr>
          <p:cNvPr id="5" name="TextBox 4">
            <a:extLst>
              <a:ext uri="{FF2B5EF4-FFF2-40B4-BE49-F238E27FC236}">
                <a16:creationId xmlns:a16="http://schemas.microsoft.com/office/drawing/2014/main" id="{35B61B26-EEB6-DF1F-DC7B-DA10FCE84291}"/>
              </a:ext>
            </a:extLst>
          </p:cNvPr>
          <p:cNvSpPr txBox="1"/>
          <p:nvPr/>
        </p:nvSpPr>
        <p:spPr>
          <a:xfrm>
            <a:off x="8009599" y="856132"/>
            <a:ext cx="3714672" cy="3785652"/>
          </a:xfrm>
          <a:prstGeom prst="rect">
            <a:avLst/>
          </a:prstGeom>
          <a:noFill/>
        </p:spPr>
        <p:txBody>
          <a:bodyPr wrap="square">
            <a:spAutoFit/>
          </a:bodyPr>
          <a:lstStyle/>
          <a:p>
            <a:pPr algn="just"/>
            <a:r>
              <a:rPr lang="en-US" sz="1200" dirty="0">
                <a:latin typeface="Georgia" panose="02040502050405020303" pitchFamily="18" charset="0"/>
              </a:rPr>
              <a:t>“So, with the current price at N200m, the depreciated value of N65m will not provide adequate indemnity (claim), as a result of the combined force of inflation and currency devaluation.” In the event of a loss, the insured may not be able to replace the car at the current selling price. This is one of the effects of the devaluation, Daniel said.</a:t>
            </a:r>
          </a:p>
          <a:p>
            <a:pPr algn="just"/>
            <a:endParaRPr lang="en-US" sz="1200" dirty="0">
              <a:latin typeface="Georgia" panose="02040502050405020303" pitchFamily="18" charset="0"/>
            </a:endParaRPr>
          </a:p>
          <a:p>
            <a:pPr algn="just"/>
            <a:r>
              <a:rPr lang="en-US" sz="1200" dirty="0">
                <a:latin typeface="Georgia" panose="02040502050405020303" pitchFamily="18" charset="0"/>
              </a:rPr>
              <a:t>“We relate that to vehicle, what of building? As at this time last year, a bag of cement was N5,000.00 by April last year, in April this year, cement was sold for N12,000. </a:t>
            </a:r>
          </a:p>
          <a:p>
            <a:pPr algn="just"/>
            <a:endParaRPr lang="en-US" sz="1200" dirty="0">
              <a:latin typeface="Georgia" panose="02040502050405020303" pitchFamily="18" charset="0"/>
            </a:endParaRPr>
          </a:p>
          <a:p>
            <a:pPr algn="just"/>
            <a:r>
              <a:rPr lang="en-US" sz="1200" dirty="0">
                <a:latin typeface="Georgia" panose="02040502050405020303" pitchFamily="18" charset="0"/>
              </a:rPr>
              <a:t>So, if you value your property, looking at the factors of construction – cement, </a:t>
            </a:r>
            <a:r>
              <a:rPr lang="en-US" sz="1200" dirty="0" err="1">
                <a:latin typeface="Georgia" panose="02040502050405020303" pitchFamily="18" charset="0"/>
              </a:rPr>
              <a:t>labour</a:t>
            </a:r>
            <a:r>
              <a:rPr lang="en-US" sz="1200" dirty="0">
                <a:latin typeface="Georgia" panose="02040502050405020303" pitchFamily="18" charset="0"/>
              </a:rPr>
              <a:t> and others, at N10 million.” A N10 million indemnity today will not build a house. So, there is a need to upscale the values in line with inflationary trends to be able to receive a realistic indemnity, he said.</a:t>
            </a:r>
            <a:endParaRPr lang="en-GB" sz="1200" dirty="0">
              <a:latin typeface="Georgia" panose="02040502050405020303" pitchFamily="18" charset="0"/>
            </a:endParaRPr>
          </a:p>
        </p:txBody>
      </p:sp>
    </p:spTree>
    <p:extLst>
      <p:ext uri="{BB962C8B-B14F-4D97-AF65-F5344CB8AC3E}">
        <p14:creationId xmlns:p14="http://schemas.microsoft.com/office/powerpoint/2010/main" val="385279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3D0-3F2B-A58B-585F-7BC9CEA018D1}"/>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757D733-0B0F-F0F1-8A4B-E2863847B6AE}"/>
              </a:ext>
            </a:extLst>
          </p:cNvPr>
          <p:cNvGrpSpPr/>
          <p:nvPr/>
        </p:nvGrpSpPr>
        <p:grpSpPr>
          <a:xfrm>
            <a:off x="180973" y="174852"/>
            <a:ext cx="11916000" cy="5832000"/>
            <a:chOff x="437808" y="528775"/>
            <a:chExt cx="11316384" cy="5839791"/>
          </a:xfrm>
        </p:grpSpPr>
        <p:grpSp>
          <p:nvGrpSpPr>
            <p:cNvPr id="19" name="Group 18">
              <a:extLst>
                <a:ext uri="{FF2B5EF4-FFF2-40B4-BE49-F238E27FC236}">
                  <a16:creationId xmlns:a16="http://schemas.microsoft.com/office/drawing/2014/main" id="{14B53D07-2FBA-D3FB-8DB8-03C7A7CFE42D}"/>
                </a:ext>
              </a:extLst>
            </p:cNvPr>
            <p:cNvGrpSpPr/>
            <p:nvPr/>
          </p:nvGrpSpPr>
          <p:grpSpPr>
            <a:xfrm>
              <a:off x="437808" y="554881"/>
              <a:ext cx="11316384" cy="5813685"/>
              <a:chOff x="437808" y="554881"/>
              <a:chExt cx="11316384" cy="5813685"/>
            </a:xfrm>
          </p:grpSpPr>
          <p:sp>
            <p:nvSpPr>
              <p:cNvPr id="22" name="Parallelogram 21">
                <a:extLst>
                  <a:ext uri="{FF2B5EF4-FFF2-40B4-BE49-F238E27FC236}">
                    <a16:creationId xmlns:a16="http://schemas.microsoft.com/office/drawing/2014/main" id="{7020677A-F532-F785-4EB1-B3208934823A}"/>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A4DBB9-DE9F-963A-7411-26807F4B6A0F}"/>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B59266DB-F1C3-C479-4F6C-3C7C39D30294}"/>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645FA62-751E-E63F-4560-E9E5B3716167}"/>
              </a:ext>
            </a:extLst>
          </p:cNvPr>
          <p:cNvSpPr txBox="1"/>
          <p:nvPr/>
        </p:nvSpPr>
        <p:spPr>
          <a:xfrm>
            <a:off x="329773" y="288996"/>
            <a:ext cx="9509504"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NIGERIA ON VOICEMAIL AS INVESTORS ANSWER ANGOLA’S CALL WITH $50B.</a:t>
            </a:r>
          </a:p>
        </p:txBody>
      </p:sp>
      <p:sp>
        <p:nvSpPr>
          <p:cNvPr id="15" name="TextBox 14">
            <a:extLst>
              <a:ext uri="{FF2B5EF4-FFF2-40B4-BE49-F238E27FC236}">
                <a16:creationId xmlns:a16="http://schemas.microsoft.com/office/drawing/2014/main" id="{CE3748AD-2749-FB99-CE84-A8E08BC54DE0}"/>
              </a:ext>
            </a:extLst>
          </p:cNvPr>
          <p:cNvSpPr txBox="1"/>
          <p:nvPr/>
        </p:nvSpPr>
        <p:spPr>
          <a:xfrm>
            <a:off x="429650" y="915109"/>
            <a:ext cx="3535494" cy="4893647"/>
          </a:xfrm>
          <a:prstGeom prst="rect">
            <a:avLst/>
          </a:prstGeom>
          <a:noFill/>
        </p:spPr>
        <p:txBody>
          <a:bodyPr wrap="square">
            <a:spAutoFit/>
          </a:bodyPr>
          <a:lstStyle/>
          <a:p>
            <a:pPr algn="just"/>
            <a:r>
              <a:rPr lang="en-US" sz="1200" dirty="0">
                <a:latin typeface="Georgia" panose="02040502050405020303" pitchFamily="18" charset="0"/>
              </a:rPr>
              <a:t>Nigeria’s grip on Africa’s oil production throne is waning as neighboring Angola surges in popularity with international oil companies.</a:t>
            </a:r>
          </a:p>
          <a:p>
            <a:pPr algn="just"/>
            <a:endParaRPr lang="en-US" sz="1200" dirty="0">
              <a:latin typeface="Georgia" panose="02040502050405020303" pitchFamily="18" charset="0"/>
            </a:endParaRPr>
          </a:p>
          <a:p>
            <a:pPr algn="just"/>
            <a:r>
              <a:rPr lang="en-US" sz="1200" dirty="0">
                <a:latin typeface="Georgia" panose="02040502050405020303" pitchFamily="18" charset="0"/>
              </a:rPr>
              <a:t>Investment in Angola’s oil sector increased by 96 percent between 2022 and 2023, with investments of almost $50 billion recorded over the last five years, according to data sourced from Angola’s National Oil, Gas and Biofuels Agency (ANPG).</a:t>
            </a:r>
          </a:p>
          <a:p>
            <a:pPr algn="just"/>
            <a:endParaRPr lang="en-US" sz="1200" dirty="0">
              <a:latin typeface="Georgia" panose="02040502050405020303" pitchFamily="18" charset="0"/>
            </a:endParaRPr>
          </a:p>
          <a:p>
            <a:pPr algn="just"/>
            <a:r>
              <a:rPr lang="en-US" sz="1200" dirty="0">
                <a:latin typeface="Georgia" panose="02040502050405020303" pitchFamily="18" charset="0"/>
              </a:rPr>
              <a:t>Over the next five years, investments of around $71 billion are planned, which does not include investment in incremental production, said </a:t>
            </a:r>
            <a:r>
              <a:rPr lang="en-US" sz="1200" dirty="0" err="1">
                <a:latin typeface="Georgia" panose="02040502050405020303" pitchFamily="18" charset="0"/>
              </a:rPr>
              <a:t>Jerónimo</a:t>
            </a:r>
            <a:r>
              <a:rPr lang="en-US" sz="1200" dirty="0">
                <a:latin typeface="Georgia" panose="02040502050405020303" pitchFamily="18" charset="0"/>
              </a:rPr>
              <a:t>, Chairman of the Board of Directors at ANPG, said in the state company’s investor note.</a:t>
            </a:r>
          </a:p>
          <a:p>
            <a:pPr algn="just"/>
            <a:endParaRPr lang="en-US" sz="1200" dirty="0">
              <a:latin typeface="Georgia" panose="02040502050405020303" pitchFamily="18" charset="0"/>
            </a:endParaRPr>
          </a:p>
          <a:p>
            <a:pPr algn="just"/>
            <a:r>
              <a:rPr lang="en-US" sz="1200" dirty="0">
                <a:latin typeface="Georgia" panose="02040502050405020303" pitchFamily="18" charset="0"/>
              </a:rPr>
              <a:t>Since 2017, Angola has been undertaking aggressive industry reforms to ensure a transparent and competitive oil and gas market.</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country introduced a six-year licensing round in 2019 which guarantees yearly investment opportunities in exploration for foreign players.</a:t>
            </a:r>
          </a:p>
          <a:p>
            <a:pPr algn="just"/>
            <a:endParaRPr lang="en-US" sz="1200" dirty="0">
              <a:latin typeface="Georgia" panose="02040502050405020303" pitchFamily="18" charset="0"/>
            </a:endParaRPr>
          </a:p>
          <a:p>
            <a:pPr algn="just"/>
            <a:endParaRPr lang="en-US" sz="1200" dirty="0">
              <a:latin typeface="Georgia" panose="02040502050405020303" pitchFamily="18" charset="0"/>
            </a:endParaRPr>
          </a:p>
        </p:txBody>
      </p:sp>
      <p:sp>
        <p:nvSpPr>
          <p:cNvPr id="16" name="TextBox 15">
            <a:extLst>
              <a:ext uri="{FF2B5EF4-FFF2-40B4-BE49-F238E27FC236}">
                <a16:creationId xmlns:a16="http://schemas.microsoft.com/office/drawing/2014/main" id="{7BCED86B-378E-AFDA-74F1-35ABEB91FF11}"/>
              </a:ext>
            </a:extLst>
          </p:cNvPr>
          <p:cNvSpPr txBox="1"/>
          <p:nvPr/>
        </p:nvSpPr>
        <p:spPr>
          <a:xfrm>
            <a:off x="3965144" y="901389"/>
            <a:ext cx="3628686" cy="4893647"/>
          </a:xfrm>
          <a:prstGeom prst="rect">
            <a:avLst/>
          </a:prstGeom>
          <a:noFill/>
        </p:spPr>
        <p:txBody>
          <a:bodyPr wrap="square">
            <a:spAutoFit/>
          </a:bodyPr>
          <a:lstStyle/>
          <a:p>
            <a:pPr algn="just"/>
            <a:r>
              <a:rPr lang="en-US" sz="1200" dirty="0">
                <a:latin typeface="Georgia" panose="02040502050405020303" pitchFamily="18" charset="0"/>
              </a:rPr>
              <a:t>The most recent of these – a 12-block tender covering blocks in the Lower Congo and Kwanza Basins – featured 53 bids, underscoring the scale of interest in Angola’s oil and gas.</a:t>
            </a:r>
          </a:p>
          <a:p>
            <a:pPr algn="just"/>
            <a:endParaRPr lang="en-US" sz="1200" dirty="0">
              <a:latin typeface="Georgia" panose="02040502050405020303" pitchFamily="18" charset="0"/>
            </a:endParaRPr>
          </a:p>
          <a:p>
            <a:pPr algn="just"/>
            <a:r>
              <a:rPr lang="en-US" sz="1200" dirty="0">
                <a:latin typeface="Georgia" panose="02040502050405020303" pitchFamily="18" charset="0"/>
              </a:rPr>
              <a:t>José Barroso, Angola’s secretary of state for oil and gas, explained that the country’s national regulator and concessionaire, ANPG, will continue to aggressively promote the industry, pushing bid rounds in line with national production targets.</a:t>
            </a:r>
          </a:p>
          <a:p>
            <a:pPr algn="just"/>
            <a:endParaRPr lang="en-US" sz="1200" dirty="0">
              <a:latin typeface="Georgia" panose="02040502050405020303" pitchFamily="18" charset="0"/>
            </a:endParaRPr>
          </a:p>
          <a:p>
            <a:pPr algn="just"/>
            <a:r>
              <a:rPr lang="en-US" sz="1200" dirty="0">
                <a:latin typeface="Georgia" panose="02040502050405020303" pitchFamily="18" charset="0"/>
              </a:rPr>
              <a:t>Barroso stated that Angola offers regulatory flexibility with regard to oil and gas agreements.</a:t>
            </a:r>
          </a:p>
          <a:p>
            <a:pPr algn="just"/>
            <a:endParaRPr lang="en-US" sz="1200" dirty="0">
              <a:latin typeface="Georgia" panose="02040502050405020303" pitchFamily="18" charset="0"/>
            </a:endParaRPr>
          </a:p>
          <a:p>
            <a:pPr algn="just"/>
            <a:r>
              <a:rPr lang="en-US" sz="1200" dirty="0">
                <a:latin typeface="Georgia" panose="02040502050405020303" pitchFamily="18" charset="0"/>
              </a:rPr>
              <a:t>“In addition to production-sharing agreements under the six-year licensing round, the country introduced a risk-reducing alternative in 2020, enabling the awarding of risk service contracts when the public bid process is unlikely to succeed,” Barroso said in an interview monitored by BusinessDay.</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Barroso, the government is open to discussing terms and finding a balanced agreement that provides the right returns for investors.</a:t>
            </a:r>
          </a:p>
          <a:p>
            <a:pPr algn="just"/>
            <a:endParaRPr lang="en-US" sz="1200" dirty="0">
              <a:latin typeface="Georgia" panose="02040502050405020303" pitchFamily="18" charset="0"/>
            </a:endParaRPr>
          </a:p>
        </p:txBody>
      </p:sp>
      <p:pic>
        <p:nvPicPr>
          <p:cNvPr id="29" name="Picture 28">
            <a:extLst>
              <a:ext uri="{FF2B5EF4-FFF2-40B4-BE49-F238E27FC236}">
                <a16:creationId xmlns:a16="http://schemas.microsoft.com/office/drawing/2014/main" id="{917A834C-6CB4-1BFE-B071-BC152198AA86}"/>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228F99A2-4D9D-B4B7-7E95-83028DCB5409}"/>
              </a:ext>
            </a:extLst>
          </p:cNvPr>
          <p:cNvSpPr txBox="1"/>
          <p:nvPr/>
        </p:nvSpPr>
        <p:spPr>
          <a:xfrm>
            <a:off x="985545" y="5573189"/>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businessday.ng</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30" name="Slide Number Placeholder 2">
            <a:extLst>
              <a:ext uri="{FF2B5EF4-FFF2-40B4-BE49-F238E27FC236}">
                <a16:creationId xmlns:a16="http://schemas.microsoft.com/office/drawing/2014/main" id="{249AE493-0BA8-6D65-26C9-13A9D94A1555}"/>
              </a:ext>
            </a:extLst>
          </p:cNvPr>
          <p:cNvSpPr>
            <a:spLocks noGrp="1"/>
          </p:cNvSpPr>
          <p:nvPr>
            <p:ph type="sldNum" sz="quarter" idx="12"/>
          </p:nvPr>
        </p:nvSpPr>
        <p:spPr>
          <a:xfrm>
            <a:off x="9032604" y="6283381"/>
            <a:ext cx="2743200" cy="365125"/>
          </a:xfrm>
        </p:spPr>
        <p:txBody>
          <a:bodyPr/>
          <a:lstStyle/>
          <a:p>
            <a:r>
              <a:rPr lang="en-US" dirty="0"/>
              <a:t>14</a:t>
            </a:r>
            <a:endParaRPr lang="en-NG" dirty="0"/>
          </a:p>
        </p:txBody>
      </p:sp>
      <p:pic>
        <p:nvPicPr>
          <p:cNvPr id="1026" name="Picture 2" descr="Oil Mining Licence (OML) 130">
            <a:extLst>
              <a:ext uri="{FF2B5EF4-FFF2-40B4-BE49-F238E27FC236}">
                <a16:creationId xmlns:a16="http://schemas.microsoft.com/office/drawing/2014/main" id="{6E7E6881-FB06-D8AE-C5B8-A9AA12153C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61" t="6545" r="14041" b="6545"/>
          <a:stretch/>
        </p:blipFill>
        <p:spPr bwMode="auto">
          <a:xfrm>
            <a:off x="7658373" y="1730550"/>
            <a:ext cx="4039234" cy="3396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2C50D1-ACFD-6F92-62B2-6A359975BE54}"/>
              </a:ext>
            </a:extLst>
          </p:cNvPr>
          <p:cNvSpPr txBox="1"/>
          <p:nvPr/>
        </p:nvSpPr>
        <p:spPr>
          <a:xfrm>
            <a:off x="7658373" y="886517"/>
            <a:ext cx="3359019" cy="830997"/>
          </a:xfrm>
          <a:prstGeom prst="rect">
            <a:avLst/>
          </a:prstGeom>
          <a:noFill/>
        </p:spPr>
        <p:txBody>
          <a:bodyPr wrap="square">
            <a:spAutoFit/>
          </a:bodyPr>
          <a:lstStyle/>
          <a:p>
            <a:pPr algn="just"/>
            <a:r>
              <a:rPr lang="en-US" sz="1200" dirty="0">
                <a:latin typeface="Georgia" panose="02040502050405020303" pitchFamily="18" charset="0"/>
              </a:rPr>
              <a:t>He added that the government is open to license renewal, thereby ensuring a strong and long-term relationship between oil companies and the state.</a:t>
            </a:r>
          </a:p>
        </p:txBody>
      </p:sp>
      <p:grpSp>
        <p:nvGrpSpPr>
          <p:cNvPr id="3" name="Group 2">
            <a:extLst>
              <a:ext uri="{FF2B5EF4-FFF2-40B4-BE49-F238E27FC236}">
                <a16:creationId xmlns:a16="http://schemas.microsoft.com/office/drawing/2014/main" id="{F89482F1-B4F9-A061-DA40-D185942309A8}"/>
              </a:ext>
            </a:extLst>
          </p:cNvPr>
          <p:cNvGrpSpPr/>
          <p:nvPr/>
        </p:nvGrpSpPr>
        <p:grpSpPr>
          <a:xfrm>
            <a:off x="4782613" y="6560210"/>
            <a:ext cx="7314137" cy="286299"/>
            <a:chOff x="242363" y="10223500"/>
            <a:chExt cx="7314137" cy="286299"/>
          </a:xfrm>
        </p:grpSpPr>
        <p:grpSp>
          <p:nvGrpSpPr>
            <p:cNvPr id="5" name="Group 4">
              <a:extLst>
                <a:ext uri="{FF2B5EF4-FFF2-40B4-BE49-F238E27FC236}">
                  <a16:creationId xmlns:a16="http://schemas.microsoft.com/office/drawing/2014/main" id="{2BCBF942-EDAF-7FE3-E461-4DAED01352ED}"/>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6B30470C-2431-BEBB-0CF8-33CEDFC0057E}"/>
                  </a:ext>
                </a:extLst>
              </p:cNvPr>
              <p:cNvGrpSpPr/>
              <p:nvPr/>
            </p:nvGrpSpPr>
            <p:grpSpPr>
              <a:xfrm>
                <a:off x="5148087" y="10294886"/>
                <a:ext cx="2265512" cy="154722"/>
                <a:chOff x="4538488" y="10142486"/>
                <a:chExt cx="2265512" cy="154722"/>
              </a:xfrm>
            </p:grpSpPr>
            <p:grpSp>
              <p:nvGrpSpPr>
                <p:cNvPr id="9" name="Group 14">
                  <a:extLst>
                    <a:ext uri="{FF2B5EF4-FFF2-40B4-BE49-F238E27FC236}">
                      <a16:creationId xmlns:a16="http://schemas.microsoft.com/office/drawing/2014/main" id="{7715C52F-F76A-9367-177C-727AE89B4452}"/>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AFCA0959-717C-C5B9-9B64-F8B9D8BC3A3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1" name="TextBox 16">
                    <a:extLst>
                      <a:ext uri="{FF2B5EF4-FFF2-40B4-BE49-F238E27FC236}">
                        <a16:creationId xmlns:a16="http://schemas.microsoft.com/office/drawing/2014/main" id="{1655870D-64D1-9A98-9CEB-02703EBE9217}"/>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0" name="TextBox 33">
                  <a:extLst>
                    <a:ext uri="{FF2B5EF4-FFF2-40B4-BE49-F238E27FC236}">
                      <a16:creationId xmlns:a16="http://schemas.microsoft.com/office/drawing/2014/main" id="{3B2E48F5-7C64-5680-C959-9313D5CD4CEE}"/>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F95A65AF-65A1-55E6-2F02-6554D2485C6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43845D7F-3717-4955-1F09-4D71A574CBC6}"/>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131109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E33DC69-9B88-510A-C0CD-1F29AD9D2E20}"/>
              </a:ext>
            </a:extLst>
          </p:cNvPr>
          <p:cNvGrpSpPr/>
          <p:nvPr/>
        </p:nvGrpSpPr>
        <p:grpSpPr>
          <a:xfrm>
            <a:off x="157050" y="174852"/>
            <a:ext cx="11916000" cy="5832000"/>
            <a:chOff x="437808" y="528775"/>
            <a:chExt cx="11316384" cy="5839791"/>
          </a:xfrm>
        </p:grpSpPr>
        <p:grpSp>
          <p:nvGrpSpPr>
            <p:cNvPr id="15" name="Group 14">
              <a:extLst>
                <a:ext uri="{FF2B5EF4-FFF2-40B4-BE49-F238E27FC236}">
                  <a16:creationId xmlns:a16="http://schemas.microsoft.com/office/drawing/2014/main" id="{237097BA-ACFE-7DF0-FA89-D2A10E8CED61}"/>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E9F4CFFA-7A7F-1883-AEF9-35F518609CE7}"/>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8DD2216-24CF-F91D-13CF-92AF14051672}"/>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AF015AEB-F643-2521-2CEE-63A70F4871EA}"/>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7269260-37FF-B0C2-22C2-3B0ADCBAE5AF}"/>
              </a:ext>
            </a:extLst>
          </p:cNvPr>
          <p:cNvSpPr txBox="1"/>
          <p:nvPr/>
        </p:nvSpPr>
        <p:spPr>
          <a:xfrm>
            <a:off x="353556" y="844464"/>
            <a:ext cx="3212547" cy="4708981"/>
          </a:xfrm>
          <a:prstGeom prst="rect">
            <a:avLst/>
          </a:prstGeom>
          <a:noFill/>
        </p:spPr>
        <p:txBody>
          <a:bodyPr wrap="square">
            <a:spAutoFit/>
          </a:bodyPr>
          <a:lstStyle/>
          <a:p>
            <a:pPr algn="just"/>
            <a:r>
              <a:rPr lang="en-US" sz="1200" dirty="0">
                <a:latin typeface="Georgia" panose="02040502050405020303" pitchFamily="18" charset="0"/>
              </a:rPr>
              <a:t>The West African Insurance Companies Association (WAICA) has stressed the need for harmonization of insurance regulation and education to strengthen regional cooperation and build a vibrant, progressive and virile insurance market in the West African subregion.</a:t>
            </a:r>
          </a:p>
          <a:p>
            <a:pPr algn="just"/>
            <a:endParaRPr lang="en-US" sz="1200" dirty="0">
              <a:latin typeface="Georgia" panose="02040502050405020303" pitchFamily="18" charset="0"/>
            </a:endParaRPr>
          </a:p>
          <a:p>
            <a:pPr algn="just"/>
            <a:r>
              <a:rPr lang="en-US" sz="1200" dirty="0">
                <a:latin typeface="Georgia" panose="02040502050405020303" pitchFamily="18" charset="0"/>
              </a:rPr>
              <a:t>Delivering the theme paper on “Building a Common Insurance Market in West Africa: Challenges and Prospects” at the just concluded Annual General Meeting and Education Conference in Banjul, Gambia, Dr. Samson </a:t>
            </a:r>
            <a:r>
              <a:rPr lang="en-US" sz="1200" dirty="0" err="1">
                <a:latin typeface="Georgia" panose="02040502050405020303" pitchFamily="18" charset="0"/>
              </a:rPr>
              <a:t>Omale</a:t>
            </a:r>
            <a:r>
              <a:rPr lang="en-US" sz="1200" dirty="0">
                <a:latin typeface="Georgia" panose="02040502050405020303" pitchFamily="18" charset="0"/>
              </a:rPr>
              <a:t>, posited that “as important as the place of insurance is in the economic development of any nation, its full potential cannot be exploited without markets coming together to gain from the exponential synergistic effect of such association.</a:t>
            </a:r>
          </a:p>
          <a:p>
            <a:pPr algn="just"/>
            <a:endParaRPr lang="en-US" sz="1200" dirty="0">
              <a:latin typeface="Georgia" panose="02040502050405020303" pitchFamily="18" charset="0"/>
            </a:endParaRPr>
          </a:p>
          <a:p>
            <a:pPr algn="just"/>
            <a:r>
              <a:rPr lang="en-US" sz="1200" dirty="0">
                <a:latin typeface="Georgia" panose="02040502050405020303" pitchFamily="18" charset="0"/>
              </a:rPr>
              <a:t>It is for this reason that countries all over the world are forming common markets, citing examples from countries in the EU, and CIMA zone which have for a very long time</a:t>
            </a:r>
          </a:p>
        </p:txBody>
      </p:sp>
      <p:sp>
        <p:nvSpPr>
          <p:cNvPr id="19" name="TextBox 18">
            <a:extLst>
              <a:ext uri="{FF2B5EF4-FFF2-40B4-BE49-F238E27FC236}">
                <a16:creationId xmlns:a16="http://schemas.microsoft.com/office/drawing/2014/main" id="{A7A03335-924B-0102-EC7B-0BE957F8DB4E}"/>
              </a:ext>
            </a:extLst>
          </p:cNvPr>
          <p:cNvSpPr txBox="1"/>
          <p:nvPr/>
        </p:nvSpPr>
        <p:spPr>
          <a:xfrm>
            <a:off x="3486408" y="851367"/>
            <a:ext cx="3690256" cy="5078313"/>
          </a:xfrm>
          <a:prstGeom prst="rect">
            <a:avLst/>
          </a:prstGeom>
          <a:noFill/>
        </p:spPr>
        <p:txBody>
          <a:bodyPr wrap="square">
            <a:spAutoFit/>
          </a:bodyPr>
          <a:lstStyle/>
          <a:p>
            <a:pPr algn="just"/>
            <a:r>
              <a:rPr lang="en-US" sz="1200" dirty="0">
                <a:latin typeface="Georgia" panose="02040502050405020303" pitchFamily="18" charset="0"/>
              </a:rPr>
              <a:t>realized this necessity and have formed common regulations and directives that bind the operations of insurance activities in their various zones.</a:t>
            </a:r>
          </a:p>
          <a:p>
            <a:pPr algn="just"/>
            <a:endParaRPr lang="en-US" sz="1200" dirty="0">
              <a:latin typeface="Georgia" panose="02040502050405020303" pitchFamily="18" charset="0"/>
            </a:endParaRPr>
          </a:p>
          <a:p>
            <a:pPr algn="just"/>
            <a:r>
              <a:rPr lang="en-US" sz="1200" dirty="0">
                <a:latin typeface="Georgia" panose="02040502050405020303" pitchFamily="18" charset="0"/>
              </a:rPr>
              <a:t>He averred that as the economies of the world’s many nations become increasingly entwined, a coordinated approach to legal problems like harmonization has a strong appeal and increasing harmonization of cross-border finance and trade regulations in Africa’s sub-regions is likely to further raise revenue potential of insurance in the coming years.</a:t>
            </a:r>
          </a:p>
          <a:p>
            <a:pPr algn="just"/>
            <a:endParaRPr lang="en-US" sz="1200" dirty="0">
              <a:latin typeface="Georgia" panose="02040502050405020303" pitchFamily="18" charset="0"/>
            </a:endParaRPr>
          </a:p>
          <a:p>
            <a:pPr algn="just"/>
            <a:r>
              <a:rPr lang="en-US" sz="1200" dirty="0">
                <a:latin typeface="Georgia" panose="02040502050405020303" pitchFamily="18" charset="0"/>
              </a:rPr>
              <a:t>He stated that in the EU, harmonization means exercise of the freedom to provide services by insurance companies in the zone based on the agreed professional and organizational requirements of the insurance companies, adding that the same can be replicated in the West African sub region</a:t>
            </a:r>
          </a:p>
          <a:p>
            <a:pPr algn="just"/>
            <a:endParaRPr lang="en-US" sz="1200" dirty="0">
              <a:latin typeface="Georgia" panose="02040502050405020303" pitchFamily="18" charset="0"/>
            </a:endParaRPr>
          </a:p>
          <a:p>
            <a:pPr algn="just"/>
            <a:r>
              <a:rPr lang="en-US" sz="1200" dirty="0">
                <a:latin typeface="Georgia" panose="02040502050405020303" pitchFamily="18" charset="0"/>
              </a:rPr>
              <a:t>On the way forward for member countries, he urged WAICA to pursue harmonization by achieving consensus among stakeholders, including governments, regulatory bodies, educational institutions, and industry associations, and Taking steps to address divergent interests, priorities and</a:t>
            </a:r>
          </a:p>
        </p:txBody>
      </p:sp>
      <p:pic>
        <p:nvPicPr>
          <p:cNvPr id="27" name="Picture 26">
            <a:extLst>
              <a:ext uri="{FF2B5EF4-FFF2-40B4-BE49-F238E27FC236}">
                <a16:creationId xmlns:a16="http://schemas.microsoft.com/office/drawing/2014/main" id="{9CAB7107-2333-42A4-4D97-F3CF4A3FE101}"/>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5" name="TextBox 4">
            <a:extLst>
              <a:ext uri="{FF2B5EF4-FFF2-40B4-BE49-F238E27FC236}">
                <a16:creationId xmlns:a16="http://schemas.microsoft.com/office/drawing/2014/main" id="{5B39798A-4D6D-7807-9961-048E393443CC}"/>
              </a:ext>
            </a:extLst>
          </p:cNvPr>
          <p:cNvSpPr txBox="1"/>
          <p:nvPr/>
        </p:nvSpPr>
        <p:spPr>
          <a:xfrm>
            <a:off x="305850" y="234111"/>
            <a:ext cx="8306292"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WAICA EYES HARMONISATION, UNIFORM INSURANCE LEGISLATION</a:t>
            </a:r>
            <a:r>
              <a:rPr lang="en-US" sz="2000" b="1" dirty="0">
                <a:solidFill>
                  <a:schemeClr val="accent1">
                    <a:lumMod val="75000"/>
                  </a:schemeClr>
                </a:solidFill>
                <a:latin typeface="Georgia" panose="02040502050405020303" pitchFamily="18" charset="0"/>
              </a:rPr>
              <a:t> &amp; </a:t>
            </a:r>
            <a:r>
              <a:rPr lang="en-US" sz="2000" b="1" i="0" dirty="0">
                <a:solidFill>
                  <a:schemeClr val="accent1">
                    <a:lumMod val="75000"/>
                  </a:schemeClr>
                </a:solidFill>
                <a:effectLst/>
                <a:latin typeface="Georgia" panose="02040502050405020303" pitchFamily="18" charset="0"/>
              </a:rPr>
              <a:t>CERTIFICATION FOR MEMBERS.</a:t>
            </a:r>
          </a:p>
        </p:txBody>
      </p:sp>
      <p:sp>
        <p:nvSpPr>
          <p:cNvPr id="2" name="TextBox 1">
            <a:extLst>
              <a:ext uri="{FF2B5EF4-FFF2-40B4-BE49-F238E27FC236}">
                <a16:creationId xmlns:a16="http://schemas.microsoft.com/office/drawing/2014/main" id="{DBEB7F6B-9686-267C-A476-22EA59126AA1}"/>
              </a:ext>
            </a:extLst>
          </p:cNvPr>
          <p:cNvSpPr txBox="1"/>
          <p:nvPr/>
        </p:nvSpPr>
        <p:spPr>
          <a:xfrm>
            <a:off x="947693" y="5575965"/>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inspenonline.com</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30" name="Slide Number Placeholder 2">
            <a:extLst>
              <a:ext uri="{FF2B5EF4-FFF2-40B4-BE49-F238E27FC236}">
                <a16:creationId xmlns:a16="http://schemas.microsoft.com/office/drawing/2014/main" id="{6DEBF54F-DBEE-3587-2719-4AD36891C105}"/>
              </a:ext>
            </a:extLst>
          </p:cNvPr>
          <p:cNvSpPr>
            <a:spLocks noGrp="1"/>
          </p:cNvSpPr>
          <p:nvPr>
            <p:ph type="sldNum" sz="quarter" idx="12"/>
          </p:nvPr>
        </p:nvSpPr>
        <p:spPr>
          <a:xfrm>
            <a:off x="9032604" y="6283381"/>
            <a:ext cx="2743200" cy="365125"/>
          </a:xfrm>
        </p:spPr>
        <p:txBody>
          <a:bodyPr/>
          <a:lstStyle/>
          <a:p>
            <a:r>
              <a:rPr lang="en-US" dirty="0"/>
              <a:t>15</a:t>
            </a:r>
            <a:endParaRPr lang="en-NG" dirty="0"/>
          </a:p>
        </p:txBody>
      </p:sp>
      <p:sp>
        <p:nvSpPr>
          <p:cNvPr id="4" name="TextBox 3">
            <a:extLst>
              <a:ext uri="{FF2B5EF4-FFF2-40B4-BE49-F238E27FC236}">
                <a16:creationId xmlns:a16="http://schemas.microsoft.com/office/drawing/2014/main" id="{48F0D6BA-025B-06B2-A97D-F52472D0D14B}"/>
              </a:ext>
            </a:extLst>
          </p:cNvPr>
          <p:cNvSpPr txBox="1"/>
          <p:nvPr/>
        </p:nvSpPr>
        <p:spPr>
          <a:xfrm>
            <a:off x="7124185" y="810670"/>
            <a:ext cx="4044558" cy="830997"/>
          </a:xfrm>
          <a:prstGeom prst="rect">
            <a:avLst/>
          </a:prstGeom>
          <a:noFill/>
        </p:spPr>
        <p:txBody>
          <a:bodyPr wrap="square">
            <a:spAutoFit/>
          </a:bodyPr>
          <a:lstStyle/>
          <a:p>
            <a:pPr algn="just"/>
            <a:r>
              <a:rPr lang="en-US" sz="1200" dirty="0">
                <a:latin typeface="Georgia" panose="02040502050405020303" pitchFamily="18" charset="0"/>
              </a:rPr>
              <a:t>regulatory environments which tend to complicate negotiations and decision-making processes, slowing down progress towards harmonized insurance educational standards and practices, among others.</a:t>
            </a:r>
            <a:endParaRPr lang="en-GB" sz="1200" dirty="0">
              <a:latin typeface="Georgia" panose="02040502050405020303" pitchFamily="18" charset="0"/>
            </a:endParaRPr>
          </a:p>
        </p:txBody>
      </p:sp>
      <p:pic>
        <p:nvPicPr>
          <p:cNvPr id="3" name="Picture 2">
            <a:extLst>
              <a:ext uri="{FF2B5EF4-FFF2-40B4-BE49-F238E27FC236}">
                <a16:creationId xmlns:a16="http://schemas.microsoft.com/office/drawing/2014/main" id="{AD6C47C3-FF94-7610-C2CA-220D88BCC267}"/>
              </a:ext>
            </a:extLst>
          </p:cNvPr>
          <p:cNvPicPr>
            <a:picLocks noChangeAspect="1"/>
          </p:cNvPicPr>
          <p:nvPr/>
        </p:nvPicPr>
        <p:blipFill rotWithShape="1">
          <a:blip r:embed="rId4">
            <a:extLst>
              <a:ext uri="{28A0092B-C50C-407E-A947-70E740481C1C}">
                <a14:useLocalDpi xmlns:a14="http://schemas.microsoft.com/office/drawing/2010/main" val="0"/>
              </a:ext>
            </a:extLst>
          </a:blip>
          <a:srcRect l="13226" t="25281" r="10917" b="26942"/>
          <a:stretch/>
        </p:blipFill>
        <p:spPr>
          <a:xfrm>
            <a:off x="7533437" y="2151773"/>
            <a:ext cx="3851053" cy="2842988"/>
          </a:xfrm>
          <a:prstGeom prst="rect">
            <a:avLst/>
          </a:prstGeom>
        </p:spPr>
      </p:pic>
      <p:grpSp>
        <p:nvGrpSpPr>
          <p:cNvPr id="6" name="Group 5">
            <a:extLst>
              <a:ext uri="{FF2B5EF4-FFF2-40B4-BE49-F238E27FC236}">
                <a16:creationId xmlns:a16="http://schemas.microsoft.com/office/drawing/2014/main" id="{2B0A2547-B523-A462-E472-183435A147C4}"/>
              </a:ext>
            </a:extLst>
          </p:cNvPr>
          <p:cNvGrpSpPr/>
          <p:nvPr/>
        </p:nvGrpSpPr>
        <p:grpSpPr>
          <a:xfrm>
            <a:off x="4782613" y="6560210"/>
            <a:ext cx="7314137" cy="286299"/>
            <a:chOff x="242363" y="10223500"/>
            <a:chExt cx="7314137" cy="286299"/>
          </a:xfrm>
        </p:grpSpPr>
        <p:grpSp>
          <p:nvGrpSpPr>
            <p:cNvPr id="8" name="Group 7">
              <a:extLst>
                <a:ext uri="{FF2B5EF4-FFF2-40B4-BE49-F238E27FC236}">
                  <a16:creationId xmlns:a16="http://schemas.microsoft.com/office/drawing/2014/main" id="{C6DAE604-F6FB-A8E0-65F6-F86A99DBCD47}"/>
                </a:ext>
              </a:extLst>
            </p:cNvPr>
            <p:cNvGrpSpPr/>
            <p:nvPr/>
          </p:nvGrpSpPr>
          <p:grpSpPr>
            <a:xfrm>
              <a:off x="273050" y="10223500"/>
              <a:ext cx="7283450" cy="226108"/>
              <a:chOff x="273050" y="10223500"/>
              <a:chExt cx="7283450" cy="226108"/>
            </a:xfrm>
          </p:grpSpPr>
          <p:grpSp>
            <p:nvGrpSpPr>
              <p:cNvPr id="10" name="Group 9">
                <a:extLst>
                  <a:ext uri="{FF2B5EF4-FFF2-40B4-BE49-F238E27FC236}">
                    <a16:creationId xmlns:a16="http://schemas.microsoft.com/office/drawing/2014/main" id="{A31A5DD4-9EEE-F0D3-6554-D0C573E39A38}"/>
                  </a:ext>
                </a:extLst>
              </p:cNvPr>
              <p:cNvGrpSpPr/>
              <p:nvPr/>
            </p:nvGrpSpPr>
            <p:grpSpPr>
              <a:xfrm>
                <a:off x="5148087" y="10294886"/>
                <a:ext cx="2265512" cy="154722"/>
                <a:chOff x="4538488" y="10142486"/>
                <a:chExt cx="2265512" cy="154722"/>
              </a:xfrm>
            </p:grpSpPr>
            <p:grpSp>
              <p:nvGrpSpPr>
                <p:cNvPr id="12" name="Group 14">
                  <a:extLst>
                    <a:ext uri="{FF2B5EF4-FFF2-40B4-BE49-F238E27FC236}">
                      <a16:creationId xmlns:a16="http://schemas.microsoft.com/office/drawing/2014/main" id="{FD3434E6-1B55-9928-944E-4397687AFD69}"/>
                    </a:ext>
                  </a:extLst>
                </p:cNvPr>
                <p:cNvGrpSpPr/>
                <p:nvPr/>
              </p:nvGrpSpPr>
              <p:grpSpPr>
                <a:xfrm>
                  <a:off x="6689100" y="10169157"/>
                  <a:ext cx="114900" cy="114900"/>
                  <a:chOff x="0" y="0"/>
                  <a:chExt cx="812800" cy="812800"/>
                </a:xfrm>
              </p:grpSpPr>
              <p:sp>
                <p:nvSpPr>
                  <p:cNvPr id="31" name="Freeform 15">
                    <a:extLst>
                      <a:ext uri="{FF2B5EF4-FFF2-40B4-BE49-F238E27FC236}">
                        <a16:creationId xmlns:a16="http://schemas.microsoft.com/office/drawing/2014/main" id="{14CB2B86-37AF-C280-1405-53C242F91D3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2" name="TextBox 16">
                    <a:extLst>
                      <a:ext uri="{FF2B5EF4-FFF2-40B4-BE49-F238E27FC236}">
                        <a16:creationId xmlns:a16="http://schemas.microsoft.com/office/drawing/2014/main" id="{A813905A-66E8-F7F3-2640-F383C8962CB3}"/>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33">
                  <a:extLst>
                    <a:ext uri="{FF2B5EF4-FFF2-40B4-BE49-F238E27FC236}">
                      <a16:creationId xmlns:a16="http://schemas.microsoft.com/office/drawing/2014/main" id="{85DB06DA-1334-3FC2-F494-4E40A0BF93F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1" name="Straight Connector 10">
                <a:extLst>
                  <a:ext uri="{FF2B5EF4-FFF2-40B4-BE49-F238E27FC236}">
                    <a16:creationId xmlns:a16="http://schemas.microsoft.com/office/drawing/2014/main" id="{34561239-AF53-0993-0314-472FCCFA301D}"/>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9" name="TextBox 8">
              <a:extLst>
                <a:ext uri="{FF2B5EF4-FFF2-40B4-BE49-F238E27FC236}">
                  <a16:creationId xmlns:a16="http://schemas.microsoft.com/office/drawing/2014/main" id="{5EDDF4EE-261B-BA09-681E-84C5F8ECF6FD}"/>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95540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93294C-A94E-576B-0E41-4FCC7A87A4E0}"/>
              </a:ext>
            </a:extLst>
          </p:cNvPr>
          <p:cNvGrpSpPr/>
          <p:nvPr/>
        </p:nvGrpSpPr>
        <p:grpSpPr>
          <a:xfrm>
            <a:off x="176100" y="173965"/>
            <a:ext cx="11916000" cy="5832000"/>
            <a:chOff x="437808" y="528775"/>
            <a:chExt cx="11316384" cy="5839791"/>
          </a:xfrm>
        </p:grpSpPr>
        <p:grpSp>
          <p:nvGrpSpPr>
            <p:cNvPr id="18" name="Group 17">
              <a:extLst>
                <a:ext uri="{FF2B5EF4-FFF2-40B4-BE49-F238E27FC236}">
                  <a16:creationId xmlns:a16="http://schemas.microsoft.com/office/drawing/2014/main" id="{10F6539A-D038-D889-4632-752BB2ECFC08}"/>
                </a:ext>
              </a:extLst>
            </p:cNvPr>
            <p:cNvGrpSpPr/>
            <p:nvPr/>
          </p:nvGrpSpPr>
          <p:grpSpPr>
            <a:xfrm>
              <a:off x="437808" y="554881"/>
              <a:ext cx="11316384" cy="5813685"/>
              <a:chOff x="437808" y="554881"/>
              <a:chExt cx="11316384" cy="5813685"/>
            </a:xfrm>
          </p:grpSpPr>
          <p:sp>
            <p:nvSpPr>
              <p:cNvPr id="20" name="Parallelogram 19">
                <a:extLst>
                  <a:ext uri="{FF2B5EF4-FFF2-40B4-BE49-F238E27FC236}">
                    <a16:creationId xmlns:a16="http://schemas.microsoft.com/office/drawing/2014/main" id="{0D396CDF-DB65-EF4E-F5B0-70A3C97603C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E2042CC-4511-6BA7-3F0F-8F947D98A386}"/>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9" name="Arrow: Pentagon 18">
              <a:extLst>
                <a:ext uri="{FF2B5EF4-FFF2-40B4-BE49-F238E27FC236}">
                  <a16:creationId xmlns:a16="http://schemas.microsoft.com/office/drawing/2014/main" id="{0C3DE8CE-8063-E40C-BA31-C88979EC66D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6505B8D-E53A-A89E-ADD1-0C5E3785F23E}"/>
              </a:ext>
            </a:extLst>
          </p:cNvPr>
          <p:cNvSpPr txBox="1"/>
          <p:nvPr/>
        </p:nvSpPr>
        <p:spPr>
          <a:xfrm>
            <a:off x="307756" y="157181"/>
            <a:ext cx="9106832"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AFRICAN LEADERS PUSH FOR $120BN AID TO BOOST DEVELOPMENT &amp; FIGHT CLIMATE CHANGE.</a:t>
            </a:r>
          </a:p>
        </p:txBody>
      </p:sp>
      <p:sp>
        <p:nvSpPr>
          <p:cNvPr id="15" name="TextBox 14">
            <a:extLst>
              <a:ext uri="{FF2B5EF4-FFF2-40B4-BE49-F238E27FC236}">
                <a16:creationId xmlns:a16="http://schemas.microsoft.com/office/drawing/2014/main" id="{DDB356AB-BC4F-42B5-4E43-10EF64B85B6D}"/>
              </a:ext>
            </a:extLst>
          </p:cNvPr>
          <p:cNvSpPr txBox="1"/>
          <p:nvPr/>
        </p:nvSpPr>
        <p:spPr>
          <a:xfrm>
            <a:off x="307756" y="763162"/>
            <a:ext cx="3508464" cy="5078313"/>
          </a:xfrm>
          <a:prstGeom prst="rect">
            <a:avLst/>
          </a:prstGeom>
          <a:noFill/>
        </p:spPr>
        <p:txBody>
          <a:bodyPr wrap="square">
            <a:spAutoFit/>
          </a:bodyPr>
          <a:lstStyle/>
          <a:p>
            <a:pPr algn="just"/>
            <a:r>
              <a:rPr lang="en-US" sz="1200" dirty="0">
                <a:latin typeface="Georgia" panose="02040502050405020303" pitchFamily="18" charset="0"/>
              </a:rPr>
              <a:t>African heads of state are pushing for an ambitious $120 billion in aid as the continent grapples with multiple challenges among which are low development and effects of climate changes.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19 leaders called for this support in Nairobi, Kenya, during a summit of African heads of state to discuss an International Development Association (IDA) replenishment on Monday.</a:t>
            </a:r>
          </a:p>
          <a:p>
            <a:pPr algn="just"/>
            <a:endParaRPr lang="en-US" sz="1200" dirty="0">
              <a:latin typeface="Georgia" panose="02040502050405020303" pitchFamily="18" charset="0"/>
            </a:endParaRPr>
          </a:p>
          <a:p>
            <a:pPr algn="just"/>
            <a:r>
              <a:rPr lang="en-US" sz="1200" dirty="0">
                <a:latin typeface="Georgia" panose="02040502050405020303" pitchFamily="18" charset="0"/>
              </a:rPr>
              <a:t>Chaired by Mohamed </a:t>
            </a:r>
            <a:r>
              <a:rPr lang="en-US" sz="1200" dirty="0" err="1">
                <a:latin typeface="Georgia" panose="02040502050405020303" pitchFamily="18" charset="0"/>
              </a:rPr>
              <a:t>Ould</a:t>
            </a:r>
            <a:r>
              <a:rPr lang="en-US" sz="1200" dirty="0">
                <a:latin typeface="Georgia" panose="02040502050405020303" pitchFamily="18" charset="0"/>
              </a:rPr>
              <a:t> </a:t>
            </a:r>
            <a:r>
              <a:rPr lang="en-US" sz="1200" dirty="0" err="1">
                <a:latin typeface="Georgia" panose="02040502050405020303" pitchFamily="18" charset="0"/>
              </a:rPr>
              <a:t>Ghazouani</a:t>
            </a:r>
            <a:r>
              <a:rPr lang="en-US" sz="1200" dirty="0">
                <a:latin typeface="Georgia" panose="02040502050405020303" pitchFamily="18" charset="0"/>
              </a:rPr>
              <a:t>, the head of the African Union, the leaders argued that high levels of debt and high borrowing costs leave them unable to cope with extreme weather events caused by global warming.</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Therefore, African countries are pushing for more concessional funding and pauses in repayment schedules when natural disasters strike.</a:t>
            </a:r>
          </a:p>
          <a:p>
            <a:pPr algn="just"/>
            <a:endParaRPr lang="en-US" sz="1200" dirty="0">
              <a:latin typeface="Georgia" panose="02040502050405020303" pitchFamily="18" charset="0"/>
            </a:endParaRPr>
          </a:p>
          <a:p>
            <a:pPr algn="just"/>
            <a:r>
              <a:rPr lang="en-US" sz="1200" dirty="0">
                <a:latin typeface="Georgia" panose="02040502050405020303" pitchFamily="18" charset="0"/>
              </a:rPr>
              <a:t>William Ruto, Kenya’s president, said his country and the wider East Africa region faced “severe flooding that has devastated communities, destroyed infrastructure and disrupted our economies”.</a:t>
            </a:r>
            <a:endParaRPr lang="en-NG" sz="1200" dirty="0">
              <a:latin typeface="Georgia" panose="02040502050405020303" pitchFamily="18" charset="0"/>
            </a:endParaRPr>
          </a:p>
        </p:txBody>
      </p:sp>
      <p:pic>
        <p:nvPicPr>
          <p:cNvPr id="30" name="Picture 29">
            <a:extLst>
              <a:ext uri="{FF2B5EF4-FFF2-40B4-BE49-F238E27FC236}">
                <a16:creationId xmlns:a16="http://schemas.microsoft.com/office/drawing/2014/main" id="{F9AA0FB1-EFBE-4EAC-DB1D-4CE9C464B217}"/>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32CF4DA8-FDE5-C82E-C45E-164B24DEC1A3}"/>
              </a:ext>
            </a:extLst>
          </p:cNvPr>
          <p:cNvSpPr txBox="1"/>
          <p:nvPr/>
        </p:nvSpPr>
        <p:spPr>
          <a:xfrm>
            <a:off x="9414588" y="5555614"/>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businessday.ng</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24" name="Slide Number Placeholder 2">
            <a:extLst>
              <a:ext uri="{FF2B5EF4-FFF2-40B4-BE49-F238E27FC236}">
                <a16:creationId xmlns:a16="http://schemas.microsoft.com/office/drawing/2014/main" id="{B8863232-169A-7170-78A8-A290BE9B5E9E}"/>
              </a:ext>
            </a:extLst>
          </p:cNvPr>
          <p:cNvSpPr>
            <a:spLocks noGrp="1"/>
          </p:cNvSpPr>
          <p:nvPr>
            <p:ph type="sldNum" sz="quarter" idx="12"/>
          </p:nvPr>
        </p:nvSpPr>
        <p:spPr>
          <a:xfrm>
            <a:off x="9032604" y="6283381"/>
            <a:ext cx="2743200" cy="365125"/>
          </a:xfrm>
        </p:spPr>
        <p:txBody>
          <a:bodyPr/>
          <a:lstStyle/>
          <a:p>
            <a:r>
              <a:rPr lang="en-US" dirty="0"/>
              <a:t>16</a:t>
            </a:r>
            <a:endParaRPr lang="en-NG" dirty="0"/>
          </a:p>
        </p:txBody>
      </p:sp>
      <p:pic>
        <p:nvPicPr>
          <p:cNvPr id="3074" name="Picture 2" descr="Business diplomacy and Africa’s development">
            <a:extLst>
              <a:ext uri="{FF2B5EF4-FFF2-40B4-BE49-F238E27FC236}">
                <a16:creationId xmlns:a16="http://schemas.microsoft.com/office/drawing/2014/main" id="{C1B93F4D-573B-5376-A9DF-0E43B3BC4D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88" r="16741"/>
          <a:stretch/>
        </p:blipFill>
        <p:spPr bwMode="auto">
          <a:xfrm>
            <a:off x="7159674" y="942884"/>
            <a:ext cx="4478694"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13B9A1-65F0-6D3E-5B82-4CAF5FE372D6}"/>
              </a:ext>
            </a:extLst>
          </p:cNvPr>
          <p:cNvSpPr txBox="1"/>
          <p:nvPr/>
        </p:nvSpPr>
        <p:spPr>
          <a:xfrm>
            <a:off x="3742645" y="781790"/>
            <a:ext cx="3329959" cy="4524315"/>
          </a:xfrm>
          <a:prstGeom prst="rect">
            <a:avLst/>
          </a:prstGeom>
          <a:noFill/>
        </p:spPr>
        <p:txBody>
          <a:bodyPr wrap="square">
            <a:spAutoFit/>
          </a:bodyPr>
          <a:lstStyle/>
          <a:p>
            <a:pPr algn="just"/>
            <a:r>
              <a:rPr lang="en-US" sz="1200" dirty="0">
                <a:latin typeface="Georgia" panose="02040502050405020303" pitchFamily="18" charset="0"/>
              </a:rPr>
              <a:t>Floods last month killed more than 100 people and displaced in excess of 150,000 followed years of droughts in northern Kenya and the Horn of Africa.</a:t>
            </a:r>
          </a:p>
          <a:p>
            <a:pPr algn="just"/>
            <a:endParaRPr lang="en-US" sz="1200" dirty="0">
              <a:latin typeface="Georgia" panose="02040502050405020303" pitchFamily="18" charset="0"/>
            </a:endParaRPr>
          </a:p>
          <a:p>
            <a:pPr algn="just"/>
            <a:r>
              <a:rPr lang="en-US" sz="1200" dirty="0">
                <a:latin typeface="Georgia" panose="02040502050405020303" pitchFamily="18" charset="0"/>
              </a:rPr>
              <a:t>As floods hit Kenya and Tanzania, countries in southern Africa, including Zambia and Zimbabwe, are battling droughts that are wrecking agricultural production.</a:t>
            </a:r>
          </a:p>
          <a:p>
            <a:pPr algn="just"/>
            <a:endParaRPr lang="en-US" sz="1200" dirty="0">
              <a:latin typeface="Georgia" panose="02040502050405020303" pitchFamily="18" charset="0"/>
            </a:endParaRPr>
          </a:p>
          <a:p>
            <a:pPr algn="just"/>
            <a:r>
              <a:rPr lang="en-US" sz="1200" dirty="0">
                <a:latin typeface="Georgia" panose="02040502050405020303" pitchFamily="18" charset="0"/>
              </a:rPr>
              <a:t>Ruto called on wealthier nations “to meet us at this historic moment of solidarity” by increasing their IDA contribution from the $93bn in 2021 to $120bn in 2024.</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G20 independent expert group has recommended tripling IDA’s financing capacity to $279bn by the end of the decade.</a:t>
            </a:r>
          </a:p>
          <a:p>
            <a:pPr algn="just"/>
            <a:endParaRPr lang="en-US" sz="1200" dirty="0">
              <a:latin typeface="Georgia" panose="02040502050405020303" pitchFamily="18" charset="0"/>
            </a:endParaRPr>
          </a:p>
          <a:p>
            <a:pPr algn="just"/>
            <a:r>
              <a:rPr lang="en-US" sz="1200" dirty="0">
                <a:latin typeface="Georgia" panose="02040502050405020303" pitchFamily="18" charset="0"/>
              </a:rPr>
              <a:t>Meanwhile, Ajay Banga, president of the World Bank has warned top economies of the world to support Africa given its burgeoning population and the climatic conditions rocking the boat of the region.</a:t>
            </a:r>
            <a:endParaRPr lang="en-GB" sz="1200" dirty="0">
              <a:latin typeface="Georgia" panose="02040502050405020303" pitchFamily="18" charset="0"/>
            </a:endParaRPr>
          </a:p>
        </p:txBody>
      </p:sp>
      <p:grpSp>
        <p:nvGrpSpPr>
          <p:cNvPr id="3" name="Group 2">
            <a:extLst>
              <a:ext uri="{FF2B5EF4-FFF2-40B4-BE49-F238E27FC236}">
                <a16:creationId xmlns:a16="http://schemas.microsoft.com/office/drawing/2014/main" id="{E1BD3C67-F6E0-8589-867A-49B9E08B89A4}"/>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CB5DB204-87A0-6B00-1DD2-7FC13A56F9A9}"/>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B3CE5A4C-BEDA-789A-875D-F7536DD69DB9}"/>
                  </a:ext>
                </a:extLst>
              </p:cNvPr>
              <p:cNvGrpSpPr/>
              <p:nvPr/>
            </p:nvGrpSpPr>
            <p:grpSpPr>
              <a:xfrm>
                <a:off x="5148087" y="10294886"/>
                <a:ext cx="2265512" cy="154722"/>
                <a:chOff x="4538488" y="10142486"/>
                <a:chExt cx="2265512" cy="154722"/>
              </a:xfrm>
            </p:grpSpPr>
            <p:grpSp>
              <p:nvGrpSpPr>
                <p:cNvPr id="9" name="Group 14">
                  <a:extLst>
                    <a:ext uri="{FF2B5EF4-FFF2-40B4-BE49-F238E27FC236}">
                      <a16:creationId xmlns:a16="http://schemas.microsoft.com/office/drawing/2014/main" id="{9B7DA988-4B36-1B7B-D9AE-F7610D8F6843}"/>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10772AFA-81DE-9306-EC6B-5F6224876C9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2" name="TextBox 16">
                    <a:extLst>
                      <a:ext uri="{FF2B5EF4-FFF2-40B4-BE49-F238E27FC236}">
                        <a16:creationId xmlns:a16="http://schemas.microsoft.com/office/drawing/2014/main" id="{F30FA176-7D1D-9B12-4471-2A2015F57912}"/>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0" name="TextBox 33">
                  <a:extLst>
                    <a:ext uri="{FF2B5EF4-FFF2-40B4-BE49-F238E27FC236}">
                      <a16:creationId xmlns:a16="http://schemas.microsoft.com/office/drawing/2014/main" id="{835C725A-B814-F9DC-7748-B67BD20C299E}"/>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48FB36DB-74F9-B4A0-C031-BABF9AF0C56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23232E9F-84A6-D63C-A627-B2A331B6596E}"/>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322031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93294C-A94E-576B-0E41-4FCC7A87A4E0}"/>
              </a:ext>
            </a:extLst>
          </p:cNvPr>
          <p:cNvGrpSpPr/>
          <p:nvPr/>
        </p:nvGrpSpPr>
        <p:grpSpPr>
          <a:xfrm>
            <a:off x="176100" y="173965"/>
            <a:ext cx="11916000" cy="5832000"/>
            <a:chOff x="437808" y="528775"/>
            <a:chExt cx="11316384" cy="5839791"/>
          </a:xfrm>
        </p:grpSpPr>
        <p:grpSp>
          <p:nvGrpSpPr>
            <p:cNvPr id="18" name="Group 17">
              <a:extLst>
                <a:ext uri="{FF2B5EF4-FFF2-40B4-BE49-F238E27FC236}">
                  <a16:creationId xmlns:a16="http://schemas.microsoft.com/office/drawing/2014/main" id="{10F6539A-D038-D889-4632-752BB2ECFC08}"/>
                </a:ext>
              </a:extLst>
            </p:cNvPr>
            <p:cNvGrpSpPr/>
            <p:nvPr/>
          </p:nvGrpSpPr>
          <p:grpSpPr>
            <a:xfrm>
              <a:off x="437808" y="554881"/>
              <a:ext cx="11316384" cy="5813685"/>
              <a:chOff x="437808" y="554881"/>
              <a:chExt cx="11316384" cy="5813685"/>
            </a:xfrm>
          </p:grpSpPr>
          <p:sp>
            <p:nvSpPr>
              <p:cNvPr id="20" name="Parallelogram 19">
                <a:extLst>
                  <a:ext uri="{FF2B5EF4-FFF2-40B4-BE49-F238E27FC236}">
                    <a16:creationId xmlns:a16="http://schemas.microsoft.com/office/drawing/2014/main" id="{0D396CDF-DB65-EF4E-F5B0-70A3C97603C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E2042CC-4511-6BA7-3F0F-8F947D98A386}"/>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9" name="Arrow: Pentagon 18">
              <a:extLst>
                <a:ext uri="{FF2B5EF4-FFF2-40B4-BE49-F238E27FC236}">
                  <a16:creationId xmlns:a16="http://schemas.microsoft.com/office/drawing/2014/main" id="{0C3DE8CE-8063-E40C-BA31-C88979EC66D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6505B8D-E53A-A89E-ADD1-0C5E3785F23E}"/>
              </a:ext>
            </a:extLst>
          </p:cNvPr>
          <p:cNvSpPr txBox="1"/>
          <p:nvPr/>
        </p:nvSpPr>
        <p:spPr>
          <a:xfrm>
            <a:off x="307756" y="157181"/>
            <a:ext cx="9106832" cy="400110"/>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INSURANCE BILL AND CALLS  FOR ATTENTION.</a:t>
            </a:r>
          </a:p>
        </p:txBody>
      </p:sp>
      <p:sp>
        <p:nvSpPr>
          <p:cNvPr id="15" name="TextBox 14">
            <a:extLst>
              <a:ext uri="{FF2B5EF4-FFF2-40B4-BE49-F238E27FC236}">
                <a16:creationId xmlns:a16="http://schemas.microsoft.com/office/drawing/2014/main" id="{DDB356AB-BC4F-42B5-4E43-10EF64B85B6D}"/>
              </a:ext>
            </a:extLst>
          </p:cNvPr>
          <p:cNvSpPr txBox="1"/>
          <p:nvPr/>
        </p:nvSpPr>
        <p:spPr>
          <a:xfrm>
            <a:off x="326418" y="623198"/>
            <a:ext cx="3508464" cy="5078313"/>
          </a:xfrm>
          <a:prstGeom prst="rect">
            <a:avLst/>
          </a:prstGeom>
          <a:noFill/>
        </p:spPr>
        <p:txBody>
          <a:bodyPr wrap="square">
            <a:spAutoFit/>
          </a:bodyPr>
          <a:lstStyle/>
          <a:p>
            <a:pPr algn="just"/>
            <a:r>
              <a:rPr lang="en-US" sz="1200" dirty="0">
                <a:latin typeface="Georgia" panose="02040502050405020303" pitchFamily="18" charset="0"/>
              </a:rPr>
              <a:t>As insurance regulator and operators renew their interest in seeing the long-awaited Consolidated Insurance Bill  passed into law, stakeholders  have advised insurers not to leave anything undone, regarding the push for timely presentation of the bill to the president. </a:t>
            </a:r>
            <a:r>
              <a:rPr lang="en-US" sz="1200" dirty="0" err="1">
                <a:latin typeface="Georgia" panose="02040502050405020303" pitchFamily="18" charset="0"/>
              </a:rPr>
              <a:t>Ebere</a:t>
            </a:r>
            <a:r>
              <a:rPr lang="en-US" sz="1200" dirty="0">
                <a:latin typeface="Georgia" panose="02040502050405020303" pitchFamily="18" charset="0"/>
              </a:rPr>
              <a:t> </a:t>
            </a:r>
            <a:r>
              <a:rPr lang="en-US" sz="1200" dirty="0" err="1">
                <a:latin typeface="Georgia" panose="02040502050405020303" pitchFamily="18" charset="0"/>
              </a:rPr>
              <a:t>Nwoji</a:t>
            </a:r>
            <a:r>
              <a:rPr lang="en-US" sz="1200" dirty="0">
                <a:latin typeface="Georgia" panose="02040502050405020303" pitchFamily="18" charset="0"/>
              </a:rPr>
              <a:t> presents their view</a:t>
            </a:r>
          </a:p>
          <a:p>
            <a:pPr algn="just"/>
            <a:endParaRPr lang="en-US" sz="1200" dirty="0">
              <a:latin typeface="Georgia" panose="02040502050405020303" pitchFamily="18" charset="0"/>
            </a:endParaRPr>
          </a:p>
          <a:p>
            <a:pPr algn="just"/>
            <a:r>
              <a:rPr lang="en-US" sz="1200" dirty="0">
                <a:latin typeface="Georgia" panose="02040502050405020303" pitchFamily="18" charset="0"/>
              </a:rPr>
              <a:t>Recent statement by the Nigerian Insurers Association (NIA) that it would collaborate with  the National Insurance Commission (NAICOM) to finalize issues surrounding the signing into law of the  consolidated insurance bill is a cheering news and a development which reinvigorates hope of operators on better days ahead for the insurance sector in Nigeria.</a:t>
            </a:r>
          </a:p>
          <a:p>
            <a:pPr algn="just"/>
            <a:endParaRPr lang="en-US" sz="1200" dirty="0">
              <a:latin typeface="Georgia" panose="02040502050405020303" pitchFamily="18" charset="0"/>
            </a:endParaRPr>
          </a:p>
          <a:p>
            <a:pPr algn="just"/>
            <a:r>
              <a:rPr lang="en-US" sz="1200" dirty="0">
                <a:latin typeface="Georgia" panose="02040502050405020303" pitchFamily="18" charset="0"/>
              </a:rPr>
              <a:t>A cheering news because the insurance bill has been long overdue for assent by the federal government having been on the law makers’ table since 2010.</a:t>
            </a:r>
          </a:p>
          <a:p>
            <a:pPr algn="just"/>
            <a:endParaRPr lang="en-US" sz="1200" dirty="0">
              <a:latin typeface="Georgia" panose="02040502050405020303" pitchFamily="18" charset="0"/>
            </a:endParaRPr>
          </a:p>
          <a:p>
            <a:pPr algn="just"/>
            <a:r>
              <a:rPr lang="en-US" sz="1200" dirty="0">
                <a:latin typeface="Georgia" panose="02040502050405020303" pitchFamily="18" charset="0"/>
              </a:rPr>
              <a:t>Based on all parameters of measurement, the existing Insurance Act of 2003 in Nigeria is now deemed obsolete to effectively regulate the 21st-century insurance sector. Therefore, there is a pressing need to introduce a new insurance act.</a:t>
            </a:r>
          </a:p>
        </p:txBody>
      </p:sp>
      <p:pic>
        <p:nvPicPr>
          <p:cNvPr id="30" name="Picture 29">
            <a:extLst>
              <a:ext uri="{FF2B5EF4-FFF2-40B4-BE49-F238E27FC236}">
                <a16:creationId xmlns:a16="http://schemas.microsoft.com/office/drawing/2014/main" id="{F9AA0FB1-EFBE-4EAC-DB1D-4CE9C464B217}"/>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32CF4DA8-FDE5-C82E-C45E-164B24DEC1A3}"/>
              </a:ext>
            </a:extLst>
          </p:cNvPr>
          <p:cNvSpPr txBox="1"/>
          <p:nvPr/>
        </p:nvSpPr>
        <p:spPr>
          <a:xfrm>
            <a:off x="9116316" y="5542740"/>
            <a:ext cx="232382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www.thisdaylive.com</a:t>
            </a:r>
            <a:r>
              <a:rPr lang="en-US" sz="1100" i="1" dirty="0">
                <a:solidFill>
                  <a:srgbClr val="2B2B2B"/>
                </a:solidFill>
                <a:highlight>
                  <a:srgbClr val="FFFFFF"/>
                </a:highlight>
                <a:latin typeface="Georgia" panose="02040502050405020303" pitchFamily="18" charset="0"/>
              </a:rPr>
              <a:t>)</a:t>
            </a:r>
            <a:endParaRPr lang="en-GB" sz="1100" i="1" dirty="0"/>
          </a:p>
        </p:txBody>
      </p:sp>
      <p:sp>
        <p:nvSpPr>
          <p:cNvPr id="24" name="Slide Number Placeholder 2">
            <a:extLst>
              <a:ext uri="{FF2B5EF4-FFF2-40B4-BE49-F238E27FC236}">
                <a16:creationId xmlns:a16="http://schemas.microsoft.com/office/drawing/2014/main" id="{B8863232-169A-7170-78A8-A290BE9B5E9E}"/>
              </a:ext>
            </a:extLst>
          </p:cNvPr>
          <p:cNvSpPr>
            <a:spLocks noGrp="1"/>
          </p:cNvSpPr>
          <p:nvPr>
            <p:ph type="sldNum" sz="quarter" idx="12"/>
          </p:nvPr>
        </p:nvSpPr>
        <p:spPr>
          <a:xfrm>
            <a:off x="9032604" y="6283381"/>
            <a:ext cx="2743200" cy="365125"/>
          </a:xfrm>
        </p:spPr>
        <p:txBody>
          <a:bodyPr/>
          <a:lstStyle/>
          <a:p>
            <a:r>
              <a:rPr lang="en-US" dirty="0"/>
              <a:t>17</a:t>
            </a:r>
            <a:endParaRPr lang="en-NG" dirty="0"/>
          </a:p>
        </p:txBody>
      </p:sp>
      <p:sp>
        <p:nvSpPr>
          <p:cNvPr id="7" name="TextBox 6">
            <a:extLst>
              <a:ext uri="{FF2B5EF4-FFF2-40B4-BE49-F238E27FC236}">
                <a16:creationId xmlns:a16="http://schemas.microsoft.com/office/drawing/2014/main" id="{B213B9A1-65F0-6D3E-5B82-4CAF5FE372D6}"/>
              </a:ext>
            </a:extLst>
          </p:cNvPr>
          <p:cNvSpPr txBox="1"/>
          <p:nvPr/>
        </p:nvSpPr>
        <p:spPr>
          <a:xfrm>
            <a:off x="3843981" y="671579"/>
            <a:ext cx="3710271" cy="3970318"/>
          </a:xfrm>
          <a:prstGeom prst="rect">
            <a:avLst/>
          </a:prstGeom>
          <a:noFill/>
        </p:spPr>
        <p:txBody>
          <a:bodyPr wrap="square">
            <a:spAutoFit/>
          </a:bodyPr>
          <a:lstStyle/>
          <a:p>
            <a:pPr algn="just"/>
            <a:r>
              <a:rPr lang="en-US" sz="1200" dirty="0">
                <a:latin typeface="Georgia" panose="02040502050405020303" pitchFamily="18" charset="0"/>
              </a:rPr>
              <a:t>Failure by the former President Muhammadu Buhari to assent to the insurance bill before his exit from office was one of the worst regrets of insurance sector operators and stake holders .</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is despite efforts made by the insurers to get the bill signed before the exit of the former President.</a:t>
            </a:r>
          </a:p>
          <a:p>
            <a:pPr algn="just"/>
            <a:endParaRPr lang="en-US" sz="1200" dirty="0">
              <a:latin typeface="Georgia" panose="02040502050405020303" pitchFamily="18" charset="0"/>
            </a:endParaRPr>
          </a:p>
          <a:p>
            <a:pPr algn="just"/>
            <a:r>
              <a:rPr lang="en-US" sz="1200" dirty="0">
                <a:latin typeface="Georgia" panose="02040502050405020303" pitchFamily="18" charset="0"/>
              </a:rPr>
              <a:t>But during a recent visit by NIA delegation led by its in -coming Chairman, Mr. Kunle Ahmed to the new Insurance Commissioner, Mr. Ayo </a:t>
            </a:r>
            <a:r>
              <a:rPr lang="en-US" sz="1200" dirty="0" err="1">
                <a:latin typeface="Georgia" panose="02040502050405020303" pitchFamily="18" charset="0"/>
              </a:rPr>
              <a:t>Omosehin</a:t>
            </a:r>
            <a:r>
              <a:rPr lang="en-US" sz="1200" dirty="0">
                <a:latin typeface="Georgia" panose="02040502050405020303" pitchFamily="18" charset="0"/>
              </a:rPr>
              <a:t>, and his management team, the duo agreed to collaborate to see that the present regime of Bola Ahmed Tinubu would not overlook the bill as did the former regime.</a:t>
            </a:r>
          </a:p>
          <a:p>
            <a:pPr algn="just"/>
            <a:endParaRPr lang="en-US" sz="1200" dirty="0">
              <a:latin typeface="Georgia" panose="02040502050405020303" pitchFamily="18" charset="0"/>
            </a:endParaRPr>
          </a:p>
          <a:p>
            <a:pPr algn="just"/>
            <a:r>
              <a:rPr lang="en-US" sz="1200" dirty="0">
                <a:latin typeface="Georgia" panose="02040502050405020303" pitchFamily="18" charset="0"/>
              </a:rPr>
              <a:t>During the meeting, the NIA in-coming Chairman emphasized the importance of initiating the implementation of the 10-year strategic plan and finalizing the consolidated insurance bill. </a:t>
            </a:r>
            <a:endParaRPr lang="en-GB" sz="1200" dirty="0">
              <a:latin typeface="Georgia" panose="02040502050405020303" pitchFamily="18" charset="0"/>
            </a:endParaRPr>
          </a:p>
        </p:txBody>
      </p:sp>
      <p:pic>
        <p:nvPicPr>
          <p:cNvPr id="1028" name="Picture 4" descr="Insurance">
            <a:extLst>
              <a:ext uri="{FF2B5EF4-FFF2-40B4-BE49-F238E27FC236}">
                <a16:creationId xmlns:a16="http://schemas.microsoft.com/office/drawing/2014/main" id="{F5209E0A-61AA-620B-9C18-C3AAD8A9A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621" y="1540746"/>
            <a:ext cx="4227988" cy="319387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924B36D-5E68-AB23-0D3E-B7F220AA371E}"/>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86E69163-93D2-2FC5-AF52-26A40A97758C}"/>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E9B84F89-7725-DAA8-318B-E6F2088A94C8}"/>
                  </a:ext>
                </a:extLst>
              </p:cNvPr>
              <p:cNvGrpSpPr/>
              <p:nvPr/>
            </p:nvGrpSpPr>
            <p:grpSpPr>
              <a:xfrm>
                <a:off x="5148087" y="10294886"/>
                <a:ext cx="2265512" cy="154722"/>
                <a:chOff x="4538488" y="10142486"/>
                <a:chExt cx="2265512" cy="154722"/>
              </a:xfrm>
            </p:grpSpPr>
            <p:grpSp>
              <p:nvGrpSpPr>
                <p:cNvPr id="9" name="Group 14">
                  <a:extLst>
                    <a:ext uri="{FF2B5EF4-FFF2-40B4-BE49-F238E27FC236}">
                      <a16:creationId xmlns:a16="http://schemas.microsoft.com/office/drawing/2014/main" id="{DB99C18A-E742-B464-63AD-CD4BAFE7D1EC}"/>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DAF5A2D5-1B7F-9282-7F21-36B8F03567A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2" name="TextBox 16">
                    <a:extLst>
                      <a:ext uri="{FF2B5EF4-FFF2-40B4-BE49-F238E27FC236}">
                        <a16:creationId xmlns:a16="http://schemas.microsoft.com/office/drawing/2014/main" id="{2FDFB459-C8A0-2AF9-24F4-AFFFBE4060E7}"/>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0" name="TextBox 33">
                  <a:extLst>
                    <a:ext uri="{FF2B5EF4-FFF2-40B4-BE49-F238E27FC236}">
                      <a16:creationId xmlns:a16="http://schemas.microsoft.com/office/drawing/2014/main" id="{10944796-218D-E97D-9823-B951F7871B2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6FC26F00-74A2-4B99-3A00-0457C1203AA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10A0D1F6-3ECD-8FC7-EBDF-85ED67D0B88D}"/>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50188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93294C-A94E-576B-0E41-4FCC7A87A4E0}"/>
              </a:ext>
            </a:extLst>
          </p:cNvPr>
          <p:cNvGrpSpPr/>
          <p:nvPr/>
        </p:nvGrpSpPr>
        <p:grpSpPr>
          <a:xfrm>
            <a:off x="176100" y="173965"/>
            <a:ext cx="11916000" cy="5832000"/>
            <a:chOff x="437808" y="528775"/>
            <a:chExt cx="11316384" cy="5839791"/>
          </a:xfrm>
        </p:grpSpPr>
        <p:grpSp>
          <p:nvGrpSpPr>
            <p:cNvPr id="18" name="Group 17">
              <a:extLst>
                <a:ext uri="{FF2B5EF4-FFF2-40B4-BE49-F238E27FC236}">
                  <a16:creationId xmlns:a16="http://schemas.microsoft.com/office/drawing/2014/main" id="{10F6539A-D038-D889-4632-752BB2ECFC08}"/>
                </a:ext>
              </a:extLst>
            </p:cNvPr>
            <p:cNvGrpSpPr/>
            <p:nvPr/>
          </p:nvGrpSpPr>
          <p:grpSpPr>
            <a:xfrm>
              <a:off x="437808" y="554881"/>
              <a:ext cx="11316384" cy="5813685"/>
              <a:chOff x="437808" y="554881"/>
              <a:chExt cx="11316384" cy="5813685"/>
            </a:xfrm>
          </p:grpSpPr>
          <p:sp>
            <p:nvSpPr>
              <p:cNvPr id="20" name="Parallelogram 19">
                <a:extLst>
                  <a:ext uri="{FF2B5EF4-FFF2-40B4-BE49-F238E27FC236}">
                    <a16:creationId xmlns:a16="http://schemas.microsoft.com/office/drawing/2014/main" id="{0D396CDF-DB65-EF4E-F5B0-70A3C97603C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E2042CC-4511-6BA7-3F0F-8F947D98A386}"/>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9" name="Arrow: Pentagon 18">
              <a:extLst>
                <a:ext uri="{FF2B5EF4-FFF2-40B4-BE49-F238E27FC236}">
                  <a16:creationId xmlns:a16="http://schemas.microsoft.com/office/drawing/2014/main" id="{0C3DE8CE-8063-E40C-BA31-C88979EC66D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6505B8D-E53A-A89E-ADD1-0C5E3785F23E}"/>
              </a:ext>
            </a:extLst>
          </p:cNvPr>
          <p:cNvSpPr txBox="1"/>
          <p:nvPr/>
        </p:nvSpPr>
        <p:spPr>
          <a:xfrm>
            <a:off x="307755" y="157181"/>
            <a:ext cx="9918595"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INNOSON NEW PLANT TO PRODUCE 30,000 CNG BUSES &amp; TRUCKS YEARLY.</a:t>
            </a:r>
          </a:p>
        </p:txBody>
      </p:sp>
      <p:sp>
        <p:nvSpPr>
          <p:cNvPr id="15" name="TextBox 14">
            <a:extLst>
              <a:ext uri="{FF2B5EF4-FFF2-40B4-BE49-F238E27FC236}">
                <a16:creationId xmlns:a16="http://schemas.microsoft.com/office/drawing/2014/main" id="{DDB356AB-BC4F-42B5-4E43-10EF64B85B6D}"/>
              </a:ext>
            </a:extLst>
          </p:cNvPr>
          <p:cNvSpPr txBox="1"/>
          <p:nvPr/>
        </p:nvSpPr>
        <p:spPr>
          <a:xfrm>
            <a:off x="326418" y="791155"/>
            <a:ext cx="3508464" cy="5078313"/>
          </a:xfrm>
          <a:prstGeom prst="rect">
            <a:avLst/>
          </a:prstGeom>
          <a:noFill/>
        </p:spPr>
        <p:txBody>
          <a:bodyPr wrap="square">
            <a:spAutoFit/>
          </a:bodyPr>
          <a:lstStyle/>
          <a:p>
            <a:pPr algn="just"/>
            <a:r>
              <a:rPr lang="en-US" sz="1200" dirty="0" err="1">
                <a:latin typeface="Georgia" panose="02040502050405020303" pitchFamily="18" charset="0"/>
              </a:rPr>
              <a:t>Innoson</a:t>
            </a:r>
            <a:r>
              <a:rPr lang="en-US" sz="1200" dirty="0">
                <a:latin typeface="Georgia" panose="02040502050405020303" pitchFamily="18" charset="0"/>
              </a:rPr>
              <a:t> Vehicles Manufacturing Company Ltd (IVM), Nnewi, an auto manufacturer in Nigeria, has delivered a new multi-billion naira plant dedicated to making Compressed Natural Gas (CNG) buses and heavy-duty trucks.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new plant, which is about 90 percent completed, can build 30,000 CNG buses annually and is expected to be commissioned soon, according to Innocent Chukwuma, Chairman of </a:t>
            </a:r>
            <a:r>
              <a:rPr lang="en-US" sz="1200" dirty="0" err="1">
                <a:latin typeface="Georgia" panose="02040502050405020303" pitchFamily="18" charset="0"/>
              </a:rPr>
              <a:t>Innoson</a:t>
            </a:r>
            <a:r>
              <a:rPr lang="en-US" sz="1200" dirty="0">
                <a:latin typeface="Georgia" panose="02040502050405020303" pitchFamily="18" charset="0"/>
              </a:rPr>
              <a:t> Group.</a:t>
            </a:r>
          </a:p>
          <a:p>
            <a:pPr algn="just"/>
            <a:endParaRPr lang="en-US" sz="1200" dirty="0">
              <a:latin typeface="Georgia" panose="02040502050405020303" pitchFamily="18" charset="0"/>
            </a:endParaRPr>
          </a:p>
          <a:p>
            <a:pPr algn="just"/>
            <a:r>
              <a:rPr lang="en-US" sz="1200" dirty="0">
                <a:latin typeface="Georgia" panose="02040502050405020303" pitchFamily="18" charset="0"/>
              </a:rPr>
              <a:t>Chukwuma also disclosed that the company will in conjunction with the University of Nigeria, Nsukka (UNN), build a plant that will be producing tractors and other farm implements.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comes in response to an appeal by a group of farmers led by </a:t>
            </a:r>
            <a:r>
              <a:rPr lang="en-US" sz="1200" dirty="0" err="1">
                <a:latin typeface="Georgia" panose="02040502050405020303" pitchFamily="18" charset="0"/>
              </a:rPr>
              <a:t>Ebere</a:t>
            </a:r>
            <a:r>
              <a:rPr lang="en-US" sz="1200" dirty="0">
                <a:latin typeface="Georgia" panose="02040502050405020303" pitchFamily="18" charset="0"/>
              </a:rPr>
              <a:t> Orji </a:t>
            </a:r>
            <a:r>
              <a:rPr lang="en-US" sz="1200" dirty="0" err="1">
                <a:latin typeface="Georgia" panose="02040502050405020303" pitchFamily="18" charset="0"/>
              </a:rPr>
              <a:t>Odi</a:t>
            </a:r>
            <a:r>
              <a:rPr lang="en-US" sz="1200" dirty="0">
                <a:latin typeface="Georgia" panose="02040502050405020303" pitchFamily="18" charset="0"/>
              </a:rPr>
              <a:t>, to IVM to consider producing tractors and related implements to enhance mechanized farming and boost the economy.</a:t>
            </a:r>
          </a:p>
          <a:p>
            <a:pPr algn="just"/>
            <a:endParaRPr lang="en-US" sz="1200" dirty="0">
              <a:latin typeface="Georgia" panose="02040502050405020303" pitchFamily="18" charset="0"/>
            </a:endParaRPr>
          </a:p>
          <a:p>
            <a:pPr algn="just"/>
            <a:r>
              <a:rPr lang="en-US" sz="1200" dirty="0" err="1">
                <a:latin typeface="Georgia" panose="02040502050405020303" pitchFamily="18" charset="0"/>
              </a:rPr>
              <a:t>Odi</a:t>
            </a:r>
            <a:r>
              <a:rPr lang="en-US" sz="1200" dirty="0">
                <a:latin typeface="Georgia" panose="02040502050405020303" pitchFamily="18" charset="0"/>
              </a:rPr>
              <a:t> said the intervention of </a:t>
            </a:r>
            <a:r>
              <a:rPr lang="en-US" sz="1200" dirty="0" err="1">
                <a:latin typeface="Georgia" panose="02040502050405020303" pitchFamily="18" charset="0"/>
              </a:rPr>
              <a:t>Innoson</a:t>
            </a:r>
            <a:r>
              <a:rPr lang="en-US" sz="1200" dirty="0">
                <a:latin typeface="Georgia" panose="02040502050405020303" pitchFamily="18" charset="0"/>
              </a:rPr>
              <a:t> and other auto companies in the manufacturing of farm equipment will boost mechanized farming.	</a:t>
            </a:r>
            <a:endParaRPr lang="en-NG" sz="1200" dirty="0">
              <a:latin typeface="Georgia" panose="02040502050405020303" pitchFamily="18" charset="0"/>
            </a:endParaRPr>
          </a:p>
        </p:txBody>
      </p:sp>
      <p:pic>
        <p:nvPicPr>
          <p:cNvPr id="30" name="Picture 29">
            <a:extLst>
              <a:ext uri="{FF2B5EF4-FFF2-40B4-BE49-F238E27FC236}">
                <a16:creationId xmlns:a16="http://schemas.microsoft.com/office/drawing/2014/main" id="{F9AA0FB1-EFBE-4EAC-DB1D-4CE9C464B217}"/>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32CF4DA8-FDE5-C82E-C45E-164B24DEC1A3}"/>
              </a:ext>
            </a:extLst>
          </p:cNvPr>
          <p:cNvSpPr txBox="1"/>
          <p:nvPr/>
        </p:nvSpPr>
        <p:spPr>
          <a:xfrm>
            <a:off x="382050" y="5691944"/>
            <a:ext cx="232382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www.thisdaylive.com</a:t>
            </a:r>
            <a:r>
              <a:rPr lang="en-US" sz="1100" i="1" dirty="0">
                <a:solidFill>
                  <a:srgbClr val="2B2B2B"/>
                </a:solidFill>
                <a:highlight>
                  <a:srgbClr val="FFFFFF"/>
                </a:highlight>
                <a:latin typeface="Georgia" panose="02040502050405020303" pitchFamily="18" charset="0"/>
              </a:rPr>
              <a:t>)</a:t>
            </a:r>
            <a:endParaRPr lang="en-GB" sz="1100" i="1" dirty="0"/>
          </a:p>
        </p:txBody>
      </p:sp>
      <p:sp>
        <p:nvSpPr>
          <p:cNvPr id="24" name="Slide Number Placeholder 2">
            <a:extLst>
              <a:ext uri="{FF2B5EF4-FFF2-40B4-BE49-F238E27FC236}">
                <a16:creationId xmlns:a16="http://schemas.microsoft.com/office/drawing/2014/main" id="{B8863232-169A-7170-78A8-A290BE9B5E9E}"/>
              </a:ext>
            </a:extLst>
          </p:cNvPr>
          <p:cNvSpPr>
            <a:spLocks noGrp="1"/>
          </p:cNvSpPr>
          <p:nvPr>
            <p:ph type="sldNum" sz="quarter" idx="12"/>
          </p:nvPr>
        </p:nvSpPr>
        <p:spPr>
          <a:xfrm>
            <a:off x="9032604" y="6283381"/>
            <a:ext cx="2743200" cy="365125"/>
          </a:xfrm>
        </p:spPr>
        <p:txBody>
          <a:bodyPr/>
          <a:lstStyle/>
          <a:p>
            <a:r>
              <a:rPr lang="en-US" dirty="0"/>
              <a:t>18</a:t>
            </a:r>
            <a:endParaRPr lang="en-NG" dirty="0"/>
          </a:p>
        </p:txBody>
      </p:sp>
      <p:sp>
        <p:nvSpPr>
          <p:cNvPr id="7" name="TextBox 6">
            <a:extLst>
              <a:ext uri="{FF2B5EF4-FFF2-40B4-BE49-F238E27FC236}">
                <a16:creationId xmlns:a16="http://schemas.microsoft.com/office/drawing/2014/main" id="{B213B9A1-65F0-6D3E-5B82-4CAF5FE372D6}"/>
              </a:ext>
            </a:extLst>
          </p:cNvPr>
          <p:cNvSpPr txBox="1"/>
          <p:nvPr/>
        </p:nvSpPr>
        <p:spPr>
          <a:xfrm>
            <a:off x="3950921" y="788138"/>
            <a:ext cx="3329959" cy="3416320"/>
          </a:xfrm>
          <a:prstGeom prst="rect">
            <a:avLst/>
          </a:prstGeom>
          <a:noFill/>
        </p:spPr>
        <p:txBody>
          <a:bodyPr wrap="square">
            <a:spAutoFit/>
          </a:bodyPr>
          <a:lstStyle/>
          <a:p>
            <a:pPr algn="just"/>
            <a:r>
              <a:rPr lang="en-US" sz="1200" dirty="0">
                <a:latin typeface="Georgia" panose="02040502050405020303" pitchFamily="18" charset="0"/>
              </a:rPr>
              <a:t>Alfred Nwosu, a media consultant and director of </a:t>
            </a:r>
            <a:r>
              <a:rPr lang="en-US" sz="1200" dirty="0" err="1">
                <a:latin typeface="Georgia" panose="02040502050405020303" pitchFamily="18" charset="0"/>
              </a:rPr>
              <a:t>Innoson</a:t>
            </a:r>
            <a:r>
              <a:rPr lang="en-US" sz="1200" dirty="0">
                <a:latin typeface="Georgia" panose="02040502050405020303" pitchFamily="18" charset="0"/>
              </a:rPr>
              <a:t> Group, said the plan to manufacture tractors is seriously being considered.</a:t>
            </a:r>
          </a:p>
          <a:p>
            <a:pPr algn="just"/>
            <a:endParaRPr lang="en-US" sz="1200" dirty="0">
              <a:latin typeface="Georgia" panose="02040502050405020303" pitchFamily="18" charset="0"/>
            </a:endParaRPr>
          </a:p>
          <a:p>
            <a:pPr algn="just"/>
            <a:r>
              <a:rPr lang="en-US" sz="1200" dirty="0">
                <a:latin typeface="Georgia" panose="02040502050405020303" pitchFamily="18" charset="0"/>
              </a:rPr>
              <a:t>“With the wide acceptance of </a:t>
            </a:r>
            <a:r>
              <a:rPr lang="en-US" sz="1200" dirty="0" err="1">
                <a:latin typeface="Georgia" panose="02040502050405020303" pitchFamily="18" charset="0"/>
              </a:rPr>
              <a:t>Innoson</a:t>
            </a:r>
            <a:r>
              <a:rPr lang="en-US" sz="1200" dirty="0">
                <a:latin typeface="Georgia" panose="02040502050405020303" pitchFamily="18" charset="0"/>
              </a:rPr>
              <a:t> CNG vehicles, the company last year embarked on the construction of a new plant dedicated to producing only CNG automobiles,” Nwosu said.</a:t>
            </a:r>
          </a:p>
          <a:p>
            <a:pPr algn="just"/>
            <a:endParaRPr lang="en-US" sz="1200" dirty="0">
              <a:latin typeface="Georgia" panose="02040502050405020303" pitchFamily="18" charset="0"/>
            </a:endParaRPr>
          </a:p>
          <a:p>
            <a:pPr algn="just"/>
            <a:r>
              <a:rPr lang="en-US" sz="1200" dirty="0">
                <a:latin typeface="Georgia" panose="02040502050405020303" pitchFamily="18" charset="0"/>
              </a:rPr>
              <a:t>Nwosu said the farmers’ concerns ‘resonated with the company,’ which was why they had initiated a joint venture with the UNN.</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project, Nwosu explained, is presently witnessing a lull following the change of baton in the administration of the higher institution.</a:t>
            </a:r>
            <a:endParaRPr lang="en-GB" sz="1200" dirty="0">
              <a:latin typeface="Georgia" panose="02040502050405020303" pitchFamily="18" charset="0"/>
            </a:endParaRPr>
          </a:p>
        </p:txBody>
      </p:sp>
      <p:pic>
        <p:nvPicPr>
          <p:cNvPr id="2052" name="Picture 4" descr="Home - G&amp;V">
            <a:extLst>
              <a:ext uri="{FF2B5EF4-FFF2-40B4-BE49-F238E27FC236}">
                <a16:creationId xmlns:a16="http://schemas.microsoft.com/office/drawing/2014/main" id="{F2FEA806-0B81-C1CE-1AAE-F5380EF1F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702" y="1051312"/>
            <a:ext cx="4468222" cy="445438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8332CC5-CE96-103C-76A3-5420745DBA8F}"/>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2D1C7B5C-D65F-BE19-BF0A-5BCB147B00D2}"/>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65CE0F36-2EDA-0143-8E68-4584786BFB63}"/>
                  </a:ext>
                </a:extLst>
              </p:cNvPr>
              <p:cNvGrpSpPr/>
              <p:nvPr/>
            </p:nvGrpSpPr>
            <p:grpSpPr>
              <a:xfrm>
                <a:off x="5148087" y="10294886"/>
                <a:ext cx="2265512" cy="154722"/>
                <a:chOff x="4538488" y="10142486"/>
                <a:chExt cx="2265512" cy="154722"/>
              </a:xfrm>
            </p:grpSpPr>
            <p:grpSp>
              <p:nvGrpSpPr>
                <p:cNvPr id="9" name="Group 14">
                  <a:extLst>
                    <a:ext uri="{FF2B5EF4-FFF2-40B4-BE49-F238E27FC236}">
                      <a16:creationId xmlns:a16="http://schemas.microsoft.com/office/drawing/2014/main" id="{76612413-1B5C-E9D7-33D2-F174B9D53DBB}"/>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1074CE2E-0DE8-3534-F20C-64F7D5CA25D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2" name="TextBox 16">
                    <a:extLst>
                      <a:ext uri="{FF2B5EF4-FFF2-40B4-BE49-F238E27FC236}">
                        <a16:creationId xmlns:a16="http://schemas.microsoft.com/office/drawing/2014/main" id="{F9983FB1-27E7-E1BD-CD47-2F6D0150B1A3}"/>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0" name="TextBox 33">
                  <a:extLst>
                    <a:ext uri="{FF2B5EF4-FFF2-40B4-BE49-F238E27FC236}">
                      <a16:creationId xmlns:a16="http://schemas.microsoft.com/office/drawing/2014/main" id="{6C7AF931-FEBB-F6E7-3DD9-6A1BB6AEEA36}"/>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7F102136-879A-B392-F515-3375D374FE9F}"/>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CDAA5D0E-E70D-7684-0E6C-BB70B8161E00}"/>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1" name="Picture 20" descr="A blue and silver logo&#10;&#10;Description automatically generated">
            <a:extLst>
              <a:ext uri="{FF2B5EF4-FFF2-40B4-BE49-F238E27FC236}">
                <a16:creationId xmlns:a16="http://schemas.microsoft.com/office/drawing/2014/main" id="{7C7DE443-4E4C-E57E-7FB6-F1B54C246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5684" y="3547609"/>
            <a:ext cx="5010150" cy="2857500"/>
          </a:xfrm>
          <a:prstGeom prst="rect">
            <a:avLst/>
          </a:prstGeom>
        </p:spPr>
      </p:pic>
    </p:spTree>
    <p:extLst>
      <p:ext uri="{BB962C8B-B14F-4D97-AF65-F5344CB8AC3E}">
        <p14:creationId xmlns:p14="http://schemas.microsoft.com/office/powerpoint/2010/main" val="102445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BF54DD84-28CD-198E-6588-52A2256B54C8}"/>
              </a:ext>
            </a:extLst>
          </p:cNvPr>
          <p:cNvGrpSpPr/>
          <p:nvPr/>
        </p:nvGrpSpPr>
        <p:grpSpPr>
          <a:xfrm>
            <a:off x="228375" y="205053"/>
            <a:ext cx="11916000" cy="5832000"/>
            <a:chOff x="437808" y="528775"/>
            <a:chExt cx="11316384" cy="5839791"/>
          </a:xfrm>
        </p:grpSpPr>
        <p:grpSp>
          <p:nvGrpSpPr>
            <p:cNvPr id="32" name="Group 31">
              <a:extLst>
                <a:ext uri="{FF2B5EF4-FFF2-40B4-BE49-F238E27FC236}">
                  <a16:creationId xmlns:a16="http://schemas.microsoft.com/office/drawing/2014/main" id="{41981207-35D9-690F-10DD-7F6313506F58}"/>
                </a:ext>
              </a:extLst>
            </p:cNvPr>
            <p:cNvGrpSpPr/>
            <p:nvPr/>
          </p:nvGrpSpPr>
          <p:grpSpPr>
            <a:xfrm>
              <a:off x="437808" y="554881"/>
              <a:ext cx="11316384" cy="5813685"/>
              <a:chOff x="437808" y="554881"/>
              <a:chExt cx="11316384" cy="5813685"/>
            </a:xfrm>
          </p:grpSpPr>
          <p:sp>
            <p:nvSpPr>
              <p:cNvPr id="34" name="Parallelogram 33">
                <a:extLst>
                  <a:ext uri="{FF2B5EF4-FFF2-40B4-BE49-F238E27FC236}">
                    <a16:creationId xmlns:a16="http://schemas.microsoft.com/office/drawing/2014/main" id="{33D86C05-AEB8-BC98-593D-6E0E91DE052B}"/>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FCFD0D2-EC89-A665-FEF5-09B22BB2EFF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33" name="Arrow: Pentagon 32">
              <a:extLst>
                <a:ext uri="{FF2B5EF4-FFF2-40B4-BE49-F238E27FC236}">
                  <a16:creationId xmlns:a16="http://schemas.microsoft.com/office/drawing/2014/main" id="{441780A7-F5EA-E6D5-E749-000B740D02C4}"/>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8E2E7F-3A4A-0D43-85BC-E4A36E0785B5}"/>
              </a:ext>
            </a:extLst>
          </p:cNvPr>
          <p:cNvSpPr txBox="1"/>
          <p:nvPr/>
        </p:nvSpPr>
        <p:spPr>
          <a:xfrm>
            <a:off x="377175" y="247165"/>
            <a:ext cx="8202449" cy="400110"/>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FIRST STANDARD INSURANCE BROKERS LIMITED AT 22.</a:t>
            </a:r>
            <a:endParaRPr lang="en-US" sz="2000" b="1" i="0" dirty="0">
              <a:solidFill>
                <a:schemeClr val="accent1">
                  <a:lumMod val="75000"/>
                </a:schemeClr>
              </a:solidFill>
              <a:effectLst/>
              <a:latin typeface="Georgia" panose="02040502050405020303" pitchFamily="18" charset="0"/>
            </a:endParaRPr>
          </a:p>
        </p:txBody>
      </p:sp>
      <p:pic>
        <p:nvPicPr>
          <p:cNvPr id="23" name="Picture 22">
            <a:extLst>
              <a:ext uri="{FF2B5EF4-FFF2-40B4-BE49-F238E27FC236}">
                <a16:creationId xmlns:a16="http://schemas.microsoft.com/office/drawing/2014/main" id="{B233403A-E27F-7A49-6893-618F38FFC031}"/>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4" name="Slide Number Placeholder 2">
            <a:extLst>
              <a:ext uri="{FF2B5EF4-FFF2-40B4-BE49-F238E27FC236}">
                <a16:creationId xmlns:a16="http://schemas.microsoft.com/office/drawing/2014/main" id="{52CA309E-5648-7826-8895-815BC3327A1F}"/>
              </a:ext>
            </a:extLst>
          </p:cNvPr>
          <p:cNvSpPr>
            <a:spLocks noGrp="1"/>
          </p:cNvSpPr>
          <p:nvPr>
            <p:ph type="sldNum" sz="quarter" idx="12"/>
          </p:nvPr>
        </p:nvSpPr>
        <p:spPr>
          <a:xfrm>
            <a:off x="9032604" y="6283381"/>
            <a:ext cx="2743200" cy="365125"/>
          </a:xfrm>
        </p:spPr>
        <p:txBody>
          <a:bodyPr/>
          <a:lstStyle/>
          <a:p>
            <a:r>
              <a:rPr lang="en-US" dirty="0"/>
              <a:t>1</a:t>
            </a:r>
            <a:endParaRPr lang="en-NG" dirty="0"/>
          </a:p>
        </p:txBody>
      </p:sp>
      <p:pic>
        <p:nvPicPr>
          <p:cNvPr id="4" name="Picture 3">
            <a:extLst>
              <a:ext uri="{FF2B5EF4-FFF2-40B4-BE49-F238E27FC236}">
                <a16:creationId xmlns:a16="http://schemas.microsoft.com/office/drawing/2014/main" id="{81F1F7FA-E2BA-42A4-4009-960AAB1FB2C3}"/>
              </a:ext>
            </a:extLst>
          </p:cNvPr>
          <p:cNvPicPr>
            <a:picLocks noChangeAspect="1"/>
          </p:cNvPicPr>
          <p:nvPr/>
        </p:nvPicPr>
        <p:blipFill>
          <a:blip r:embed="rId3">
            <a:alphaModFix amt="13000"/>
            <a:extLst>
              <a:ext uri="{28A0092B-C50C-407E-A947-70E740481C1C}">
                <a14:useLocalDpi xmlns:a14="http://schemas.microsoft.com/office/drawing/2010/main" val="0"/>
              </a:ext>
            </a:extLst>
          </a:blip>
          <a:srcRect l="15" r="15"/>
          <a:stretch/>
        </p:blipFill>
        <p:spPr>
          <a:xfrm>
            <a:off x="6674342" y="983197"/>
            <a:ext cx="5381130" cy="4143498"/>
          </a:xfrm>
          <a:prstGeom prst="rect">
            <a:avLst/>
          </a:prstGeom>
        </p:spPr>
      </p:pic>
      <p:pic>
        <p:nvPicPr>
          <p:cNvPr id="6" name="Picture 5" descr="A person smiling with arms crossed&#10;&#10;Description automatically generated">
            <a:extLst>
              <a:ext uri="{FF2B5EF4-FFF2-40B4-BE49-F238E27FC236}">
                <a16:creationId xmlns:a16="http://schemas.microsoft.com/office/drawing/2014/main" id="{2E9CAD99-4575-A4FC-1C0F-EA923D723917}"/>
              </a:ext>
            </a:extLst>
          </p:cNvPr>
          <p:cNvPicPr>
            <a:picLocks noChangeAspect="1"/>
          </p:cNvPicPr>
          <p:nvPr/>
        </p:nvPicPr>
        <p:blipFill rotWithShape="1">
          <a:blip r:embed="rId4">
            <a:extLst>
              <a:ext uri="{28A0092B-C50C-407E-A947-70E740481C1C}">
                <a14:useLocalDpi xmlns:a14="http://schemas.microsoft.com/office/drawing/2010/main" val="0"/>
              </a:ext>
            </a:extLst>
          </a:blip>
          <a:srcRect l="12304"/>
          <a:stretch/>
        </p:blipFill>
        <p:spPr>
          <a:xfrm>
            <a:off x="248984" y="2268071"/>
            <a:ext cx="2888736" cy="3677052"/>
          </a:xfrm>
          <a:prstGeom prst="rect">
            <a:avLst/>
          </a:prstGeom>
        </p:spPr>
      </p:pic>
      <p:sp>
        <p:nvSpPr>
          <p:cNvPr id="2" name="TextBox 1">
            <a:extLst>
              <a:ext uri="{FF2B5EF4-FFF2-40B4-BE49-F238E27FC236}">
                <a16:creationId xmlns:a16="http://schemas.microsoft.com/office/drawing/2014/main" id="{FDF73566-CEA9-498B-A830-2D8D1BC63B2F}"/>
              </a:ext>
            </a:extLst>
          </p:cNvPr>
          <p:cNvSpPr txBox="1"/>
          <p:nvPr/>
        </p:nvSpPr>
        <p:spPr>
          <a:xfrm>
            <a:off x="9671023" y="5665725"/>
            <a:ext cx="3028498" cy="261610"/>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FSIB’s Corner</a:t>
            </a:r>
            <a:endParaRPr lang="en-GB" sz="1100" i="1" dirty="0"/>
          </a:p>
        </p:txBody>
      </p:sp>
      <p:sp>
        <p:nvSpPr>
          <p:cNvPr id="7" name="TextBox 6">
            <a:extLst>
              <a:ext uri="{FF2B5EF4-FFF2-40B4-BE49-F238E27FC236}">
                <a16:creationId xmlns:a16="http://schemas.microsoft.com/office/drawing/2014/main" id="{DDE94243-9584-0D14-69C2-384892AD8BD3}"/>
              </a:ext>
            </a:extLst>
          </p:cNvPr>
          <p:cNvSpPr txBox="1"/>
          <p:nvPr/>
        </p:nvSpPr>
        <p:spPr>
          <a:xfrm>
            <a:off x="2373028" y="845314"/>
            <a:ext cx="8556640" cy="4185761"/>
          </a:xfrm>
          <a:prstGeom prst="rect">
            <a:avLst/>
          </a:prstGeom>
          <a:noFill/>
        </p:spPr>
        <p:txBody>
          <a:bodyPr wrap="square">
            <a:spAutoFit/>
          </a:bodyPr>
          <a:lstStyle/>
          <a:p>
            <a:pPr algn="just"/>
            <a:r>
              <a:rPr lang="en-GB" sz="1400" dirty="0">
                <a:latin typeface="Georgia" panose="02040502050405020303" pitchFamily="18" charset="0"/>
              </a:rPr>
              <a:t>It gives great joy to announce that First Standard Insurance Brokers Limited is celebrating her 22</a:t>
            </a:r>
            <a:r>
              <a:rPr lang="en-GB" sz="1400" baseline="30000" dirty="0">
                <a:latin typeface="Georgia" panose="02040502050405020303" pitchFamily="18" charset="0"/>
              </a:rPr>
              <a:t>nd</a:t>
            </a:r>
            <a:r>
              <a:rPr lang="en-GB" sz="1400" dirty="0">
                <a:latin typeface="Georgia" panose="02040502050405020303" pitchFamily="18" charset="0"/>
              </a:rPr>
              <a:t> Anniversary.</a:t>
            </a:r>
          </a:p>
          <a:p>
            <a:pPr algn="just"/>
            <a:endParaRPr lang="en-GB" sz="1400" dirty="0">
              <a:latin typeface="Georgia" panose="02040502050405020303" pitchFamily="18" charset="0"/>
            </a:endParaRPr>
          </a:p>
          <a:p>
            <a:pPr algn="just"/>
            <a:r>
              <a:rPr lang="en-GB" sz="1400" dirty="0">
                <a:latin typeface="Georgia" panose="02040502050405020303" pitchFamily="18" charset="0"/>
              </a:rPr>
              <a:t>On this momentous occasion, I extend my heartfelt gratitude to our exceptional clients, dedicated staff, valued partners, and unwavering supporters. Your trust has been the cornerstone of our commitment to delivering top-notch insurance solution and support throughout the past two decades.</a:t>
            </a:r>
          </a:p>
          <a:p>
            <a:pPr algn="just"/>
            <a:endParaRPr lang="en-GB" sz="1400" dirty="0">
              <a:latin typeface="Georgia" panose="02040502050405020303" pitchFamily="18" charset="0"/>
            </a:endParaRPr>
          </a:p>
          <a:p>
            <a:pPr algn="just"/>
            <a:r>
              <a:rPr lang="en-GB" sz="1400" dirty="0">
                <a:latin typeface="Georgia" panose="02040502050405020303" pitchFamily="18" charset="0"/>
              </a:rPr>
              <a:t>We are filled with gratitude for the relationships we have built and the successes we have achieved together. Looking ahead, we are excited to continue delivering professionalism, integrity, and innovation in everything we do.</a:t>
            </a:r>
          </a:p>
          <a:p>
            <a:pPr algn="just"/>
            <a:endParaRPr lang="en-GB" sz="1400" dirty="0">
              <a:latin typeface="Georgia" panose="02040502050405020303" pitchFamily="18" charset="0"/>
            </a:endParaRPr>
          </a:p>
          <a:p>
            <a:pPr algn="just"/>
            <a:r>
              <a:rPr lang="en-GB" sz="1400" dirty="0">
                <a:latin typeface="Georgia" panose="02040502050405020303" pitchFamily="18" charset="0"/>
              </a:rPr>
              <a:t>Here is to greater heights and continual improvement. As we celebrate 22 years of excellence in insurance broking and customer service, we raise our glasses to many more years of success and growth ahead. </a:t>
            </a:r>
            <a:br>
              <a:rPr lang="en-GB" sz="1400" dirty="0">
                <a:latin typeface="Georgia" panose="02040502050405020303" pitchFamily="18" charset="0"/>
              </a:rPr>
            </a:br>
            <a:endParaRPr lang="en-GB" sz="1400" dirty="0">
              <a:latin typeface="Georgia" panose="02040502050405020303" pitchFamily="18" charset="0"/>
            </a:endParaRPr>
          </a:p>
          <a:p>
            <a:pPr algn="just"/>
            <a:r>
              <a:rPr lang="en-GB" sz="1400" dirty="0">
                <a:latin typeface="Georgia" panose="02040502050405020303" pitchFamily="18" charset="0"/>
              </a:rPr>
              <a:t>We thank all our valued clients and dedicated team for making this journey remarkable!</a:t>
            </a:r>
          </a:p>
          <a:p>
            <a:pPr algn="just"/>
            <a:endParaRPr lang="en-GB" sz="1400" dirty="0">
              <a:latin typeface="Georgia" panose="02040502050405020303" pitchFamily="18" charset="0"/>
            </a:endParaRPr>
          </a:p>
          <a:p>
            <a:pPr algn="just"/>
            <a:r>
              <a:rPr lang="en-GB" sz="1400" dirty="0">
                <a:latin typeface="Georgia" panose="02040502050405020303" pitchFamily="18" charset="0"/>
              </a:rPr>
              <a:t>	</a:t>
            </a:r>
            <a:r>
              <a:rPr lang="en-GB" sz="1400" b="1" i="1" dirty="0" err="1">
                <a:latin typeface="Georgia" panose="02040502050405020303" pitchFamily="18" charset="0"/>
              </a:rPr>
              <a:t>Dr.</a:t>
            </a:r>
            <a:r>
              <a:rPr lang="en-GB" sz="1400" b="1" i="1" dirty="0">
                <a:latin typeface="Georgia" panose="02040502050405020303" pitchFamily="18" charset="0"/>
              </a:rPr>
              <a:t> </a:t>
            </a:r>
            <a:r>
              <a:rPr lang="en-GB" sz="1400" b="1" i="1" dirty="0" err="1">
                <a:latin typeface="Georgia" panose="02040502050405020303" pitchFamily="18" charset="0"/>
              </a:rPr>
              <a:t>Adetayo</a:t>
            </a:r>
            <a:r>
              <a:rPr lang="en-GB" sz="1400" b="1" i="1" dirty="0">
                <a:latin typeface="Georgia" panose="02040502050405020303" pitchFamily="18" charset="0"/>
              </a:rPr>
              <a:t> A.  John-Fishers, </a:t>
            </a:r>
            <a:r>
              <a:rPr lang="en-GB" sz="1400" b="1" i="1" dirty="0" err="1">
                <a:latin typeface="Georgia" panose="02040502050405020303" pitchFamily="18" charset="0"/>
              </a:rPr>
              <a:t>mni</a:t>
            </a:r>
            <a:r>
              <a:rPr lang="en-GB" sz="1400" b="1" i="1" dirty="0">
                <a:latin typeface="Georgia" panose="02040502050405020303" pitchFamily="18" charset="0"/>
              </a:rPr>
              <a:t>.</a:t>
            </a:r>
          </a:p>
          <a:p>
            <a:pPr algn="just"/>
            <a:r>
              <a:rPr lang="en-GB" sz="1400" b="1" i="1" dirty="0">
                <a:latin typeface="Georgia" panose="02040502050405020303" pitchFamily="18" charset="0"/>
              </a:rPr>
              <a:t>	The Managing Director/CEO </a:t>
            </a:r>
          </a:p>
          <a:p>
            <a:pPr algn="just"/>
            <a:r>
              <a:rPr lang="en-GB" sz="1400" i="1" dirty="0">
                <a:latin typeface="Georgia" panose="02040502050405020303" pitchFamily="18" charset="0"/>
              </a:rPr>
              <a:t>	on behalf of the Board and Management of First Standard Insurance Brokers Limited</a:t>
            </a:r>
            <a:endParaRPr lang="en-NG" sz="1400" i="1" dirty="0">
              <a:latin typeface="Georgia" panose="02040502050405020303" pitchFamily="18" charset="0"/>
            </a:endParaRPr>
          </a:p>
        </p:txBody>
      </p:sp>
      <p:grpSp>
        <p:nvGrpSpPr>
          <p:cNvPr id="8" name="Group 7">
            <a:extLst>
              <a:ext uri="{FF2B5EF4-FFF2-40B4-BE49-F238E27FC236}">
                <a16:creationId xmlns:a16="http://schemas.microsoft.com/office/drawing/2014/main" id="{7BB059DA-EB92-A5DA-2A8C-C94ABA8978A3}"/>
              </a:ext>
            </a:extLst>
          </p:cNvPr>
          <p:cNvGrpSpPr/>
          <p:nvPr/>
        </p:nvGrpSpPr>
        <p:grpSpPr>
          <a:xfrm>
            <a:off x="4782613" y="6560210"/>
            <a:ext cx="7314137" cy="286299"/>
            <a:chOff x="242363" y="10223500"/>
            <a:chExt cx="7314137" cy="286299"/>
          </a:xfrm>
        </p:grpSpPr>
        <p:grpSp>
          <p:nvGrpSpPr>
            <p:cNvPr id="9" name="Group 8">
              <a:extLst>
                <a:ext uri="{FF2B5EF4-FFF2-40B4-BE49-F238E27FC236}">
                  <a16:creationId xmlns:a16="http://schemas.microsoft.com/office/drawing/2014/main" id="{4F1079CD-2109-50BA-9430-1D8E773A43FD}"/>
                </a:ext>
              </a:extLst>
            </p:cNvPr>
            <p:cNvGrpSpPr/>
            <p:nvPr/>
          </p:nvGrpSpPr>
          <p:grpSpPr>
            <a:xfrm>
              <a:off x="273050" y="10223500"/>
              <a:ext cx="7283450" cy="226108"/>
              <a:chOff x="273050" y="10223500"/>
              <a:chExt cx="7283450" cy="226108"/>
            </a:xfrm>
          </p:grpSpPr>
          <p:grpSp>
            <p:nvGrpSpPr>
              <p:cNvPr id="11" name="Group 10">
                <a:extLst>
                  <a:ext uri="{FF2B5EF4-FFF2-40B4-BE49-F238E27FC236}">
                    <a16:creationId xmlns:a16="http://schemas.microsoft.com/office/drawing/2014/main" id="{22B58277-2972-BD41-EBC5-1E38A2AD26FE}"/>
                  </a:ext>
                </a:extLst>
              </p:cNvPr>
              <p:cNvGrpSpPr/>
              <p:nvPr/>
            </p:nvGrpSpPr>
            <p:grpSpPr>
              <a:xfrm>
                <a:off x="5148087" y="10294886"/>
                <a:ext cx="2265512" cy="154722"/>
                <a:chOff x="4538488" y="10142486"/>
                <a:chExt cx="2265512" cy="154722"/>
              </a:xfrm>
            </p:grpSpPr>
            <p:grpSp>
              <p:nvGrpSpPr>
                <p:cNvPr id="13" name="Group 14">
                  <a:extLst>
                    <a:ext uri="{FF2B5EF4-FFF2-40B4-BE49-F238E27FC236}">
                      <a16:creationId xmlns:a16="http://schemas.microsoft.com/office/drawing/2014/main" id="{B2241332-451D-DB0A-E047-A0BD274CC4A0}"/>
                    </a:ext>
                  </a:extLst>
                </p:cNvPr>
                <p:cNvGrpSpPr/>
                <p:nvPr/>
              </p:nvGrpSpPr>
              <p:grpSpPr>
                <a:xfrm>
                  <a:off x="6689100" y="10169157"/>
                  <a:ext cx="114900" cy="114900"/>
                  <a:chOff x="0" y="0"/>
                  <a:chExt cx="812800" cy="812800"/>
                </a:xfrm>
              </p:grpSpPr>
              <p:sp>
                <p:nvSpPr>
                  <p:cNvPr id="26" name="Freeform 15">
                    <a:extLst>
                      <a:ext uri="{FF2B5EF4-FFF2-40B4-BE49-F238E27FC236}">
                        <a16:creationId xmlns:a16="http://schemas.microsoft.com/office/drawing/2014/main" id="{ED00B1A0-B49B-1B96-0064-759B978AE3D1}"/>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7" name="TextBox 16">
                    <a:extLst>
                      <a:ext uri="{FF2B5EF4-FFF2-40B4-BE49-F238E27FC236}">
                        <a16:creationId xmlns:a16="http://schemas.microsoft.com/office/drawing/2014/main" id="{3CF4E2D5-46A8-6920-A4CF-48EF9BB5881C}"/>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5" name="TextBox 33">
                  <a:extLst>
                    <a:ext uri="{FF2B5EF4-FFF2-40B4-BE49-F238E27FC236}">
                      <a16:creationId xmlns:a16="http://schemas.microsoft.com/office/drawing/2014/main" id="{C3DDCAAA-8940-F44A-F217-919283A64CF3}"/>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2" name="Straight Connector 11">
                <a:extLst>
                  <a:ext uri="{FF2B5EF4-FFF2-40B4-BE49-F238E27FC236}">
                    <a16:creationId xmlns:a16="http://schemas.microsoft.com/office/drawing/2014/main" id="{E22CD30B-5F26-06A6-CE4E-691CA41F67D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1C16DE4E-C21E-E10D-01FE-DE251C5B157B}"/>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
        <p:nvSpPr>
          <p:cNvPr id="14" name="TextBox 13">
            <a:extLst>
              <a:ext uri="{FF2B5EF4-FFF2-40B4-BE49-F238E27FC236}">
                <a16:creationId xmlns:a16="http://schemas.microsoft.com/office/drawing/2014/main" id="{84741C72-497D-93C1-DECC-838B928E62FC}"/>
              </a:ext>
            </a:extLst>
          </p:cNvPr>
          <p:cNvSpPr txBox="1"/>
          <p:nvPr/>
        </p:nvSpPr>
        <p:spPr>
          <a:xfrm>
            <a:off x="9063359" y="4927638"/>
            <a:ext cx="1249956" cy="253916"/>
          </a:xfrm>
          <a:prstGeom prst="rect">
            <a:avLst/>
          </a:prstGeom>
          <a:noFill/>
        </p:spPr>
        <p:txBody>
          <a:bodyPr wrap="square">
            <a:spAutoFit/>
          </a:bodyPr>
          <a:lstStyle/>
          <a:p>
            <a:r>
              <a:rPr lang="en-GB" sz="1050" i="1" dirty="0">
                <a:solidFill>
                  <a:srgbClr val="000000"/>
                </a:solidFill>
                <a:effectLst/>
                <a:latin typeface="Georgia" panose="02040502050405020303" pitchFamily="18" charset="0"/>
              </a:rPr>
              <a:t>13</a:t>
            </a:r>
            <a:r>
              <a:rPr lang="en-GB" sz="1050" i="1" baseline="30000" dirty="0">
                <a:solidFill>
                  <a:srgbClr val="000000"/>
                </a:solidFill>
                <a:effectLst/>
                <a:latin typeface="Georgia" panose="02040502050405020303" pitchFamily="18" charset="0"/>
              </a:rPr>
              <a:t>th</a:t>
            </a:r>
            <a:r>
              <a:rPr lang="en-GB" sz="1050" i="1" dirty="0">
                <a:solidFill>
                  <a:srgbClr val="000000"/>
                </a:solidFill>
                <a:effectLst/>
                <a:latin typeface="Georgia" panose="02040502050405020303" pitchFamily="18" charset="0"/>
              </a:rPr>
              <a:t> of May 2024</a:t>
            </a:r>
            <a:endParaRPr lang="en-NG" sz="1050" dirty="0"/>
          </a:p>
        </p:txBody>
      </p:sp>
    </p:spTree>
    <p:extLst>
      <p:ext uri="{BB962C8B-B14F-4D97-AF65-F5344CB8AC3E}">
        <p14:creationId xmlns:p14="http://schemas.microsoft.com/office/powerpoint/2010/main" val="50716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8A74C64-3A45-4BE3-606B-4E28AF39A43E}"/>
              </a:ext>
            </a:extLst>
          </p:cNvPr>
          <p:cNvGrpSpPr/>
          <p:nvPr/>
        </p:nvGrpSpPr>
        <p:grpSpPr>
          <a:xfrm>
            <a:off x="157050" y="154915"/>
            <a:ext cx="11916000" cy="5832000"/>
            <a:chOff x="437808" y="528775"/>
            <a:chExt cx="11316384" cy="5839791"/>
          </a:xfrm>
        </p:grpSpPr>
        <p:grpSp>
          <p:nvGrpSpPr>
            <p:cNvPr id="16" name="Group 15">
              <a:extLst>
                <a:ext uri="{FF2B5EF4-FFF2-40B4-BE49-F238E27FC236}">
                  <a16:creationId xmlns:a16="http://schemas.microsoft.com/office/drawing/2014/main" id="{71611FD0-999C-BB61-3FA5-D289EF6C113F}"/>
                </a:ext>
              </a:extLst>
            </p:cNvPr>
            <p:cNvGrpSpPr/>
            <p:nvPr/>
          </p:nvGrpSpPr>
          <p:grpSpPr>
            <a:xfrm>
              <a:off x="437808" y="554881"/>
              <a:ext cx="11316384" cy="5813685"/>
              <a:chOff x="437808" y="554881"/>
              <a:chExt cx="11316384" cy="5813685"/>
            </a:xfrm>
          </p:grpSpPr>
          <p:sp>
            <p:nvSpPr>
              <p:cNvPr id="18" name="Parallelogram 17">
                <a:extLst>
                  <a:ext uri="{FF2B5EF4-FFF2-40B4-BE49-F238E27FC236}">
                    <a16:creationId xmlns:a16="http://schemas.microsoft.com/office/drawing/2014/main" id="{1B74AE53-D029-C12E-4E62-364468A275A1}"/>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650C8AD-0358-0406-0365-A34E0A21688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7" name="Arrow: Pentagon 16">
              <a:extLst>
                <a:ext uri="{FF2B5EF4-FFF2-40B4-BE49-F238E27FC236}">
                  <a16:creationId xmlns:a16="http://schemas.microsoft.com/office/drawing/2014/main" id="{55C8256E-A9B2-E614-1781-0AC6D4E9AE1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5859EA6-9AAB-86B7-F531-C4187F67A133}"/>
              </a:ext>
            </a:extLst>
          </p:cNvPr>
          <p:cNvSpPr txBox="1"/>
          <p:nvPr/>
        </p:nvSpPr>
        <p:spPr>
          <a:xfrm>
            <a:off x="450736" y="1448644"/>
            <a:ext cx="8285583" cy="1569660"/>
          </a:xfrm>
          <a:prstGeom prst="rect">
            <a:avLst/>
          </a:prstGeom>
          <a:noFill/>
        </p:spPr>
        <p:txBody>
          <a:bodyPr wrap="square">
            <a:spAutoFit/>
          </a:bodyPr>
          <a:lstStyle/>
          <a:p>
            <a:r>
              <a:rPr lang="en-US" sz="4800" b="1" dirty="0">
                <a:solidFill>
                  <a:schemeClr val="accent5">
                    <a:lumMod val="50000"/>
                  </a:schemeClr>
                </a:solidFill>
                <a:latin typeface="Georgia" panose="02040502050405020303" pitchFamily="18" charset="0"/>
              </a:rPr>
              <a:t>FIRST STANDARD </a:t>
            </a:r>
            <a:r>
              <a:rPr lang="en-US" sz="4800" b="1" dirty="0">
                <a:solidFill>
                  <a:srgbClr val="FF0000"/>
                </a:solidFill>
                <a:latin typeface="Georgia" panose="02040502050405020303" pitchFamily="18" charset="0"/>
              </a:rPr>
              <a:t>INSURANCE BROKERS</a:t>
            </a:r>
          </a:p>
        </p:txBody>
      </p:sp>
      <p:pic>
        <p:nvPicPr>
          <p:cNvPr id="27" name="Picture 26">
            <a:extLst>
              <a:ext uri="{FF2B5EF4-FFF2-40B4-BE49-F238E27FC236}">
                <a16:creationId xmlns:a16="http://schemas.microsoft.com/office/drawing/2014/main" id="{8BE03471-087A-18B8-94E2-4A438A96AAC8}"/>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Rectangle 1">
            <a:extLst>
              <a:ext uri="{FF2B5EF4-FFF2-40B4-BE49-F238E27FC236}">
                <a16:creationId xmlns:a16="http://schemas.microsoft.com/office/drawing/2014/main" id="{6DAFC777-6C4C-F7E9-40D3-E7D3763BEAFE}"/>
              </a:ext>
            </a:extLst>
          </p:cNvPr>
          <p:cNvSpPr/>
          <p:nvPr/>
        </p:nvSpPr>
        <p:spPr>
          <a:xfrm>
            <a:off x="450736" y="2825629"/>
            <a:ext cx="239360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eorgia" panose="02040502050405020303" pitchFamily="18" charset="0"/>
              </a:rPr>
              <a:t>Gallery</a:t>
            </a:r>
            <a:endPar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0" name="Slide Number Placeholder 2">
            <a:extLst>
              <a:ext uri="{FF2B5EF4-FFF2-40B4-BE49-F238E27FC236}">
                <a16:creationId xmlns:a16="http://schemas.microsoft.com/office/drawing/2014/main" id="{F1677312-80B7-E9A8-E4B5-7F276AC2E086}"/>
              </a:ext>
            </a:extLst>
          </p:cNvPr>
          <p:cNvSpPr>
            <a:spLocks noGrp="1"/>
          </p:cNvSpPr>
          <p:nvPr>
            <p:ph type="sldNum" sz="quarter" idx="12"/>
          </p:nvPr>
        </p:nvSpPr>
        <p:spPr>
          <a:xfrm>
            <a:off x="9032604" y="6283381"/>
            <a:ext cx="2743200" cy="365125"/>
          </a:xfrm>
        </p:spPr>
        <p:txBody>
          <a:bodyPr/>
          <a:lstStyle/>
          <a:p>
            <a:r>
              <a:rPr lang="en-US" dirty="0"/>
              <a:t>19</a:t>
            </a:r>
            <a:endParaRPr lang="en-NG" dirty="0"/>
          </a:p>
        </p:txBody>
      </p:sp>
      <p:grpSp>
        <p:nvGrpSpPr>
          <p:cNvPr id="3" name="Group 2">
            <a:extLst>
              <a:ext uri="{FF2B5EF4-FFF2-40B4-BE49-F238E27FC236}">
                <a16:creationId xmlns:a16="http://schemas.microsoft.com/office/drawing/2014/main" id="{D00B4D8C-2521-51B9-9D21-273FCCEDF3DD}"/>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F7A3184A-8988-F7CB-800D-FC4F547B0F26}"/>
                </a:ext>
              </a:extLst>
            </p:cNvPr>
            <p:cNvGrpSpPr/>
            <p:nvPr/>
          </p:nvGrpSpPr>
          <p:grpSpPr>
            <a:xfrm>
              <a:off x="273050" y="10223500"/>
              <a:ext cx="7283450" cy="226108"/>
              <a:chOff x="273050" y="10223500"/>
              <a:chExt cx="7283450" cy="226108"/>
            </a:xfrm>
          </p:grpSpPr>
          <p:grpSp>
            <p:nvGrpSpPr>
              <p:cNvPr id="11" name="Group 10">
                <a:extLst>
                  <a:ext uri="{FF2B5EF4-FFF2-40B4-BE49-F238E27FC236}">
                    <a16:creationId xmlns:a16="http://schemas.microsoft.com/office/drawing/2014/main" id="{F3C1E19C-CF99-E872-2F4A-7795A21A3622}"/>
                  </a:ext>
                </a:extLst>
              </p:cNvPr>
              <p:cNvGrpSpPr/>
              <p:nvPr/>
            </p:nvGrpSpPr>
            <p:grpSpPr>
              <a:xfrm>
                <a:off x="5148087" y="10294886"/>
                <a:ext cx="2265512" cy="154722"/>
                <a:chOff x="4538488" y="10142486"/>
                <a:chExt cx="2265512" cy="154722"/>
              </a:xfrm>
            </p:grpSpPr>
            <p:grpSp>
              <p:nvGrpSpPr>
                <p:cNvPr id="13" name="Group 14">
                  <a:extLst>
                    <a:ext uri="{FF2B5EF4-FFF2-40B4-BE49-F238E27FC236}">
                      <a16:creationId xmlns:a16="http://schemas.microsoft.com/office/drawing/2014/main" id="{5BC4CB80-6301-0CC1-336E-93B5B1DC5D9C}"/>
                    </a:ext>
                  </a:extLst>
                </p:cNvPr>
                <p:cNvGrpSpPr/>
                <p:nvPr/>
              </p:nvGrpSpPr>
              <p:grpSpPr>
                <a:xfrm>
                  <a:off x="6689100" y="10169157"/>
                  <a:ext cx="114900" cy="114900"/>
                  <a:chOff x="0" y="0"/>
                  <a:chExt cx="812800" cy="812800"/>
                </a:xfrm>
              </p:grpSpPr>
              <p:sp>
                <p:nvSpPr>
                  <p:cNvPr id="15" name="Freeform 15">
                    <a:extLst>
                      <a:ext uri="{FF2B5EF4-FFF2-40B4-BE49-F238E27FC236}">
                        <a16:creationId xmlns:a16="http://schemas.microsoft.com/office/drawing/2014/main" id="{6B68EBE8-6035-FB68-C4B9-DA5A1A886D6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F167FBF7-4AA0-3AF2-3716-9C2B91C34BF4}"/>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4" name="TextBox 33">
                  <a:extLst>
                    <a:ext uri="{FF2B5EF4-FFF2-40B4-BE49-F238E27FC236}">
                      <a16:creationId xmlns:a16="http://schemas.microsoft.com/office/drawing/2014/main" id="{95B3EB02-99DA-85BB-FA60-E1291A0E1B8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2" name="Straight Connector 11">
                <a:extLst>
                  <a:ext uri="{FF2B5EF4-FFF2-40B4-BE49-F238E27FC236}">
                    <a16:creationId xmlns:a16="http://schemas.microsoft.com/office/drawing/2014/main" id="{819EB5F0-C7AF-2790-3A78-FDD8FB81B97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E2D3AD21-32D3-00E3-2A2E-8A1DE09CC26A}"/>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160002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25B997F-8815-1501-CFB7-ACEEDC012ECF}"/>
              </a:ext>
            </a:extLst>
          </p:cNvPr>
          <p:cNvSpPr txBox="1"/>
          <p:nvPr/>
        </p:nvSpPr>
        <p:spPr>
          <a:xfrm>
            <a:off x="3540448" y="356804"/>
            <a:ext cx="4494741" cy="584775"/>
          </a:xfrm>
          <a:prstGeom prst="rect">
            <a:avLst/>
          </a:prstGeom>
          <a:noFill/>
        </p:spPr>
        <p:txBody>
          <a:bodyPr wrap="square">
            <a:spAutoFit/>
          </a:bodyPr>
          <a:lstStyle/>
          <a:p>
            <a:pPr algn="ctr" defTabSz="758952">
              <a:spcAft>
                <a:spcPts val="600"/>
              </a:spcAft>
            </a:pPr>
            <a:r>
              <a:rPr lang="en-US" sz="3200" b="1" kern="1200" dirty="0">
                <a:ln w="13462">
                  <a:solidFill>
                    <a:schemeClr val="accent2">
                      <a:lumMod val="60000"/>
                      <a:lumOff val="40000"/>
                    </a:schemeClr>
                  </a:solidFill>
                  <a:prstDash val="solid"/>
                </a:ln>
                <a:solidFill>
                  <a:schemeClr val="accent1">
                    <a:lumMod val="75000"/>
                  </a:schemeClr>
                </a:solidFill>
                <a:effectLst>
                  <a:outerShdw dist="38100" dir="2700000" algn="bl" rotWithShape="0">
                    <a:schemeClr val="accent5"/>
                  </a:outerShdw>
                </a:effectLst>
                <a:latin typeface="Algerian" panose="04020705040A02060702" pitchFamily="82" charset="0"/>
              </a:rPr>
              <a:t>Staff CELEBRATIONS</a:t>
            </a:r>
            <a:endParaRPr lang="en-GB" sz="3600" b="1" dirty="0">
              <a:ln w="13462">
                <a:solidFill>
                  <a:schemeClr val="accent2">
                    <a:lumMod val="60000"/>
                    <a:lumOff val="40000"/>
                  </a:schemeClr>
                </a:solidFill>
                <a:prstDash val="solid"/>
              </a:ln>
              <a:solidFill>
                <a:schemeClr val="accent1">
                  <a:lumMod val="75000"/>
                </a:schemeClr>
              </a:solidFill>
              <a:effectLst>
                <a:outerShdw dist="38100" dir="2700000" algn="bl" rotWithShape="0">
                  <a:schemeClr val="accent5"/>
                </a:outerShdw>
              </a:effectLst>
              <a:latin typeface="Algerian" panose="04020705040A02060702" pitchFamily="82" charset="0"/>
            </a:endParaRPr>
          </a:p>
        </p:txBody>
      </p:sp>
      <p:grpSp>
        <p:nvGrpSpPr>
          <p:cNvPr id="3" name="Group 2">
            <a:extLst>
              <a:ext uri="{FF2B5EF4-FFF2-40B4-BE49-F238E27FC236}">
                <a16:creationId xmlns:a16="http://schemas.microsoft.com/office/drawing/2014/main" id="{1CBD7E17-F656-7A60-ADFD-2A7E47336A2F}"/>
              </a:ext>
            </a:extLst>
          </p:cNvPr>
          <p:cNvGrpSpPr/>
          <p:nvPr/>
        </p:nvGrpSpPr>
        <p:grpSpPr>
          <a:xfrm>
            <a:off x="4782613" y="6560210"/>
            <a:ext cx="7314137" cy="286299"/>
            <a:chOff x="242363" y="10223500"/>
            <a:chExt cx="7314137" cy="286299"/>
          </a:xfrm>
        </p:grpSpPr>
        <p:grpSp>
          <p:nvGrpSpPr>
            <p:cNvPr id="5" name="Group 4">
              <a:extLst>
                <a:ext uri="{FF2B5EF4-FFF2-40B4-BE49-F238E27FC236}">
                  <a16:creationId xmlns:a16="http://schemas.microsoft.com/office/drawing/2014/main" id="{14420A10-BE24-D1DA-A0AB-EFD8BF39D113}"/>
                </a:ext>
              </a:extLst>
            </p:cNvPr>
            <p:cNvGrpSpPr/>
            <p:nvPr/>
          </p:nvGrpSpPr>
          <p:grpSpPr>
            <a:xfrm>
              <a:off x="273050" y="10223500"/>
              <a:ext cx="7283450" cy="226108"/>
              <a:chOff x="273050" y="10223500"/>
              <a:chExt cx="7283450" cy="226108"/>
            </a:xfrm>
          </p:grpSpPr>
          <p:grpSp>
            <p:nvGrpSpPr>
              <p:cNvPr id="9" name="Group 8">
                <a:extLst>
                  <a:ext uri="{FF2B5EF4-FFF2-40B4-BE49-F238E27FC236}">
                    <a16:creationId xmlns:a16="http://schemas.microsoft.com/office/drawing/2014/main" id="{1673C400-18DD-1A96-6DBD-3F158587EF95}"/>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77C5703D-C67F-FB5C-08F8-9714DC023B1A}"/>
                    </a:ext>
                  </a:extLst>
                </p:cNvPr>
                <p:cNvGrpSpPr/>
                <p:nvPr/>
              </p:nvGrpSpPr>
              <p:grpSpPr>
                <a:xfrm>
                  <a:off x="6689100" y="10169157"/>
                  <a:ext cx="114900" cy="114900"/>
                  <a:chOff x="0" y="0"/>
                  <a:chExt cx="812800" cy="812800"/>
                </a:xfrm>
              </p:grpSpPr>
              <p:sp>
                <p:nvSpPr>
                  <p:cNvPr id="13" name="Freeform 15">
                    <a:extLst>
                      <a:ext uri="{FF2B5EF4-FFF2-40B4-BE49-F238E27FC236}">
                        <a16:creationId xmlns:a16="http://schemas.microsoft.com/office/drawing/2014/main" id="{D19E3370-85DD-504F-7573-7A0B2C4957A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4" name="TextBox 16">
                    <a:extLst>
                      <a:ext uri="{FF2B5EF4-FFF2-40B4-BE49-F238E27FC236}">
                        <a16:creationId xmlns:a16="http://schemas.microsoft.com/office/drawing/2014/main" id="{0D4B4518-901E-40D5-901E-3D34152F806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2" name="TextBox 33">
                  <a:extLst>
                    <a:ext uri="{FF2B5EF4-FFF2-40B4-BE49-F238E27FC236}">
                      <a16:creationId xmlns:a16="http://schemas.microsoft.com/office/drawing/2014/main" id="{A03C8E6D-4509-36EC-3EA0-710CB218C9D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0" name="Straight Connector 9">
                <a:extLst>
                  <a:ext uri="{FF2B5EF4-FFF2-40B4-BE49-F238E27FC236}">
                    <a16:creationId xmlns:a16="http://schemas.microsoft.com/office/drawing/2014/main" id="{DA0F1AD2-DD1D-C594-D5F9-C1CF43945945}"/>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7" name="TextBox 6">
              <a:extLst>
                <a:ext uri="{FF2B5EF4-FFF2-40B4-BE49-F238E27FC236}">
                  <a16:creationId xmlns:a16="http://schemas.microsoft.com/office/drawing/2014/main" id="{37CF26F7-B62C-097A-C37D-1D189869EE69}"/>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8" name="Group 7">
            <a:extLst>
              <a:ext uri="{FF2B5EF4-FFF2-40B4-BE49-F238E27FC236}">
                <a16:creationId xmlns:a16="http://schemas.microsoft.com/office/drawing/2014/main" id="{0CF0B8F2-1A84-5839-7C11-222A886C48C8}"/>
              </a:ext>
            </a:extLst>
          </p:cNvPr>
          <p:cNvGrpSpPr/>
          <p:nvPr/>
        </p:nvGrpSpPr>
        <p:grpSpPr>
          <a:xfrm>
            <a:off x="8868743" y="1070728"/>
            <a:ext cx="2970206" cy="4022065"/>
            <a:chOff x="8868743" y="1070728"/>
            <a:chExt cx="2970206" cy="4022065"/>
          </a:xfrm>
        </p:grpSpPr>
        <p:pic>
          <p:nvPicPr>
            <p:cNvPr id="16" name="Picture 15" descr="A person smiling for a selfie&#10;&#10;Description automatically generated">
              <a:extLst>
                <a:ext uri="{FF2B5EF4-FFF2-40B4-BE49-F238E27FC236}">
                  <a16:creationId xmlns:a16="http://schemas.microsoft.com/office/drawing/2014/main" id="{F96EDAC6-008C-8A43-E6E3-6CB7DC824628}"/>
                </a:ext>
              </a:extLst>
            </p:cNvPr>
            <p:cNvPicPr>
              <a:picLocks noChangeAspect="1"/>
            </p:cNvPicPr>
            <p:nvPr/>
          </p:nvPicPr>
          <p:blipFill rotWithShape="1">
            <a:blip r:embed="rId2">
              <a:extLst>
                <a:ext uri="{28A0092B-C50C-407E-A947-70E740481C1C}">
                  <a14:useLocalDpi xmlns:a14="http://schemas.microsoft.com/office/drawing/2010/main" val="0"/>
                </a:ext>
              </a:extLst>
            </a:blip>
            <a:srcRect t="11639"/>
            <a:stretch/>
          </p:blipFill>
          <p:spPr>
            <a:xfrm flipH="1">
              <a:off x="8959684" y="1070728"/>
              <a:ext cx="2615954" cy="3447473"/>
            </a:xfrm>
            <a:prstGeom prst="rect">
              <a:avLst/>
            </a:prstGeom>
          </p:spPr>
        </p:pic>
        <p:sp>
          <p:nvSpPr>
            <p:cNvPr id="22" name="TextBox 21">
              <a:extLst>
                <a:ext uri="{FF2B5EF4-FFF2-40B4-BE49-F238E27FC236}">
                  <a16:creationId xmlns:a16="http://schemas.microsoft.com/office/drawing/2014/main" id="{9AE8E2AB-B458-B324-089B-6491C79535E4}"/>
                </a:ext>
              </a:extLst>
            </p:cNvPr>
            <p:cNvSpPr txBox="1"/>
            <p:nvPr/>
          </p:nvSpPr>
          <p:spPr>
            <a:xfrm>
              <a:off x="8868743" y="4446462"/>
              <a:ext cx="2970206" cy="646331"/>
            </a:xfrm>
            <a:prstGeom prst="rect">
              <a:avLst/>
            </a:prstGeom>
            <a:noFill/>
          </p:spPr>
          <p:txBody>
            <a:bodyPr wrap="square">
              <a:spAutoFit/>
            </a:bodyPr>
            <a:lstStyle/>
            <a:p>
              <a:pPr algn="ctr"/>
              <a:r>
                <a:rPr lang="en-GB" b="0" i="0" dirty="0">
                  <a:solidFill>
                    <a:srgbClr val="000000"/>
                  </a:solidFill>
                  <a:effectLst/>
                  <a:latin typeface="Georgia" panose="02040502050405020303" pitchFamily="18" charset="0"/>
                </a:rPr>
                <a:t>DIANA ONUKWUBE</a:t>
              </a:r>
            </a:p>
            <a:p>
              <a:pPr algn="ctr"/>
              <a:r>
                <a:rPr lang="en-GB" b="0" i="0" dirty="0">
                  <a:solidFill>
                    <a:srgbClr val="000000"/>
                  </a:solidFill>
                  <a:effectLst/>
                  <a:latin typeface="Georgia" panose="02040502050405020303" pitchFamily="18" charset="0"/>
                </a:rPr>
                <a:t>19</a:t>
              </a:r>
              <a:r>
                <a:rPr lang="en-GB" b="0" i="0" baseline="30000" dirty="0">
                  <a:solidFill>
                    <a:srgbClr val="000000"/>
                  </a:solidFill>
                  <a:effectLst/>
                  <a:latin typeface="Georgia" panose="02040502050405020303" pitchFamily="18" charset="0"/>
                </a:rPr>
                <a:t>th</a:t>
              </a:r>
              <a:endParaRPr lang="en-GB" b="0" i="0" dirty="0">
                <a:solidFill>
                  <a:srgbClr val="000000"/>
                </a:solidFill>
                <a:effectLst/>
                <a:latin typeface="Georgia" panose="02040502050405020303" pitchFamily="18" charset="0"/>
              </a:endParaRPr>
            </a:p>
          </p:txBody>
        </p:sp>
      </p:grpSp>
      <p:grpSp>
        <p:nvGrpSpPr>
          <p:cNvPr id="4" name="Group 3">
            <a:extLst>
              <a:ext uri="{FF2B5EF4-FFF2-40B4-BE49-F238E27FC236}">
                <a16:creationId xmlns:a16="http://schemas.microsoft.com/office/drawing/2014/main" id="{446B71E1-B542-C7AA-19B8-CE05B9C311C2}"/>
              </a:ext>
            </a:extLst>
          </p:cNvPr>
          <p:cNvGrpSpPr/>
          <p:nvPr/>
        </p:nvGrpSpPr>
        <p:grpSpPr>
          <a:xfrm>
            <a:off x="616362" y="945140"/>
            <a:ext cx="3066477" cy="4174691"/>
            <a:chOff x="583251" y="930011"/>
            <a:chExt cx="3066477" cy="4174691"/>
          </a:xfrm>
        </p:grpSpPr>
        <p:pic>
          <p:nvPicPr>
            <p:cNvPr id="20" name="Picture 19" descr="A person wearing glasses and a white shirt&#10;&#10;Description automatically generated">
              <a:extLst>
                <a:ext uri="{FF2B5EF4-FFF2-40B4-BE49-F238E27FC236}">
                  <a16:creationId xmlns:a16="http://schemas.microsoft.com/office/drawing/2014/main" id="{A3BBF2B4-EFEE-E747-BB2B-8A89A2AF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51" y="930011"/>
              <a:ext cx="3066477" cy="3528375"/>
            </a:xfrm>
            <a:prstGeom prst="rect">
              <a:avLst/>
            </a:prstGeom>
          </p:spPr>
        </p:pic>
        <p:sp>
          <p:nvSpPr>
            <p:cNvPr id="25" name="TextBox 24">
              <a:extLst>
                <a:ext uri="{FF2B5EF4-FFF2-40B4-BE49-F238E27FC236}">
                  <a16:creationId xmlns:a16="http://schemas.microsoft.com/office/drawing/2014/main" id="{6B791525-B5EF-E7B6-6100-EE151D0D0632}"/>
                </a:ext>
              </a:extLst>
            </p:cNvPr>
            <p:cNvSpPr txBox="1"/>
            <p:nvPr/>
          </p:nvSpPr>
          <p:spPr>
            <a:xfrm>
              <a:off x="594199" y="4458371"/>
              <a:ext cx="2342704" cy="646331"/>
            </a:xfrm>
            <a:prstGeom prst="rect">
              <a:avLst/>
            </a:prstGeom>
            <a:noFill/>
          </p:spPr>
          <p:txBody>
            <a:bodyPr wrap="square">
              <a:spAutoFit/>
            </a:bodyPr>
            <a:lstStyle/>
            <a:p>
              <a:pPr algn="ctr"/>
              <a:r>
                <a:rPr lang="en-GB" b="0" i="0" dirty="0">
                  <a:solidFill>
                    <a:srgbClr val="000000"/>
                  </a:solidFill>
                  <a:effectLst/>
                  <a:latin typeface="Georgia" panose="02040502050405020303" pitchFamily="18" charset="0"/>
                </a:rPr>
                <a:t>OYELADE ENIOLA</a:t>
              </a:r>
            </a:p>
            <a:p>
              <a:pPr algn="ctr"/>
              <a:r>
                <a:rPr lang="en-GB" b="0" i="0" dirty="0">
                  <a:solidFill>
                    <a:srgbClr val="000000"/>
                  </a:solidFill>
                  <a:effectLst/>
                  <a:latin typeface="Georgia" panose="02040502050405020303" pitchFamily="18" charset="0"/>
                </a:rPr>
                <a:t>13</a:t>
              </a:r>
              <a:r>
                <a:rPr lang="en-GB" b="0" i="0" baseline="30000" dirty="0">
                  <a:solidFill>
                    <a:srgbClr val="000000"/>
                  </a:solidFill>
                  <a:effectLst/>
                  <a:latin typeface="Georgia" panose="02040502050405020303" pitchFamily="18" charset="0"/>
                </a:rPr>
                <a:t>th</a:t>
              </a:r>
              <a:r>
                <a:rPr lang="en-GB" b="0" i="0" dirty="0">
                  <a:solidFill>
                    <a:srgbClr val="000000"/>
                  </a:solidFill>
                  <a:effectLst/>
                  <a:latin typeface="Georgia" panose="02040502050405020303" pitchFamily="18" charset="0"/>
                </a:rPr>
                <a:t> </a:t>
              </a:r>
              <a:endParaRPr lang="en-NG" dirty="0">
                <a:latin typeface="Georgia" panose="02040502050405020303" pitchFamily="18" charset="0"/>
              </a:endParaRPr>
            </a:p>
          </p:txBody>
        </p:sp>
      </p:grpSp>
      <p:grpSp>
        <p:nvGrpSpPr>
          <p:cNvPr id="6" name="Group 5">
            <a:extLst>
              <a:ext uri="{FF2B5EF4-FFF2-40B4-BE49-F238E27FC236}">
                <a16:creationId xmlns:a16="http://schemas.microsoft.com/office/drawing/2014/main" id="{EB2FAB5D-BD16-B3DA-21D4-0619C8A0DBBA}"/>
              </a:ext>
            </a:extLst>
          </p:cNvPr>
          <p:cNvGrpSpPr/>
          <p:nvPr/>
        </p:nvGrpSpPr>
        <p:grpSpPr>
          <a:xfrm>
            <a:off x="3993639" y="1182221"/>
            <a:ext cx="3984378" cy="3937610"/>
            <a:chOff x="3795630" y="1197853"/>
            <a:chExt cx="3984378" cy="3937610"/>
          </a:xfrm>
        </p:grpSpPr>
        <p:pic>
          <p:nvPicPr>
            <p:cNvPr id="18" name="Picture 17" descr="A person in a blue shirt&#10;&#10;Description automatically generated">
              <a:extLst>
                <a:ext uri="{FF2B5EF4-FFF2-40B4-BE49-F238E27FC236}">
                  <a16:creationId xmlns:a16="http://schemas.microsoft.com/office/drawing/2014/main" id="{557ECD9B-FB43-F6FA-648B-9631E97B5344}"/>
                </a:ext>
              </a:extLst>
            </p:cNvPr>
            <p:cNvPicPr>
              <a:picLocks noChangeAspect="1"/>
            </p:cNvPicPr>
            <p:nvPr/>
          </p:nvPicPr>
          <p:blipFill rotWithShape="1">
            <a:blip r:embed="rId4">
              <a:extLst>
                <a:ext uri="{28A0092B-C50C-407E-A947-70E740481C1C}">
                  <a14:useLocalDpi xmlns:a14="http://schemas.microsoft.com/office/drawing/2010/main" val="0"/>
                </a:ext>
              </a:extLst>
            </a:blip>
            <a:srcRect l="25023" t="37840" r="19424" b="28348"/>
            <a:stretch/>
          </p:blipFill>
          <p:spPr>
            <a:xfrm>
              <a:off x="4378688" y="1197853"/>
              <a:ext cx="2818262" cy="3320348"/>
            </a:xfrm>
            <a:prstGeom prst="rect">
              <a:avLst/>
            </a:prstGeom>
          </p:spPr>
        </p:pic>
        <p:sp>
          <p:nvSpPr>
            <p:cNvPr id="27" name="TextBox 26">
              <a:extLst>
                <a:ext uri="{FF2B5EF4-FFF2-40B4-BE49-F238E27FC236}">
                  <a16:creationId xmlns:a16="http://schemas.microsoft.com/office/drawing/2014/main" id="{1306DDED-81DA-2516-C851-959BBA50B36F}"/>
                </a:ext>
              </a:extLst>
            </p:cNvPr>
            <p:cNvSpPr txBox="1"/>
            <p:nvPr/>
          </p:nvSpPr>
          <p:spPr>
            <a:xfrm>
              <a:off x="3795630" y="4489132"/>
              <a:ext cx="3984378" cy="646331"/>
            </a:xfrm>
            <a:prstGeom prst="rect">
              <a:avLst/>
            </a:prstGeom>
            <a:noFill/>
          </p:spPr>
          <p:txBody>
            <a:bodyPr wrap="square">
              <a:spAutoFit/>
            </a:bodyPr>
            <a:lstStyle/>
            <a:p>
              <a:pPr algn="ctr"/>
              <a:r>
                <a:rPr lang="en-GB" b="0" i="0" dirty="0">
                  <a:solidFill>
                    <a:srgbClr val="000000"/>
                  </a:solidFill>
                  <a:effectLst/>
                  <a:latin typeface="Georgia" panose="02040502050405020303" pitchFamily="18" charset="0"/>
                </a:rPr>
                <a:t>BELLO BABATUNDE PASCAL</a:t>
              </a:r>
            </a:p>
            <a:p>
              <a:pPr algn="ctr"/>
              <a:r>
                <a:rPr lang="en-GB" b="0" i="0" dirty="0">
                  <a:solidFill>
                    <a:srgbClr val="000000"/>
                  </a:solidFill>
                  <a:effectLst/>
                  <a:latin typeface="Georgia" panose="02040502050405020303" pitchFamily="18" charset="0"/>
                </a:rPr>
                <a:t>17</a:t>
              </a:r>
              <a:r>
                <a:rPr lang="en-GB" b="0" i="0" baseline="30000" dirty="0">
                  <a:solidFill>
                    <a:srgbClr val="000000"/>
                  </a:solidFill>
                  <a:effectLst/>
                  <a:latin typeface="Georgia" panose="02040502050405020303" pitchFamily="18" charset="0"/>
                </a:rPr>
                <a:t>th</a:t>
              </a:r>
              <a:endParaRPr lang="en-NG" dirty="0">
                <a:latin typeface="Georgia" panose="02040502050405020303" pitchFamily="18" charset="0"/>
              </a:endParaRPr>
            </a:p>
          </p:txBody>
        </p:sp>
      </p:grpSp>
      <p:sp>
        <p:nvSpPr>
          <p:cNvPr id="31" name="TextBox 30">
            <a:extLst>
              <a:ext uri="{FF2B5EF4-FFF2-40B4-BE49-F238E27FC236}">
                <a16:creationId xmlns:a16="http://schemas.microsoft.com/office/drawing/2014/main" id="{9C07136C-9E10-AF72-79B3-9E490F407D7A}"/>
              </a:ext>
            </a:extLst>
          </p:cNvPr>
          <p:cNvSpPr txBox="1"/>
          <p:nvPr/>
        </p:nvSpPr>
        <p:spPr>
          <a:xfrm>
            <a:off x="1835943" y="5585506"/>
            <a:ext cx="8520114" cy="861774"/>
          </a:xfrm>
          <a:prstGeom prst="rect">
            <a:avLst/>
          </a:prstGeom>
          <a:noFill/>
        </p:spPr>
        <p:txBody>
          <a:bodyPr wrap="square">
            <a:spAutoFit/>
          </a:bodyPr>
          <a:lstStyle/>
          <a:p>
            <a:pPr algn="ctr"/>
            <a:r>
              <a:rPr lang="en-GB" sz="1600" b="0" i="0" dirty="0">
                <a:solidFill>
                  <a:srgbClr val="0D0D0D"/>
                </a:solidFill>
                <a:effectLst/>
                <a:highlight>
                  <a:srgbClr val="FFFFFF"/>
                </a:highlight>
                <a:latin typeface="Georgia" panose="02040502050405020303" pitchFamily="18" charset="0"/>
              </a:rPr>
              <a:t>Join us as we celebrate our amazing team members.</a:t>
            </a:r>
          </a:p>
          <a:p>
            <a:pPr algn="ctr"/>
            <a:r>
              <a:rPr lang="en-GB" sz="1600" b="0" i="0" dirty="0">
                <a:solidFill>
                  <a:srgbClr val="0D0D0D"/>
                </a:solidFill>
                <a:effectLst/>
                <a:highlight>
                  <a:srgbClr val="FFFFFF"/>
                </a:highlight>
                <a:latin typeface="Georgia" panose="02040502050405020303" pitchFamily="18" charset="0"/>
              </a:rPr>
              <a:t>May they enjoy blessings, celebration, and wonderful moments. </a:t>
            </a:r>
          </a:p>
          <a:p>
            <a:pPr algn="ctr"/>
            <a:r>
              <a:rPr lang="en-GB" sz="1600" b="0" i="0" dirty="0">
                <a:solidFill>
                  <a:srgbClr val="0D0D0D"/>
                </a:solidFill>
                <a:effectLst/>
                <a:highlight>
                  <a:srgbClr val="FFFFFF"/>
                </a:highlight>
                <a:latin typeface="Georgia" panose="02040502050405020303" pitchFamily="18" charset="0"/>
              </a:rPr>
              <a:t>We wish you continued success and happiness in the year ahead. </a:t>
            </a:r>
          </a:p>
        </p:txBody>
      </p:sp>
      <p:pic>
        <p:nvPicPr>
          <p:cNvPr id="15" name="Picture 14">
            <a:extLst>
              <a:ext uri="{FF2B5EF4-FFF2-40B4-BE49-F238E27FC236}">
                <a16:creationId xmlns:a16="http://schemas.microsoft.com/office/drawing/2014/main" id="{2BF1EECE-85C4-713A-5960-C9DC4BEB07BC}"/>
              </a:ext>
            </a:extLst>
          </p:cNvPr>
          <p:cNvPicPr>
            <a:picLocks noChangeAspect="1"/>
          </p:cNvPicPr>
          <p:nvPr/>
        </p:nvPicPr>
        <p:blipFill>
          <a:blip r:embed="rId5">
            <a:extLst>
              <a:ext uri="{28A0092B-C50C-407E-A947-70E740481C1C}">
                <a14:useLocalDpi xmlns:a14="http://schemas.microsoft.com/office/drawing/2010/main" val="0"/>
              </a:ext>
            </a:extLst>
          </a:blip>
          <a:srcRect t="72" b="72"/>
          <a:stretch/>
        </p:blipFill>
        <p:spPr>
          <a:xfrm>
            <a:off x="10013575" y="212684"/>
            <a:ext cx="1889387" cy="557736"/>
          </a:xfrm>
          <a:prstGeom prst="rect">
            <a:avLst/>
          </a:prstGeom>
        </p:spPr>
      </p:pic>
    </p:spTree>
    <p:extLst>
      <p:ext uri="{BB962C8B-B14F-4D97-AF65-F5344CB8AC3E}">
        <p14:creationId xmlns:p14="http://schemas.microsoft.com/office/powerpoint/2010/main" val="243878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45F3FC1-67C2-5298-366A-08901414E62D}"/>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017D4A85-39DB-473E-C4D3-043E76B896DC}"/>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821FC39C-5CBB-B5C7-6580-225ECB196E94}"/>
                  </a:ext>
                </a:extLst>
              </p:cNvPr>
              <p:cNvGrpSpPr/>
              <p:nvPr/>
            </p:nvGrpSpPr>
            <p:grpSpPr>
              <a:xfrm>
                <a:off x="5148087" y="10294886"/>
                <a:ext cx="2265512" cy="154722"/>
                <a:chOff x="4538488" y="10142486"/>
                <a:chExt cx="2265512" cy="154722"/>
              </a:xfrm>
            </p:grpSpPr>
            <p:grpSp>
              <p:nvGrpSpPr>
                <p:cNvPr id="8" name="Group 14">
                  <a:extLst>
                    <a:ext uri="{FF2B5EF4-FFF2-40B4-BE49-F238E27FC236}">
                      <a16:creationId xmlns:a16="http://schemas.microsoft.com/office/drawing/2014/main" id="{2644DF8B-E99F-EA14-A6D6-D92FA9C20495}"/>
                    </a:ext>
                  </a:extLst>
                </p:cNvPr>
                <p:cNvGrpSpPr/>
                <p:nvPr/>
              </p:nvGrpSpPr>
              <p:grpSpPr>
                <a:xfrm>
                  <a:off x="6689100" y="10169157"/>
                  <a:ext cx="114900" cy="114900"/>
                  <a:chOff x="0" y="0"/>
                  <a:chExt cx="812800" cy="812800"/>
                </a:xfrm>
              </p:grpSpPr>
              <p:sp>
                <p:nvSpPr>
                  <p:cNvPr id="10" name="Freeform 15">
                    <a:extLst>
                      <a:ext uri="{FF2B5EF4-FFF2-40B4-BE49-F238E27FC236}">
                        <a16:creationId xmlns:a16="http://schemas.microsoft.com/office/drawing/2014/main" id="{89A60D19-6049-3150-ACCC-6E3241DD8BA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1" name="TextBox 16">
                    <a:extLst>
                      <a:ext uri="{FF2B5EF4-FFF2-40B4-BE49-F238E27FC236}">
                        <a16:creationId xmlns:a16="http://schemas.microsoft.com/office/drawing/2014/main" id="{6BB0058A-B31D-6FDF-AFE6-380218AB041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33">
                  <a:extLst>
                    <a:ext uri="{FF2B5EF4-FFF2-40B4-BE49-F238E27FC236}">
                      <a16:creationId xmlns:a16="http://schemas.microsoft.com/office/drawing/2014/main" id="{4ECA2E73-2F64-2345-B92F-5A0902F918E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7" name="Straight Connector 6">
                <a:extLst>
                  <a:ext uri="{FF2B5EF4-FFF2-40B4-BE49-F238E27FC236}">
                    <a16:creationId xmlns:a16="http://schemas.microsoft.com/office/drawing/2014/main" id="{43AB78C5-0679-B737-2DCF-50F19D08548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C1741569-5433-D265-71D9-2139D984BB60}"/>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14" name="Picture 13">
            <a:extLst>
              <a:ext uri="{FF2B5EF4-FFF2-40B4-BE49-F238E27FC236}">
                <a16:creationId xmlns:a16="http://schemas.microsoft.com/office/drawing/2014/main" id="{18F54728-8904-DA7E-C810-1551FE628F6B}"/>
              </a:ext>
            </a:extLst>
          </p:cNvPr>
          <p:cNvPicPr>
            <a:picLocks noChangeAspect="1"/>
          </p:cNvPicPr>
          <p:nvPr/>
        </p:nvPicPr>
        <p:blipFill rotWithShape="1">
          <a:blip r:embed="rId2">
            <a:extLst>
              <a:ext uri="{28A0092B-C50C-407E-A947-70E740481C1C}">
                <a14:useLocalDpi xmlns:a14="http://schemas.microsoft.com/office/drawing/2010/main" val="0"/>
              </a:ext>
            </a:extLst>
          </a:blip>
          <a:srcRect l="5194" t="2315" r="1042" b="3920"/>
          <a:stretch/>
        </p:blipFill>
        <p:spPr>
          <a:xfrm>
            <a:off x="4152790" y="1302787"/>
            <a:ext cx="7559869" cy="4252425"/>
          </a:xfrm>
          <a:prstGeom prst="rect">
            <a:avLst/>
          </a:prstGeom>
        </p:spPr>
      </p:pic>
      <p:grpSp>
        <p:nvGrpSpPr>
          <p:cNvPr id="15" name="Group 14">
            <a:extLst>
              <a:ext uri="{FF2B5EF4-FFF2-40B4-BE49-F238E27FC236}">
                <a16:creationId xmlns:a16="http://schemas.microsoft.com/office/drawing/2014/main" id="{3252748F-F254-00E7-DB50-732C2C82CF51}"/>
              </a:ext>
            </a:extLst>
          </p:cNvPr>
          <p:cNvGrpSpPr/>
          <p:nvPr/>
        </p:nvGrpSpPr>
        <p:grpSpPr>
          <a:xfrm>
            <a:off x="283766" y="310752"/>
            <a:ext cx="3011122" cy="3227436"/>
            <a:chOff x="2756543" y="584960"/>
            <a:chExt cx="2997835" cy="3705391"/>
          </a:xfrm>
        </p:grpSpPr>
        <p:pic>
          <p:nvPicPr>
            <p:cNvPr id="18" name="Picture 17">
              <a:extLst>
                <a:ext uri="{FF2B5EF4-FFF2-40B4-BE49-F238E27FC236}">
                  <a16:creationId xmlns:a16="http://schemas.microsoft.com/office/drawing/2014/main" id="{B0BECE00-7890-A067-A227-D25DE253C5A7}"/>
                </a:ext>
              </a:extLst>
            </p:cNvPr>
            <p:cNvPicPr>
              <a:picLocks noChangeAspect="1"/>
            </p:cNvPicPr>
            <p:nvPr/>
          </p:nvPicPr>
          <p:blipFill rotWithShape="1">
            <a:blip r:embed="rId3">
              <a:extLst>
                <a:ext uri="{28A0092B-C50C-407E-A947-70E740481C1C}">
                  <a14:useLocalDpi xmlns:a14="http://schemas.microsoft.com/office/drawing/2010/main" val="0"/>
                </a:ext>
              </a:extLst>
            </a:blip>
            <a:srcRect l="23328" t="16061" r="13318" b="36304"/>
            <a:stretch/>
          </p:blipFill>
          <p:spPr>
            <a:xfrm>
              <a:off x="3054846" y="584960"/>
              <a:ext cx="2401230" cy="3289417"/>
            </a:xfrm>
            <a:prstGeom prst="rect">
              <a:avLst/>
            </a:prstGeom>
          </p:spPr>
        </p:pic>
        <p:sp>
          <p:nvSpPr>
            <p:cNvPr id="17" name="TextBox 16">
              <a:extLst>
                <a:ext uri="{FF2B5EF4-FFF2-40B4-BE49-F238E27FC236}">
                  <a16:creationId xmlns:a16="http://schemas.microsoft.com/office/drawing/2014/main" id="{12DE2128-B9C5-C232-6086-86C83CDAD892}"/>
                </a:ext>
              </a:extLst>
            </p:cNvPr>
            <p:cNvSpPr txBox="1"/>
            <p:nvPr/>
          </p:nvSpPr>
          <p:spPr>
            <a:xfrm>
              <a:off x="2756543" y="3830988"/>
              <a:ext cx="2997835" cy="459363"/>
            </a:xfrm>
            <a:prstGeom prst="rect">
              <a:avLst/>
            </a:prstGeom>
            <a:noFill/>
          </p:spPr>
          <p:txBody>
            <a:bodyPr wrap="square">
              <a:spAutoFit/>
            </a:bodyPr>
            <a:lstStyle/>
            <a:p>
              <a:pPr algn="just"/>
              <a:r>
                <a:rPr lang="en-US" sz="1000" dirty="0">
                  <a:latin typeface="Georgia" panose="02040502050405020303" pitchFamily="18" charset="0"/>
                </a:rPr>
                <a:t>The MD/CEO of First Standard Insurance Brokers and the Company Secretary, Barr. Tony </a:t>
              </a:r>
              <a:r>
                <a:rPr lang="en-US" sz="1000" dirty="0" err="1">
                  <a:latin typeface="Georgia" panose="02040502050405020303" pitchFamily="18" charset="0"/>
                </a:rPr>
                <a:t>Ibekwe</a:t>
              </a:r>
              <a:endParaRPr lang="en-GB" sz="1000" dirty="0"/>
            </a:p>
          </p:txBody>
        </p:sp>
      </p:grpSp>
      <p:sp>
        <p:nvSpPr>
          <p:cNvPr id="23" name="TextBox 22">
            <a:extLst>
              <a:ext uri="{FF2B5EF4-FFF2-40B4-BE49-F238E27FC236}">
                <a16:creationId xmlns:a16="http://schemas.microsoft.com/office/drawing/2014/main" id="{F3623D82-7F55-ACAA-C7B2-74D1749223EC}"/>
              </a:ext>
            </a:extLst>
          </p:cNvPr>
          <p:cNvSpPr txBox="1"/>
          <p:nvPr/>
        </p:nvSpPr>
        <p:spPr>
          <a:xfrm>
            <a:off x="5274689" y="5594961"/>
            <a:ext cx="5466447" cy="400110"/>
          </a:xfrm>
          <a:prstGeom prst="rect">
            <a:avLst/>
          </a:prstGeom>
          <a:noFill/>
        </p:spPr>
        <p:txBody>
          <a:bodyPr wrap="square">
            <a:spAutoFit/>
          </a:bodyPr>
          <a:lstStyle/>
          <a:p>
            <a:pPr algn="just"/>
            <a:r>
              <a:rPr lang="en-US" sz="1000" dirty="0">
                <a:latin typeface="Georgia" panose="02040502050405020303" pitchFamily="18" charset="0"/>
              </a:rPr>
              <a:t>The MD/CEO of FSIB with Members and Well Wishers of </a:t>
            </a:r>
            <a:r>
              <a:rPr lang="en-US" sz="1000">
                <a:latin typeface="Georgia" panose="02040502050405020303" pitchFamily="18" charset="0"/>
              </a:rPr>
              <a:t>the Family at </a:t>
            </a:r>
            <a:r>
              <a:rPr lang="en-US" sz="1000" dirty="0">
                <a:latin typeface="Georgia" panose="02040502050405020303" pitchFamily="18" charset="0"/>
              </a:rPr>
              <a:t>the Burial Ceremony of the Mother of the Company Secretary, Late </a:t>
            </a:r>
            <a:r>
              <a:rPr lang="en-GB" sz="1000" dirty="0">
                <a:latin typeface="Georgia" panose="02040502050405020303" pitchFamily="18" charset="0"/>
              </a:rPr>
              <a:t>Mrs. </a:t>
            </a:r>
            <a:r>
              <a:rPr lang="en-GB" sz="1000" dirty="0" err="1">
                <a:latin typeface="Georgia" panose="02040502050405020303" pitchFamily="18" charset="0"/>
              </a:rPr>
              <a:t>Nwachinemelu</a:t>
            </a:r>
            <a:r>
              <a:rPr lang="en-GB" sz="1000" dirty="0">
                <a:latin typeface="Georgia" panose="02040502050405020303" pitchFamily="18" charset="0"/>
              </a:rPr>
              <a:t> Lucy I. </a:t>
            </a:r>
            <a:r>
              <a:rPr lang="en-GB" sz="1000" dirty="0" err="1">
                <a:latin typeface="Georgia" panose="02040502050405020303" pitchFamily="18" charset="0"/>
              </a:rPr>
              <a:t>Ibekwe</a:t>
            </a:r>
            <a:r>
              <a:rPr lang="en-GB" sz="1000" dirty="0">
                <a:latin typeface="Georgia" panose="02040502050405020303" pitchFamily="18" charset="0"/>
              </a:rPr>
              <a:t>.</a:t>
            </a:r>
            <a:endParaRPr lang="en-GB" sz="1000" dirty="0"/>
          </a:p>
        </p:txBody>
      </p:sp>
      <p:pic>
        <p:nvPicPr>
          <p:cNvPr id="24" name="Picture 23">
            <a:extLst>
              <a:ext uri="{FF2B5EF4-FFF2-40B4-BE49-F238E27FC236}">
                <a16:creationId xmlns:a16="http://schemas.microsoft.com/office/drawing/2014/main" id="{22ED87BD-F18F-BFA3-F2F2-A4DFDBF4E31F}"/>
              </a:ext>
            </a:extLst>
          </p:cNvPr>
          <p:cNvPicPr>
            <a:picLocks noChangeAspect="1"/>
          </p:cNvPicPr>
          <p:nvPr/>
        </p:nvPicPr>
        <p:blipFill>
          <a:blip r:embed="rId4">
            <a:extLst>
              <a:ext uri="{28A0092B-C50C-407E-A947-70E740481C1C}">
                <a14:useLocalDpi xmlns:a14="http://schemas.microsoft.com/office/drawing/2010/main" val="0"/>
              </a:ext>
            </a:extLst>
          </a:blip>
          <a:srcRect t="72" b="72"/>
          <a:stretch/>
        </p:blipFill>
        <p:spPr>
          <a:xfrm>
            <a:off x="10013575" y="212684"/>
            <a:ext cx="1889387" cy="557736"/>
          </a:xfrm>
          <a:prstGeom prst="rect">
            <a:avLst/>
          </a:prstGeom>
        </p:spPr>
      </p:pic>
      <p:grpSp>
        <p:nvGrpSpPr>
          <p:cNvPr id="25" name="Group 24">
            <a:extLst>
              <a:ext uri="{FF2B5EF4-FFF2-40B4-BE49-F238E27FC236}">
                <a16:creationId xmlns:a16="http://schemas.microsoft.com/office/drawing/2014/main" id="{84B72B16-73F1-EA97-BFA6-D1BE022C638B}"/>
              </a:ext>
            </a:extLst>
          </p:cNvPr>
          <p:cNvGrpSpPr/>
          <p:nvPr/>
        </p:nvGrpSpPr>
        <p:grpSpPr>
          <a:xfrm>
            <a:off x="479341" y="3577355"/>
            <a:ext cx="5420243" cy="2977629"/>
            <a:chOff x="307304" y="821561"/>
            <a:chExt cx="5396324" cy="3418589"/>
          </a:xfrm>
        </p:grpSpPr>
        <p:pic>
          <p:nvPicPr>
            <p:cNvPr id="29" name="Picture 28">
              <a:extLst>
                <a:ext uri="{FF2B5EF4-FFF2-40B4-BE49-F238E27FC236}">
                  <a16:creationId xmlns:a16="http://schemas.microsoft.com/office/drawing/2014/main" id="{A5768AEC-55BB-6C50-9A35-2936A042CCFA}"/>
                </a:ext>
              </a:extLst>
            </p:cNvPr>
            <p:cNvPicPr>
              <a:picLocks noChangeAspect="1"/>
            </p:cNvPicPr>
            <p:nvPr/>
          </p:nvPicPr>
          <p:blipFill rotWithShape="1">
            <a:blip r:embed="rId5">
              <a:extLst>
                <a:ext uri="{28A0092B-C50C-407E-A947-70E740481C1C}">
                  <a14:useLocalDpi xmlns:a14="http://schemas.microsoft.com/office/drawing/2010/main" val="0"/>
                </a:ext>
              </a:extLst>
            </a:blip>
            <a:srcRect l="2089" t="15204" r="3484" b="17095"/>
            <a:stretch/>
          </p:blipFill>
          <p:spPr>
            <a:xfrm>
              <a:off x="307304" y="821561"/>
              <a:ext cx="2444407" cy="3418589"/>
            </a:xfrm>
            <a:prstGeom prst="rect">
              <a:avLst/>
            </a:prstGeom>
          </p:spPr>
        </p:pic>
        <p:sp>
          <p:nvSpPr>
            <p:cNvPr id="27" name="TextBox 26">
              <a:extLst>
                <a:ext uri="{FF2B5EF4-FFF2-40B4-BE49-F238E27FC236}">
                  <a16:creationId xmlns:a16="http://schemas.microsoft.com/office/drawing/2014/main" id="{43A1D04C-C8AD-977E-7945-2F10C11BE2F2}"/>
                </a:ext>
              </a:extLst>
            </p:cNvPr>
            <p:cNvSpPr txBox="1"/>
            <p:nvPr/>
          </p:nvSpPr>
          <p:spPr>
            <a:xfrm>
              <a:off x="2687381" y="3766606"/>
              <a:ext cx="3016247" cy="459363"/>
            </a:xfrm>
            <a:prstGeom prst="rect">
              <a:avLst/>
            </a:prstGeom>
            <a:noFill/>
          </p:spPr>
          <p:txBody>
            <a:bodyPr wrap="square">
              <a:spAutoFit/>
            </a:bodyPr>
            <a:lstStyle/>
            <a:p>
              <a:pPr algn="just"/>
              <a:r>
                <a:rPr lang="en-US" sz="1000" dirty="0">
                  <a:latin typeface="Georgia" panose="02040502050405020303" pitchFamily="18" charset="0"/>
                </a:rPr>
                <a:t>The MD/CEO of First Standard Insurance Brokers and </a:t>
              </a:r>
              <a:r>
                <a:rPr lang="en-US" sz="1000" dirty="0" err="1">
                  <a:latin typeface="Georgia" panose="02040502050405020303" pitchFamily="18" charset="0"/>
                </a:rPr>
                <a:t>Mazi</a:t>
              </a:r>
              <a:r>
                <a:rPr lang="en-US" sz="1000" dirty="0">
                  <a:latin typeface="Georgia" panose="02040502050405020303" pitchFamily="18" charset="0"/>
                </a:rPr>
                <a:t> Uche </a:t>
              </a:r>
              <a:r>
                <a:rPr lang="en-US" sz="1000" dirty="0" err="1">
                  <a:latin typeface="Georgia" panose="02040502050405020303" pitchFamily="18" charset="0"/>
                </a:rPr>
                <a:t>Unigwe</a:t>
              </a:r>
              <a:endParaRPr lang="en-GB" sz="1000" dirty="0"/>
            </a:p>
          </p:txBody>
        </p:sp>
      </p:grpSp>
    </p:spTree>
    <p:extLst>
      <p:ext uri="{BB962C8B-B14F-4D97-AF65-F5344CB8AC3E}">
        <p14:creationId xmlns:p14="http://schemas.microsoft.com/office/powerpoint/2010/main" val="63100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45F3FC1-67C2-5298-366A-08901414E62D}"/>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017D4A85-39DB-473E-C4D3-043E76B896DC}"/>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821FC39C-5CBB-B5C7-6580-225ECB196E94}"/>
                  </a:ext>
                </a:extLst>
              </p:cNvPr>
              <p:cNvGrpSpPr/>
              <p:nvPr/>
            </p:nvGrpSpPr>
            <p:grpSpPr>
              <a:xfrm>
                <a:off x="5148087" y="10294886"/>
                <a:ext cx="2265512" cy="154722"/>
                <a:chOff x="4538488" y="10142486"/>
                <a:chExt cx="2265512" cy="154722"/>
              </a:xfrm>
            </p:grpSpPr>
            <p:grpSp>
              <p:nvGrpSpPr>
                <p:cNvPr id="8" name="Group 14">
                  <a:extLst>
                    <a:ext uri="{FF2B5EF4-FFF2-40B4-BE49-F238E27FC236}">
                      <a16:creationId xmlns:a16="http://schemas.microsoft.com/office/drawing/2014/main" id="{2644DF8B-E99F-EA14-A6D6-D92FA9C20495}"/>
                    </a:ext>
                  </a:extLst>
                </p:cNvPr>
                <p:cNvGrpSpPr/>
                <p:nvPr/>
              </p:nvGrpSpPr>
              <p:grpSpPr>
                <a:xfrm>
                  <a:off x="6689100" y="10169157"/>
                  <a:ext cx="114900" cy="114900"/>
                  <a:chOff x="0" y="0"/>
                  <a:chExt cx="812800" cy="812800"/>
                </a:xfrm>
              </p:grpSpPr>
              <p:sp>
                <p:nvSpPr>
                  <p:cNvPr id="10" name="Freeform 15">
                    <a:extLst>
                      <a:ext uri="{FF2B5EF4-FFF2-40B4-BE49-F238E27FC236}">
                        <a16:creationId xmlns:a16="http://schemas.microsoft.com/office/drawing/2014/main" id="{89A60D19-6049-3150-ACCC-6E3241DD8BA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1" name="TextBox 16">
                    <a:extLst>
                      <a:ext uri="{FF2B5EF4-FFF2-40B4-BE49-F238E27FC236}">
                        <a16:creationId xmlns:a16="http://schemas.microsoft.com/office/drawing/2014/main" id="{6BB0058A-B31D-6FDF-AFE6-380218AB041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33">
                  <a:extLst>
                    <a:ext uri="{FF2B5EF4-FFF2-40B4-BE49-F238E27FC236}">
                      <a16:creationId xmlns:a16="http://schemas.microsoft.com/office/drawing/2014/main" id="{4ECA2E73-2F64-2345-B92F-5A0902F918E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7" name="Straight Connector 6">
                <a:extLst>
                  <a:ext uri="{FF2B5EF4-FFF2-40B4-BE49-F238E27FC236}">
                    <a16:creationId xmlns:a16="http://schemas.microsoft.com/office/drawing/2014/main" id="{43AB78C5-0679-B737-2DCF-50F19D08548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C1741569-5433-D265-71D9-2139D984BB60}"/>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grpSp>
        <p:nvGrpSpPr>
          <p:cNvPr id="28" name="Group 27">
            <a:extLst>
              <a:ext uri="{FF2B5EF4-FFF2-40B4-BE49-F238E27FC236}">
                <a16:creationId xmlns:a16="http://schemas.microsoft.com/office/drawing/2014/main" id="{23A1226F-ACDF-A18C-96B5-5161713247A8}"/>
              </a:ext>
            </a:extLst>
          </p:cNvPr>
          <p:cNvGrpSpPr/>
          <p:nvPr/>
        </p:nvGrpSpPr>
        <p:grpSpPr>
          <a:xfrm>
            <a:off x="5891842" y="810497"/>
            <a:ext cx="5678743" cy="5709636"/>
            <a:chOff x="5891842" y="810497"/>
            <a:chExt cx="5678743" cy="5709636"/>
          </a:xfrm>
        </p:grpSpPr>
        <p:pic>
          <p:nvPicPr>
            <p:cNvPr id="14" name="Picture 13">
              <a:extLst>
                <a:ext uri="{FF2B5EF4-FFF2-40B4-BE49-F238E27FC236}">
                  <a16:creationId xmlns:a16="http://schemas.microsoft.com/office/drawing/2014/main" id="{18F54728-8904-DA7E-C810-1551FE628F6B}"/>
                </a:ext>
              </a:extLst>
            </p:cNvPr>
            <p:cNvPicPr>
              <a:picLocks noChangeAspect="1"/>
            </p:cNvPicPr>
            <p:nvPr/>
          </p:nvPicPr>
          <p:blipFill rotWithShape="1">
            <a:blip r:embed="rId2">
              <a:extLst>
                <a:ext uri="{28A0092B-C50C-407E-A947-70E740481C1C}">
                  <a14:useLocalDpi xmlns:a14="http://schemas.microsoft.com/office/drawing/2010/main" val="0"/>
                </a:ext>
              </a:extLst>
            </a:blip>
            <a:srcRect l="15646" t="38112" r="18781" b="5609"/>
            <a:stretch/>
          </p:blipFill>
          <p:spPr>
            <a:xfrm>
              <a:off x="6399711" y="810497"/>
              <a:ext cx="4630269" cy="5298591"/>
            </a:xfrm>
            <a:prstGeom prst="rect">
              <a:avLst/>
            </a:prstGeom>
          </p:spPr>
        </p:pic>
        <p:sp>
          <p:nvSpPr>
            <p:cNvPr id="23" name="TextBox 22">
              <a:extLst>
                <a:ext uri="{FF2B5EF4-FFF2-40B4-BE49-F238E27FC236}">
                  <a16:creationId xmlns:a16="http://schemas.microsoft.com/office/drawing/2014/main" id="{F3623D82-7F55-ACAA-C7B2-74D1749223EC}"/>
                </a:ext>
              </a:extLst>
            </p:cNvPr>
            <p:cNvSpPr txBox="1"/>
            <p:nvPr/>
          </p:nvSpPr>
          <p:spPr>
            <a:xfrm>
              <a:off x="5891842" y="6120023"/>
              <a:ext cx="5678743" cy="400110"/>
            </a:xfrm>
            <a:prstGeom prst="rect">
              <a:avLst/>
            </a:prstGeom>
            <a:noFill/>
          </p:spPr>
          <p:txBody>
            <a:bodyPr wrap="square">
              <a:spAutoFit/>
            </a:bodyPr>
            <a:lstStyle/>
            <a:p>
              <a:pPr algn="ctr"/>
              <a:r>
                <a:rPr lang="en-US" sz="1000" dirty="0">
                  <a:latin typeface="Georgia" panose="02040502050405020303" pitchFamily="18" charset="0"/>
                </a:rPr>
                <a:t>The Executive Assistant to the MD/CEO of FSIB, Elvis Ejiofor actively engaging Mr. Musa Dem, the Package Development Manager, Ga</a:t>
              </a:r>
              <a:r>
                <a:rPr lang="en-GB" sz="1000" dirty="0" err="1">
                  <a:latin typeface="Georgia" panose="02040502050405020303" pitchFamily="18" charset="0"/>
                </a:rPr>
                <a:t>mbia</a:t>
              </a:r>
              <a:r>
                <a:rPr lang="en-GB" sz="1000" dirty="0">
                  <a:latin typeface="Georgia" panose="02040502050405020303" pitchFamily="18" charset="0"/>
                </a:rPr>
                <a:t> Tourism Board and other attendees at the event..</a:t>
              </a:r>
              <a:endParaRPr lang="en-GB" sz="1000" dirty="0"/>
            </a:p>
          </p:txBody>
        </p:sp>
      </p:grpSp>
      <p:pic>
        <p:nvPicPr>
          <p:cNvPr id="24" name="Picture 23">
            <a:extLst>
              <a:ext uri="{FF2B5EF4-FFF2-40B4-BE49-F238E27FC236}">
                <a16:creationId xmlns:a16="http://schemas.microsoft.com/office/drawing/2014/main" id="{A7B0F9F1-F609-9620-E62D-696AA1E27A8D}"/>
              </a:ext>
            </a:extLst>
          </p:cNvPr>
          <p:cNvPicPr>
            <a:picLocks noChangeAspect="1"/>
          </p:cNvPicPr>
          <p:nvPr/>
        </p:nvPicPr>
        <p:blipFill>
          <a:blip r:embed="rId3">
            <a:extLst>
              <a:ext uri="{28A0092B-C50C-407E-A947-70E740481C1C}">
                <a14:useLocalDpi xmlns:a14="http://schemas.microsoft.com/office/drawing/2010/main" val="0"/>
              </a:ext>
            </a:extLst>
          </a:blip>
          <a:srcRect t="72" b="72"/>
          <a:stretch/>
        </p:blipFill>
        <p:spPr>
          <a:xfrm>
            <a:off x="10013575" y="212684"/>
            <a:ext cx="1889387" cy="557736"/>
          </a:xfrm>
          <a:prstGeom prst="rect">
            <a:avLst/>
          </a:prstGeom>
        </p:spPr>
      </p:pic>
      <p:grpSp>
        <p:nvGrpSpPr>
          <p:cNvPr id="29" name="Group 28">
            <a:extLst>
              <a:ext uri="{FF2B5EF4-FFF2-40B4-BE49-F238E27FC236}">
                <a16:creationId xmlns:a16="http://schemas.microsoft.com/office/drawing/2014/main" id="{B1EE80EE-6D82-CF8E-5E84-772141762C87}"/>
              </a:ext>
            </a:extLst>
          </p:cNvPr>
          <p:cNvGrpSpPr/>
          <p:nvPr/>
        </p:nvGrpSpPr>
        <p:grpSpPr>
          <a:xfrm>
            <a:off x="202986" y="707103"/>
            <a:ext cx="5893014" cy="5712740"/>
            <a:chOff x="202986" y="707103"/>
            <a:chExt cx="5893014" cy="5712740"/>
          </a:xfrm>
        </p:grpSpPr>
        <p:pic>
          <p:nvPicPr>
            <p:cNvPr id="21" name="Picture 20">
              <a:extLst>
                <a:ext uri="{FF2B5EF4-FFF2-40B4-BE49-F238E27FC236}">
                  <a16:creationId xmlns:a16="http://schemas.microsoft.com/office/drawing/2014/main" id="{80F55ED2-4A62-484D-69AD-F82CBDBD835D}"/>
                </a:ext>
              </a:extLst>
            </p:cNvPr>
            <p:cNvPicPr>
              <a:picLocks noChangeAspect="1"/>
            </p:cNvPicPr>
            <p:nvPr/>
          </p:nvPicPr>
          <p:blipFill rotWithShape="1">
            <a:blip r:embed="rId4">
              <a:extLst>
                <a:ext uri="{28A0092B-C50C-407E-A947-70E740481C1C}">
                  <a14:useLocalDpi xmlns:a14="http://schemas.microsoft.com/office/drawing/2010/main" val="0"/>
                </a:ext>
              </a:extLst>
            </a:blip>
            <a:srcRect l="11879" t="10673" b="19509"/>
            <a:stretch/>
          </p:blipFill>
          <p:spPr>
            <a:xfrm>
              <a:off x="834960" y="707103"/>
              <a:ext cx="4535608" cy="2611280"/>
            </a:xfrm>
            <a:prstGeom prst="rect">
              <a:avLst/>
            </a:prstGeom>
          </p:spPr>
        </p:pic>
        <p:grpSp>
          <p:nvGrpSpPr>
            <p:cNvPr id="25" name="Group 24">
              <a:extLst>
                <a:ext uri="{FF2B5EF4-FFF2-40B4-BE49-F238E27FC236}">
                  <a16:creationId xmlns:a16="http://schemas.microsoft.com/office/drawing/2014/main" id="{3A103D50-8B5E-34D3-8E7C-8F5E17C27981}"/>
                </a:ext>
              </a:extLst>
            </p:cNvPr>
            <p:cNvGrpSpPr/>
            <p:nvPr/>
          </p:nvGrpSpPr>
          <p:grpSpPr>
            <a:xfrm>
              <a:off x="202986" y="3354311"/>
              <a:ext cx="5893014" cy="3065532"/>
              <a:chOff x="5409466" y="4159024"/>
              <a:chExt cx="6093791" cy="3608572"/>
            </a:xfrm>
          </p:grpSpPr>
          <p:pic>
            <p:nvPicPr>
              <p:cNvPr id="26" name="Picture 25">
                <a:extLst>
                  <a:ext uri="{FF2B5EF4-FFF2-40B4-BE49-F238E27FC236}">
                    <a16:creationId xmlns:a16="http://schemas.microsoft.com/office/drawing/2014/main" id="{994CBAA8-1037-7EBF-B43B-5E20846789E7}"/>
                  </a:ext>
                </a:extLst>
              </p:cNvPr>
              <p:cNvPicPr>
                <a:picLocks noChangeAspect="1"/>
              </p:cNvPicPr>
              <p:nvPr/>
            </p:nvPicPr>
            <p:blipFill>
              <a:blip r:embed="rId5">
                <a:extLst>
                  <a:ext uri="{28A0092B-C50C-407E-A947-70E740481C1C}">
                    <a14:useLocalDpi xmlns:a14="http://schemas.microsoft.com/office/drawing/2010/main" val="0"/>
                  </a:ext>
                </a:extLst>
              </a:blip>
              <a:srcRect t="14725" b="14725"/>
              <a:stretch/>
            </p:blipFill>
            <p:spPr>
              <a:xfrm>
                <a:off x="5842151" y="4676567"/>
                <a:ext cx="5131778" cy="3091029"/>
              </a:xfrm>
              <a:prstGeom prst="rect">
                <a:avLst/>
              </a:prstGeom>
            </p:spPr>
          </p:pic>
          <p:sp>
            <p:nvSpPr>
              <p:cNvPr id="27" name="TextBox 26">
                <a:extLst>
                  <a:ext uri="{FF2B5EF4-FFF2-40B4-BE49-F238E27FC236}">
                    <a16:creationId xmlns:a16="http://schemas.microsoft.com/office/drawing/2014/main" id="{48708369-AD96-C9FA-C4A1-5522A7A6150E}"/>
                  </a:ext>
                </a:extLst>
              </p:cNvPr>
              <p:cNvSpPr txBox="1"/>
              <p:nvPr/>
            </p:nvSpPr>
            <p:spPr>
              <a:xfrm>
                <a:off x="5409466" y="4159024"/>
                <a:ext cx="6093791" cy="470987"/>
              </a:xfrm>
              <a:prstGeom prst="rect">
                <a:avLst/>
              </a:prstGeom>
              <a:noFill/>
            </p:spPr>
            <p:txBody>
              <a:bodyPr wrap="square">
                <a:spAutoFit/>
              </a:bodyPr>
              <a:lstStyle/>
              <a:p>
                <a:pPr algn="ctr"/>
                <a:r>
                  <a:rPr lang="en-US" sz="1000" dirty="0">
                    <a:latin typeface="Georgia" panose="02040502050405020303" pitchFamily="18" charset="0"/>
                  </a:rPr>
                  <a:t>The MD/CEO of FSIB in a conversation with the Team Lead of the Organizing Committee of </a:t>
                </a:r>
                <a:r>
                  <a:rPr lang="en-GB" sz="1000" dirty="0">
                    <a:latin typeface="Georgia" panose="02040502050405020303" pitchFamily="18" charset="0"/>
                  </a:rPr>
                  <a:t>Gambia Tourism Board’s Economic, Trade and Investment Forum in Lagos on the 27th of May, 2024</a:t>
                </a:r>
                <a:endParaRPr lang="en-GB" sz="1000" dirty="0"/>
              </a:p>
            </p:txBody>
          </p:sp>
        </p:grpSp>
      </p:grpSp>
    </p:spTree>
    <p:extLst>
      <p:ext uri="{BB962C8B-B14F-4D97-AF65-F5344CB8AC3E}">
        <p14:creationId xmlns:p14="http://schemas.microsoft.com/office/powerpoint/2010/main" val="248417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45F3FC1-67C2-5298-366A-08901414E62D}"/>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017D4A85-39DB-473E-C4D3-043E76B896DC}"/>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821FC39C-5CBB-B5C7-6580-225ECB196E94}"/>
                  </a:ext>
                </a:extLst>
              </p:cNvPr>
              <p:cNvGrpSpPr/>
              <p:nvPr/>
            </p:nvGrpSpPr>
            <p:grpSpPr>
              <a:xfrm>
                <a:off x="5148087" y="10294886"/>
                <a:ext cx="2265512" cy="154722"/>
                <a:chOff x="4538488" y="10142486"/>
                <a:chExt cx="2265512" cy="154722"/>
              </a:xfrm>
            </p:grpSpPr>
            <p:grpSp>
              <p:nvGrpSpPr>
                <p:cNvPr id="8" name="Group 14">
                  <a:extLst>
                    <a:ext uri="{FF2B5EF4-FFF2-40B4-BE49-F238E27FC236}">
                      <a16:creationId xmlns:a16="http://schemas.microsoft.com/office/drawing/2014/main" id="{2644DF8B-E99F-EA14-A6D6-D92FA9C20495}"/>
                    </a:ext>
                  </a:extLst>
                </p:cNvPr>
                <p:cNvGrpSpPr/>
                <p:nvPr/>
              </p:nvGrpSpPr>
              <p:grpSpPr>
                <a:xfrm>
                  <a:off x="6689100" y="10169157"/>
                  <a:ext cx="114900" cy="114900"/>
                  <a:chOff x="0" y="0"/>
                  <a:chExt cx="812800" cy="812800"/>
                </a:xfrm>
              </p:grpSpPr>
              <p:sp>
                <p:nvSpPr>
                  <p:cNvPr id="10" name="Freeform 15">
                    <a:extLst>
                      <a:ext uri="{FF2B5EF4-FFF2-40B4-BE49-F238E27FC236}">
                        <a16:creationId xmlns:a16="http://schemas.microsoft.com/office/drawing/2014/main" id="{89A60D19-6049-3150-ACCC-6E3241DD8BA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1" name="TextBox 16">
                    <a:extLst>
                      <a:ext uri="{FF2B5EF4-FFF2-40B4-BE49-F238E27FC236}">
                        <a16:creationId xmlns:a16="http://schemas.microsoft.com/office/drawing/2014/main" id="{6BB0058A-B31D-6FDF-AFE6-380218AB041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33">
                  <a:extLst>
                    <a:ext uri="{FF2B5EF4-FFF2-40B4-BE49-F238E27FC236}">
                      <a16:creationId xmlns:a16="http://schemas.microsoft.com/office/drawing/2014/main" id="{4ECA2E73-2F64-2345-B92F-5A0902F918E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7" name="Straight Connector 6">
                <a:extLst>
                  <a:ext uri="{FF2B5EF4-FFF2-40B4-BE49-F238E27FC236}">
                    <a16:creationId xmlns:a16="http://schemas.microsoft.com/office/drawing/2014/main" id="{43AB78C5-0679-B737-2DCF-50F19D08548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C1741569-5433-D265-71D9-2139D984BB60}"/>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14" name="Picture 13">
            <a:extLst>
              <a:ext uri="{FF2B5EF4-FFF2-40B4-BE49-F238E27FC236}">
                <a16:creationId xmlns:a16="http://schemas.microsoft.com/office/drawing/2014/main" id="{18F54728-8904-DA7E-C810-1551FE628F6B}"/>
              </a:ext>
            </a:extLst>
          </p:cNvPr>
          <p:cNvPicPr>
            <a:picLocks noChangeAspect="1"/>
          </p:cNvPicPr>
          <p:nvPr/>
        </p:nvPicPr>
        <p:blipFill rotWithShape="1">
          <a:blip r:embed="rId2">
            <a:extLst>
              <a:ext uri="{28A0092B-C50C-407E-A947-70E740481C1C}">
                <a14:useLocalDpi xmlns:a14="http://schemas.microsoft.com/office/drawing/2010/main" val="0"/>
              </a:ext>
            </a:extLst>
          </a:blip>
          <a:srcRect l="4629" t="4723" r="3672" b="3577"/>
          <a:stretch/>
        </p:blipFill>
        <p:spPr>
          <a:xfrm>
            <a:off x="4152790" y="1302787"/>
            <a:ext cx="7559869" cy="4252425"/>
          </a:xfrm>
          <a:prstGeom prst="rect">
            <a:avLst/>
          </a:prstGeom>
        </p:spPr>
      </p:pic>
      <p:grpSp>
        <p:nvGrpSpPr>
          <p:cNvPr id="15" name="Group 14">
            <a:extLst>
              <a:ext uri="{FF2B5EF4-FFF2-40B4-BE49-F238E27FC236}">
                <a16:creationId xmlns:a16="http://schemas.microsoft.com/office/drawing/2014/main" id="{3252748F-F254-00E7-DB50-732C2C82CF51}"/>
              </a:ext>
            </a:extLst>
          </p:cNvPr>
          <p:cNvGrpSpPr/>
          <p:nvPr/>
        </p:nvGrpSpPr>
        <p:grpSpPr>
          <a:xfrm>
            <a:off x="283766" y="310752"/>
            <a:ext cx="3011122" cy="3227436"/>
            <a:chOff x="2756543" y="584960"/>
            <a:chExt cx="2997835" cy="3705391"/>
          </a:xfrm>
        </p:grpSpPr>
        <p:pic>
          <p:nvPicPr>
            <p:cNvPr id="18" name="Picture 17">
              <a:extLst>
                <a:ext uri="{FF2B5EF4-FFF2-40B4-BE49-F238E27FC236}">
                  <a16:creationId xmlns:a16="http://schemas.microsoft.com/office/drawing/2014/main" id="{B0BECE00-7890-A067-A227-D25DE253C5A7}"/>
                </a:ext>
              </a:extLst>
            </p:cNvPr>
            <p:cNvPicPr>
              <a:picLocks noChangeAspect="1"/>
            </p:cNvPicPr>
            <p:nvPr/>
          </p:nvPicPr>
          <p:blipFill rotWithShape="1">
            <a:blip r:embed="rId3">
              <a:extLst>
                <a:ext uri="{28A0092B-C50C-407E-A947-70E740481C1C}">
                  <a14:useLocalDpi xmlns:a14="http://schemas.microsoft.com/office/drawing/2010/main" val="0"/>
                </a:ext>
              </a:extLst>
            </a:blip>
            <a:srcRect l="3881" t="4966" r="6162" b="34926"/>
            <a:stretch/>
          </p:blipFill>
          <p:spPr>
            <a:xfrm>
              <a:off x="3054846" y="584960"/>
              <a:ext cx="2401230" cy="3289417"/>
            </a:xfrm>
            <a:prstGeom prst="rect">
              <a:avLst/>
            </a:prstGeom>
          </p:spPr>
        </p:pic>
        <p:sp>
          <p:nvSpPr>
            <p:cNvPr id="17" name="TextBox 16">
              <a:extLst>
                <a:ext uri="{FF2B5EF4-FFF2-40B4-BE49-F238E27FC236}">
                  <a16:creationId xmlns:a16="http://schemas.microsoft.com/office/drawing/2014/main" id="{12DE2128-B9C5-C232-6086-86C83CDAD892}"/>
                </a:ext>
              </a:extLst>
            </p:cNvPr>
            <p:cNvSpPr txBox="1"/>
            <p:nvPr/>
          </p:nvSpPr>
          <p:spPr>
            <a:xfrm>
              <a:off x="2756543" y="3830988"/>
              <a:ext cx="2997835" cy="459363"/>
            </a:xfrm>
            <a:prstGeom prst="rect">
              <a:avLst/>
            </a:prstGeom>
            <a:noFill/>
          </p:spPr>
          <p:txBody>
            <a:bodyPr wrap="square">
              <a:spAutoFit/>
            </a:bodyPr>
            <a:lstStyle/>
            <a:p>
              <a:pPr algn="just"/>
              <a:r>
                <a:rPr lang="en-US" sz="1000" dirty="0">
                  <a:latin typeface="Georgia" panose="02040502050405020303" pitchFamily="18" charset="0"/>
                </a:rPr>
                <a:t>The MD/CEO with Staff of the Optimus Bank  During an Outreach</a:t>
              </a:r>
              <a:endParaRPr lang="en-GB" sz="1000" dirty="0"/>
            </a:p>
          </p:txBody>
        </p:sp>
      </p:grpSp>
      <p:sp>
        <p:nvSpPr>
          <p:cNvPr id="23" name="TextBox 22">
            <a:extLst>
              <a:ext uri="{FF2B5EF4-FFF2-40B4-BE49-F238E27FC236}">
                <a16:creationId xmlns:a16="http://schemas.microsoft.com/office/drawing/2014/main" id="{F3623D82-7F55-ACAA-C7B2-74D1749223EC}"/>
              </a:ext>
            </a:extLst>
          </p:cNvPr>
          <p:cNvSpPr txBox="1"/>
          <p:nvPr/>
        </p:nvSpPr>
        <p:spPr>
          <a:xfrm>
            <a:off x="5274689" y="5594961"/>
            <a:ext cx="5466447" cy="246221"/>
          </a:xfrm>
          <a:prstGeom prst="rect">
            <a:avLst/>
          </a:prstGeom>
          <a:noFill/>
        </p:spPr>
        <p:txBody>
          <a:bodyPr wrap="square">
            <a:spAutoFit/>
          </a:bodyPr>
          <a:lstStyle/>
          <a:p>
            <a:pPr algn="just"/>
            <a:r>
              <a:rPr lang="en-US" sz="1000" dirty="0">
                <a:latin typeface="Georgia" panose="02040502050405020303" pitchFamily="18" charset="0"/>
              </a:rPr>
              <a:t>The MD/CEO of FSIB with Members of the Dance Legend Group During a Street Outreach</a:t>
            </a:r>
            <a:endParaRPr lang="en-GB" sz="1000" dirty="0"/>
          </a:p>
        </p:txBody>
      </p:sp>
      <p:pic>
        <p:nvPicPr>
          <p:cNvPr id="24" name="Picture 23">
            <a:extLst>
              <a:ext uri="{FF2B5EF4-FFF2-40B4-BE49-F238E27FC236}">
                <a16:creationId xmlns:a16="http://schemas.microsoft.com/office/drawing/2014/main" id="{22ED87BD-F18F-BFA3-F2F2-A4DFDBF4E31F}"/>
              </a:ext>
            </a:extLst>
          </p:cNvPr>
          <p:cNvPicPr>
            <a:picLocks noChangeAspect="1"/>
          </p:cNvPicPr>
          <p:nvPr/>
        </p:nvPicPr>
        <p:blipFill>
          <a:blip r:embed="rId4">
            <a:extLst>
              <a:ext uri="{28A0092B-C50C-407E-A947-70E740481C1C}">
                <a14:useLocalDpi xmlns:a14="http://schemas.microsoft.com/office/drawing/2010/main" val="0"/>
              </a:ext>
            </a:extLst>
          </a:blip>
          <a:srcRect t="72" b="72"/>
          <a:stretch/>
        </p:blipFill>
        <p:spPr>
          <a:xfrm>
            <a:off x="10013575" y="212684"/>
            <a:ext cx="1889387" cy="557736"/>
          </a:xfrm>
          <a:prstGeom prst="rect">
            <a:avLst/>
          </a:prstGeom>
        </p:spPr>
      </p:pic>
      <p:grpSp>
        <p:nvGrpSpPr>
          <p:cNvPr id="25" name="Group 24">
            <a:extLst>
              <a:ext uri="{FF2B5EF4-FFF2-40B4-BE49-F238E27FC236}">
                <a16:creationId xmlns:a16="http://schemas.microsoft.com/office/drawing/2014/main" id="{84B72B16-73F1-EA97-BFA6-D1BE022C638B}"/>
              </a:ext>
            </a:extLst>
          </p:cNvPr>
          <p:cNvGrpSpPr/>
          <p:nvPr/>
        </p:nvGrpSpPr>
        <p:grpSpPr>
          <a:xfrm>
            <a:off x="479341" y="3577355"/>
            <a:ext cx="6419299" cy="2977629"/>
            <a:chOff x="307304" y="821561"/>
            <a:chExt cx="6390971" cy="3418589"/>
          </a:xfrm>
        </p:grpSpPr>
        <p:pic>
          <p:nvPicPr>
            <p:cNvPr id="29" name="Picture 28">
              <a:extLst>
                <a:ext uri="{FF2B5EF4-FFF2-40B4-BE49-F238E27FC236}">
                  <a16:creationId xmlns:a16="http://schemas.microsoft.com/office/drawing/2014/main" id="{A5768AEC-55BB-6C50-9A35-2936A042CCFA}"/>
                </a:ext>
              </a:extLst>
            </p:cNvPr>
            <p:cNvPicPr>
              <a:picLocks noChangeAspect="1"/>
            </p:cNvPicPr>
            <p:nvPr/>
          </p:nvPicPr>
          <p:blipFill rotWithShape="1">
            <a:blip r:embed="rId5">
              <a:extLst>
                <a:ext uri="{28A0092B-C50C-407E-A947-70E740481C1C}">
                  <a14:useLocalDpi xmlns:a14="http://schemas.microsoft.com/office/drawing/2010/main" val="0"/>
                </a:ext>
              </a:extLst>
            </a:blip>
            <a:srcRect l="87" t="887" r="-87" b="30896"/>
            <a:stretch/>
          </p:blipFill>
          <p:spPr>
            <a:xfrm>
              <a:off x="307304" y="821561"/>
              <a:ext cx="2444407" cy="3418589"/>
            </a:xfrm>
            <a:prstGeom prst="rect">
              <a:avLst/>
            </a:prstGeom>
          </p:spPr>
        </p:pic>
        <p:sp>
          <p:nvSpPr>
            <p:cNvPr id="27" name="TextBox 26">
              <a:extLst>
                <a:ext uri="{FF2B5EF4-FFF2-40B4-BE49-F238E27FC236}">
                  <a16:creationId xmlns:a16="http://schemas.microsoft.com/office/drawing/2014/main" id="{43A1D04C-C8AD-977E-7945-2F10C11BE2F2}"/>
                </a:ext>
              </a:extLst>
            </p:cNvPr>
            <p:cNvSpPr txBox="1"/>
            <p:nvPr/>
          </p:nvSpPr>
          <p:spPr>
            <a:xfrm>
              <a:off x="2687381" y="3766606"/>
              <a:ext cx="4010894" cy="459363"/>
            </a:xfrm>
            <a:prstGeom prst="rect">
              <a:avLst/>
            </a:prstGeom>
            <a:noFill/>
          </p:spPr>
          <p:txBody>
            <a:bodyPr wrap="square">
              <a:spAutoFit/>
            </a:bodyPr>
            <a:lstStyle/>
            <a:p>
              <a:pPr algn="just"/>
              <a:r>
                <a:rPr lang="en-US" sz="1000" dirty="0">
                  <a:latin typeface="Georgia" panose="02040502050405020303" pitchFamily="18" charset="0"/>
                </a:rPr>
                <a:t>The MD/CEO of First Standard Insurance Brokers and </a:t>
              </a:r>
              <a:r>
                <a:rPr lang="en-US" sz="1000" dirty="0" err="1">
                  <a:latin typeface="Georgia" panose="02040502050405020303" pitchFamily="18" charset="0"/>
                </a:rPr>
                <a:t>Ratata</a:t>
              </a:r>
              <a:r>
                <a:rPr lang="en-US" sz="1000" dirty="0">
                  <a:latin typeface="Georgia" panose="02040502050405020303" pitchFamily="18" charset="0"/>
                </a:rPr>
                <a:t> of </a:t>
              </a:r>
              <a:r>
                <a:rPr lang="en-US" sz="1000" dirty="0" err="1">
                  <a:latin typeface="Georgia" panose="02040502050405020303" pitchFamily="18" charset="0"/>
                </a:rPr>
                <a:t>Wazobia</a:t>
              </a:r>
              <a:r>
                <a:rPr lang="en-US" sz="1000" dirty="0">
                  <a:latin typeface="Georgia" panose="02040502050405020303" pitchFamily="18" charset="0"/>
                </a:rPr>
                <a:t>, an Attendee of the Street Outreach</a:t>
              </a:r>
              <a:endParaRPr lang="en-GB" sz="1000" dirty="0"/>
            </a:p>
          </p:txBody>
        </p:sp>
      </p:grpSp>
      <p:sp>
        <p:nvSpPr>
          <p:cNvPr id="12" name="TextBox 11">
            <a:extLst>
              <a:ext uri="{FF2B5EF4-FFF2-40B4-BE49-F238E27FC236}">
                <a16:creationId xmlns:a16="http://schemas.microsoft.com/office/drawing/2014/main" id="{4F9E659B-67D7-403F-AA05-EF2E06F54511}"/>
              </a:ext>
            </a:extLst>
          </p:cNvPr>
          <p:cNvSpPr txBox="1"/>
          <p:nvPr/>
        </p:nvSpPr>
        <p:spPr>
          <a:xfrm>
            <a:off x="1965852" y="184139"/>
            <a:ext cx="8260294" cy="723275"/>
          </a:xfrm>
          <a:prstGeom prst="rect">
            <a:avLst/>
          </a:prstGeom>
          <a:noFill/>
        </p:spPr>
        <p:txBody>
          <a:bodyPr wrap="square">
            <a:spAutoFit/>
          </a:bodyPr>
          <a:lstStyle/>
          <a:p>
            <a:pPr algn="ctr" defTabSz="758952">
              <a:spcAft>
                <a:spcPts val="600"/>
              </a:spcAft>
            </a:pPr>
            <a:r>
              <a:rPr lang="en-GB" b="1" kern="1200" dirty="0">
                <a:ln w="13462">
                  <a:solidFill>
                    <a:schemeClr val="tx2">
                      <a:lumMod val="40000"/>
                      <a:lumOff val="60000"/>
                    </a:schemeClr>
                  </a:solidFill>
                  <a:prstDash val="solid"/>
                </a:ln>
                <a:solidFill>
                  <a:schemeClr val="tx1">
                    <a:lumMod val="65000"/>
                    <a:lumOff val="35000"/>
                  </a:schemeClr>
                </a:solidFill>
                <a:latin typeface="Georgia" panose="02040502050405020303" pitchFamily="18" charset="0"/>
              </a:rPr>
              <a:t>CSR ENGAGEMENTS</a:t>
            </a:r>
          </a:p>
          <a:p>
            <a:pPr algn="ctr" defTabSz="758952">
              <a:spcAft>
                <a:spcPts val="600"/>
              </a:spcAft>
            </a:pPr>
            <a:r>
              <a:rPr lang="en-GB" b="1" kern="1200" dirty="0">
                <a:ln w="13462">
                  <a:solidFill>
                    <a:schemeClr val="tx2">
                      <a:lumMod val="40000"/>
                      <a:lumOff val="60000"/>
                    </a:schemeClr>
                  </a:solidFill>
                  <a:prstDash val="solid"/>
                </a:ln>
                <a:solidFill>
                  <a:schemeClr val="tx1">
                    <a:lumMod val="65000"/>
                    <a:lumOff val="35000"/>
                  </a:schemeClr>
                </a:solidFill>
                <a:latin typeface="Georgia" panose="02040502050405020303" pitchFamily="18" charset="0"/>
              </a:rPr>
              <a:t>(CHANGE FROM STREET LIFE INITIATIVE)</a:t>
            </a:r>
          </a:p>
        </p:txBody>
      </p:sp>
    </p:spTree>
    <p:extLst>
      <p:ext uri="{BB962C8B-B14F-4D97-AF65-F5344CB8AC3E}">
        <p14:creationId xmlns:p14="http://schemas.microsoft.com/office/powerpoint/2010/main" val="2993988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2C7-14C2-AE6B-15A1-E3A338B537FD}"/>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F36B7128-20FC-DE74-BD42-266C6189FA2E}"/>
              </a:ext>
            </a:extLst>
          </p:cNvPr>
          <p:cNvGrpSpPr/>
          <p:nvPr/>
        </p:nvGrpSpPr>
        <p:grpSpPr>
          <a:xfrm>
            <a:off x="180750" y="174852"/>
            <a:ext cx="11916000" cy="5832000"/>
            <a:chOff x="437808" y="528775"/>
            <a:chExt cx="11316384" cy="5839791"/>
          </a:xfrm>
        </p:grpSpPr>
        <p:grpSp>
          <p:nvGrpSpPr>
            <p:cNvPr id="26" name="Group 25">
              <a:extLst>
                <a:ext uri="{FF2B5EF4-FFF2-40B4-BE49-F238E27FC236}">
                  <a16:creationId xmlns:a16="http://schemas.microsoft.com/office/drawing/2014/main" id="{94F9DC87-F9A9-D898-945E-0FEE1A21468E}"/>
                </a:ext>
              </a:extLst>
            </p:cNvPr>
            <p:cNvGrpSpPr/>
            <p:nvPr/>
          </p:nvGrpSpPr>
          <p:grpSpPr>
            <a:xfrm>
              <a:off x="437808" y="554881"/>
              <a:ext cx="11316384" cy="5813685"/>
              <a:chOff x="437808" y="554881"/>
              <a:chExt cx="11316384" cy="5813685"/>
            </a:xfrm>
          </p:grpSpPr>
          <p:sp>
            <p:nvSpPr>
              <p:cNvPr id="29" name="Parallelogram 28">
                <a:extLst>
                  <a:ext uri="{FF2B5EF4-FFF2-40B4-BE49-F238E27FC236}">
                    <a16:creationId xmlns:a16="http://schemas.microsoft.com/office/drawing/2014/main" id="{648EF095-3DDC-C744-8811-A7E0B8A8DC6E}"/>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A50E1A-FD31-69BF-35FC-579DF323A300}"/>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7" name="Arrow: Pentagon 26">
              <a:extLst>
                <a:ext uri="{FF2B5EF4-FFF2-40B4-BE49-F238E27FC236}">
                  <a16:creationId xmlns:a16="http://schemas.microsoft.com/office/drawing/2014/main" id="{CCA751C7-69C5-C82D-A570-A3370AC8DEA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DD03D31-3D86-3A84-CAC6-665101758C2B}"/>
              </a:ext>
            </a:extLst>
          </p:cNvPr>
          <p:cNvGrpSpPr/>
          <p:nvPr/>
        </p:nvGrpSpPr>
        <p:grpSpPr>
          <a:xfrm>
            <a:off x="2046695" y="530333"/>
            <a:ext cx="7592738" cy="651942"/>
            <a:chOff x="1960527" y="89454"/>
            <a:chExt cx="8640587" cy="739964"/>
          </a:xfrm>
        </p:grpSpPr>
        <p:sp>
          <p:nvSpPr>
            <p:cNvPr id="17" name="Rectangle 16">
              <a:extLst>
                <a:ext uri="{FF2B5EF4-FFF2-40B4-BE49-F238E27FC236}">
                  <a16:creationId xmlns:a16="http://schemas.microsoft.com/office/drawing/2014/main" id="{E1FEDABF-9AFA-9DE8-EB02-61DB9F8DA9A9}"/>
                </a:ext>
              </a:extLst>
            </p:cNvPr>
            <p:cNvSpPr/>
            <p:nvPr/>
          </p:nvSpPr>
          <p:spPr>
            <a:xfrm>
              <a:off x="1960527" y="89454"/>
              <a:ext cx="8640587" cy="7399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400" dirty="0"/>
            </a:p>
          </p:txBody>
        </p:sp>
        <p:sp>
          <p:nvSpPr>
            <p:cNvPr id="5" name="TextBox 4">
              <a:extLst>
                <a:ext uri="{FF2B5EF4-FFF2-40B4-BE49-F238E27FC236}">
                  <a16:creationId xmlns:a16="http://schemas.microsoft.com/office/drawing/2014/main" id="{CD053009-5FB4-F77C-98D6-CCC64B9B579B}"/>
                </a:ext>
              </a:extLst>
            </p:cNvPr>
            <p:cNvSpPr txBox="1"/>
            <p:nvPr/>
          </p:nvSpPr>
          <p:spPr>
            <a:xfrm>
              <a:off x="4328069" y="93946"/>
              <a:ext cx="3905504" cy="563690"/>
            </a:xfrm>
            <a:prstGeom prst="rect">
              <a:avLst/>
            </a:prstGeom>
            <a:noFill/>
          </p:spPr>
          <p:txBody>
            <a:bodyPr wrap="none" rtlCol="0">
              <a:spAutoFit/>
            </a:bodyPr>
            <a:lstStyle/>
            <a:p>
              <a:pPr algn="ctr"/>
              <a:r>
                <a:rPr lang="en-US" sz="3200" b="1" dirty="0">
                  <a:solidFill>
                    <a:schemeClr val="accent3">
                      <a:lumMod val="20000"/>
                      <a:lumOff val="80000"/>
                    </a:schemeClr>
                  </a:solidFill>
                  <a:latin typeface="Georgia" panose="02040502050405020303" pitchFamily="18" charset="0"/>
                </a:rPr>
                <a:t>APPRECIATION </a:t>
              </a:r>
              <a:endParaRPr lang="en-NG" sz="3200" b="1" dirty="0">
                <a:solidFill>
                  <a:schemeClr val="accent3">
                    <a:lumMod val="20000"/>
                    <a:lumOff val="80000"/>
                  </a:schemeClr>
                </a:solidFill>
                <a:latin typeface="Georgia" panose="02040502050405020303" pitchFamily="18" charset="0"/>
              </a:endParaRPr>
            </a:p>
          </p:txBody>
        </p:sp>
      </p:grpSp>
      <p:sp>
        <p:nvSpPr>
          <p:cNvPr id="6" name="TextBox 5">
            <a:extLst>
              <a:ext uri="{FF2B5EF4-FFF2-40B4-BE49-F238E27FC236}">
                <a16:creationId xmlns:a16="http://schemas.microsoft.com/office/drawing/2014/main" id="{2E2A5698-7FF8-E199-BAB6-A2440E364C41}"/>
              </a:ext>
            </a:extLst>
          </p:cNvPr>
          <p:cNvSpPr txBox="1"/>
          <p:nvPr/>
        </p:nvSpPr>
        <p:spPr>
          <a:xfrm>
            <a:off x="1791153" y="1546707"/>
            <a:ext cx="8362718" cy="3354765"/>
          </a:xfrm>
          <a:prstGeom prst="rect">
            <a:avLst/>
          </a:prstGeom>
          <a:noFill/>
        </p:spPr>
        <p:txBody>
          <a:bodyPr wrap="square">
            <a:spAutoFit/>
          </a:bodyPr>
          <a:lstStyle/>
          <a:p>
            <a:pPr algn="ctr"/>
            <a:r>
              <a:rPr lang="en-US" sz="3000" i="1" dirty="0">
                <a:latin typeface="Georgia" panose="02040502050405020303" pitchFamily="18" charset="0"/>
              </a:rPr>
              <a:t>On behalf of the Management and Staff of First Standard Insurance Brokers Limited</a:t>
            </a:r>
            <a:r>
              <a:rPr lang="en-GB" sz="3000" i="1" dirty="0">
                <a:latin typeface="Georgia" panose="02040502050405020303" pitchFamily="18" charset="0"/>
              </a:rPr>
              <a:t>,</a:t>
            </a:r>
            <a:endParaRPr lang="en-US" sz="3000" i="1" dirty="0">
              <a:latin typeface="Georgia" panose="02040502050405020303" pitchFamily="18" charset="0"/>
            </a:endParaRPr>
          </a:p>
          <a:p>
            <a:pPr algn="ctr"/>
            <a:r>
              <a:rPr lang="en-GB" sz="3000" i="1" dirty="0">
                <a:latin typeface="Georgia" panose="02040502050405020303" pitchFamily="18" charset="0"/>
              </a:rPr>
              <a:t>We </a:t>
            </a:r>
            <a:r>
              <a:rPr lang="en-US" sz="3000" i="1" dirty="0">
                <a:latin typeface="Georgia" panose="02040502050405020303" pitchFamily="18" charset="0"/>
              </a:rPr>
              <a:t>take this moment to express our heartfelt appreciation for your trust </a:t>
            </a:r>
            <a:r>
              <a:rPr lang="en-GB" sz="3000" i="1" dirty="0">
                <a:latin typeface="Georgia" panose="02040502050405020303" pitchFamily="18" charset="0"/>
              </a:rPr>
              <a:t>in </a:t>
            </a:r>
            <a:r>
              <a:rPr lang="en-US" sz="3000" i="1" dirty="0">
                <a:latin typeface="Georgia" panose="02040502050405020303" pitchFamily="18" charset="0"/>
              </a:rPr>
              <a:t>our </a:t>
            </a:r>
            <a:r>
              <a:rPr lang="en-GB" sz="3000" i="1" dirty="0">
                <a:latin typeface="Georgia" panose="02040502050405020303" pitchFamily="18" charset="0"/>
              </a:rPr>
              <a:t>business</a:t>
            </a:r>
            <a:r>
              <a:rPr lang="en-US" sz="3000" i="1" dirty="0">
                <a:latin typeface="Georgia" panose="02040502050405020303" pitchFamily="18" charset="0"/>
              </a:rPr>
              <a:t>. </a:t>
            </a:r>
          </a:p>
          <a:p>
            <a:pPr algn="ctr"/>
            <a:endParaRPr lang="en-US" sz="3000" i="1" dirty="0">
              <a:latin typeface="Georgia" panose="02040502050405020303" pitchFamily="18" charset="0"/>
            </a:endParaRPr>
          </a:p>
          <a:p>
            <a:pPr algn="ctr"/>
            <a:r>
              <a:rPr lang="en-US" sz="3000" i="1" dirty="0">
                <a:latin typeface="Georgia" panose="02040502050405020303" pitchFamily="18" charset="0"/>
              </a:rPr>
              <a:t>Thank you for </a:t>
            </a:r>
            <a:r>
              <a:rPr lang="en-GB" sz="3000" i="1" dirty="0">
                <a:latin typeface="Georgia" panose="02040502050405020303" pitchFamily="18" charset="0"/>
              </a:rPr>
              <a:t>supporting </a:t>
            </a:r>
            <a:r>
              <a:rPr lang="en-US" sz="3000" i="1" dirty="0">
                <a:latin typeface="Georgia" panose="02040502050405020303" pitchFamily="18" charset="0"/>
              </a:rPr>
              <a:t>FSIB</a:t>
            </a:r>
            <a:r>
              <a:rPr lang="en-US" sz="3200" b="0" i="0" dirty="0">
                <a:solidFill>
                  <a:srgbClr val="111111"/>
                </a:solidFill>
                <a:effectLst/>
                <a:highlight>
                  <a:srgbClr val="FFFFFF"/>
                </a:highlight>
                <a:latin typeface="-apple-system"/>
              </a:rPr>
              <a:t>.</a:t>
            </a:r>
          </a:p>
          <a:p>
            <a:pPr algn="ctr"/>
            <a:endParaRPr lang="en-US" sz="3000" i="1" dirty="0">
              <a:latin typeface="Georgia" panose="02040502050405020303" pitchFamily="18" charset="0"/>
            </a:endParaRPr>
          </a:p>
        </p:txBody>
      </p:sp>
      <p:grpSp>
        <p:nvGrpSpPr>
          <p:cNvPr id="7" name="Group 6">
            <a:extLst>
              <a:ext uri="{FF2B5EF4-FFF2-40B4-BE49-F238E27FC236}">
                <a16:creationId xmlns:a16="http://schemas.microsoft.com/office/drawing/2014/main" id="{2CDBF857-8DB1-54D8-FB98-860928EE6074}"/>
              </a:ext>
            </a:extLst>
          </p:cNvPr>
          <p:cNvGrpSpPr/>
          <p:nvPr/>
        </p:nvGrpSpPr>
        <p:grpSpPr>
          <a:xfrm>
            <a:off x="4782613" y="6560210"/>
            <a:ext cx="7314137" cy="286299"/>
            <a:chOff x="242363" y="10223500"/>
            <a:chExt cx="7314137" cy="286299"/>
          </a:xfrm>
        </p:grpSpPr>
        <p:grpSp>
          <p:nvGrpSpPr>
            <p:cNvPr id="8" name="Group 7">
              <a:extLst>
                <a:ext uri="{FF2B5EF4-FFF2-40B4-BE49-F238E27FC236}">
                  <a16:creationId xmlns:a16="http://schemas.microsoft.com/office/drawing/2014/main" id="{CA4BCB3A-4FCD-8D41-6C99-9C44896F02AE}"/>
                </a:ext>
              </a:extLst>
            </p:cNvPr>
            <p:cNvGrpSpPr/>
            <p:nvPr/>
          </p:nvGrpSpPr>
          <p:grpSpPr>
            <a:xfrm>
              <a:off x="273050" y="10223500"/>
              <a:ext cx="7283450" cy="226108"/>
              <a:chOff x="273050" y="10223500"/>
              <a:chExt cx="7283450" cy="226108"/>
            </a:xfrm>
          </p:grpSpPr>
          <p:grpSp>
            <p:nvGrpSpPr>
              <p:cNvPr id="10" name="Group 9">
                <a:extLst>
                  <a:ext uri="{FF2B5EF4-FFF2-40B4-BE49-F238E27FC236}">
                    <a16:creationId xmlns:a16="http://schemas.microsoft.com/office/drawing/2014/main" id="{F6344C3E-43CA-6D60-0406-FA4F415873E9}"/>
                  </a:ext>
                </a:extLst>
              </p:cNvPr>
              <p:cNvGrpSpPr/>
              <p:nvPr/>
            </p:nvGrpSpPr>
            <p:grpSpPr>
              <a:xfrm>
                <a:off x="5148087" y="10294886"/>
                <a:ext cx="2265512" cy="154722"/>
                <a:chOff x="4538488" y="10142486"/>
                <a:chExt cx="2265512" cy="154722"/>
              </a:xfrm>
            </p:grpSpPr>
            <p:grpSp>
              <p:nvGrpSpPr>
                <p:cNvPr id="12" name="Group 14">
                  <a:extLst>
                    <a:ext uri="{FF2B5EF4-FFF2-40B4-BE49-F238E27FC236}">
                      <a16:creationId xmlns:a16="http://schemas.microsoft.com/office/drawing/2014/main" id="{90F36092-77DF-3533-4F48-10AAA13579E4}"/>
                    </a:ext>
                  </a:extLst>
                </p:cNvPr>
                <p:cNvGrpSpPr/>
                <p:nvPr/>
              </p:nvGrpSpPr>
              <p:grpSpPr>
                <a:xfrm>
                  <a:off x="6689100" y="10169157"/>
                  <a:ext cx="114900" cy="114900"/>
                  <a:chOff x="0" y="0"/>
                  <a:chExt cx="812800" cy="812800"/>
                </a:xfrm>
              </p:grpSpPr>
              <p:sp>
                <p:nvSpPr>
                  <p:cNvPr id="14" name="Freeform 15">
                    <a:extLst>
                      <a:ext uri="{FF2B5EF4-FFF2-40B4-BE49-F238E27FC236}">
                        <a16:creationId xmlns:a16="http://schemas.microsoft.com/office/drawing/2014/main" id="{14002A04-6ACD-0BD4-C844-E16E3450547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5" name="TextBox 16">
                    <a:extLst>
                      <a:ext uri="{FF2B5EF4-FFF2-40B4-BE49-F238E27FC236}">
                        <a16:creationId xmlns:a16="http://schemas.microsoft.com/office/drawing/2014/main" id="{7A6F1F74-7210-2E57-74A0-42D5E9E4F19B}"/>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33">
                  <a:extLst>
                    <a:ext uri="{FF2B5EF4-FFF2-40B4-BE49-F238E27FC236}">
                      <a16:creationId xmlns:a16="http://schemas.microsoft.com/office/drawing/2014/main" id="{15F6B32D-1667-C5D3-993B-6CD075C1710E}"/>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1" name="Straight Connector 10">
                <a:extLst>
                  <a:ext uri="{FF2B5EF4-FFF2-40B4-BE49-F238E27FC236}">
                    <a16:creationId xmlns:a16="http://schemas.microsoft.com/office/drawing/2014/main" id="{11BDA820-8B5E-4856-F8C2-7E2B5B97F68D}"/>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9" name="TextBox 8">
              <a:extLst>
                <a:ext uri="{FF2B5EF4-FFF2-40B4-BE49-F238E27FC236}">
                  <a16:creationId xmlns:a16="http://schemas.microsoft.com/office/drawing/2014/main" id="{5D81E3E9-5486-989B-891C-6E5200162D61}"/>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3223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2C7-14C2-AE6B-15A1-E3A338B537FD}"/>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F36B7128-20FC-DE74-BD42-266C6189FA2E}"/>
              </a:ext>
            </a:extLst>
          </p:cNvPr>
          <p:cNvGrpSpPr/>
          <p:nvPr/>
        </p:nvGrpSpPr>
        <p:grpSpPr>
          <a:xfrm>
            <a:off x="189169" y="142462"/>
            <a:ext cx="11914632" cy="5833872"/>
            <a:chOff x="437808" y="528775"/>
            <a:chExt cx="11316384" cy="5839791"/>
          </a:xfrm>
        </p:grpSpPr>
        <p:grpSp>
          <p:nvGrpSpPr>
            <p:cNvPr id="26" name="Group 25">
              <a:extLst>
                <a:ext uri="{FF2B5EF4-FFF2-40B4-BE49-F238E27FC236}">
                  <a16:creationId xmlns:a16="http://schemas.microsoft.com/office/drawing/2014/main" id="{94F9DC87-F9A9-D898-945E-0FEE1A21468E}"/>
                </a:ext>
              </a:extLst>
            </p:cNvPr>
            <p:cNvGrpSpPr/>
            <p:nvPr/>
          </p:nvGrpSpPr>
          <p:grpSpPr>
            <a:xfrm>
              <a:off x="437808" y="554881"/>
              <a:ext cx="11316384" cy="5813685"/>
              <a:chOff x="437808" y="554881"/>
              <a:chExt cx="11316384" cy="5813685"/>
            </a:xfrm>
          </p:grpSpPr>
          <p:sp>
            <p:nvSpPr>
              <p:cNvPr id="29" name="Parallelogram 28">
                <a:extLst>
                  <a:ext uri="{FF2B5EF4-FFF2-40B4-BE49-F238E27FC236}">
                    <a16:creationId xmlns:a16="http://schemas.microsoft.com/office/drawing/2014/main" id="{648EF095-3DDC-C744-8811-A7E0B8A8DC6E}"/>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A50E1A-FD31-69BF-35FC-579DF323A300}"/>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7" name="Arrow: Pentagon 26">
              <a:extLst>
                <a:ext uri="{FF2B5EF4-FFF2-40B4-BE49-F238E27FC236}">
                  <a16:creationId xmlns:a16="http://schemas.microsoft.com/office/drawing/2014/main" id="{CCA751C7-69C5-C82D-A570-A3370AC8DEA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534BD4F-E8F1-CC90-FDEB-234A18A07FF7}"/>
              </a:ext>
            </a:extLst>
          </p:cNvPr>
          <p:cNvPicPr>
            <a:picLocks noChangeAspect="1"/>
          </p:cNvPicPr>
          <p:nvPr/>
        </p:nvPicPr>
        <p:blipFill rotWithShape="1">
          <a:blip r:embed="rId2">
            <a:extLst>
              <a:ext uri="{28A0092B-C50C-407E-A947-70E740481C1C}">
                <a14:useLocalDpi xmlns:a14="http://schemas.microsoft.com/office/drawing/2010/main" val="0"/>
              </a:ext>
            </a:extLst>
          </a:blip>
          <a:srcRect t="12960" b="20742"/>
          <a:stretch/>
        </p:blipFill>
        <p:spPr>
          <a:xfrm>
            <a:off x="337953" y="578734"/>
            <a:ext cx="11374706" cy="5306722"/>
          </a:xfrm>
          <a:prstGeom prst="rect">
            <a:avLst/>
          </a:prstGeom>
        </p:spPr>
      </p:pic>
      <p:pic>
        <p:nvPicPr>
          <p:cNvPr id="5" name="Picture 4">
            <a:extLst>
              <a:ext uri="{FF2B5EF4-FFF2-40B4-BE49-F238E27FC236}">
                <a16:creationId xmlns:a16="http://schemas.microsoft.com/office/drawing/2014/main" id="{8B2EAE9D-0934-6DBA-83E1-92599B8C218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grpSp>
        <p:nvGrpSpPr>
          <p:cNvPr id="7" name="Group 6">
            <a:extLst>
              <a:ext uri="{FF2B5EF4-FFF2-40B4-BE49-F238E27FC236}">
                <a16:creationId xmlns:a16="http://schemas.microsoft.com/office/drawing/2014/main" id="{A3DDD9DA-CAAE-8228-C6A7-69EF6CC9B0CF}"/>
              </a:ext>
            </a:extLst>
          </p:cNvPr>
          <p:cNvGrpSpPr/>
          <p:nvPr/>
        </p:nvGrpSpPr>
        <p:grpSpPr>
          <a:xfrm>
            <a:off x="4782613" y="6560210"/>
            <a:ext cx="7314137" cy="286299"/>
            <a:chOff x="242363" y="10223500"/>
            <a:chExt cx="7314137" cy="286299"/>
          </a:xfrm>
        </p:grpSpPr>
        <p:grpSp>
          <p:nvGrpSpPr>
            <p:cNvPr id="8" name="Group 7">
              <a:extLst>
                <a:ext uri="{FF2B5EF4-FFF2-40B4-BE49-F238E27FC236}">
                  <a16:creationId xmlns:a16="http://schemas.microsoft.com/office/drawing/2014/main" id="{3D5DAF88-80C8-EC6E-DF2A-2FD1A6C03CFD}"/>
                </a:ext>
              </a:extLst>
            </p:cNvPr>
            <p:cNvGrpSpPr/>
            <p:nvPr/>
          </p:nvGrpSpPr>
          <p:grpSpPr>
            <a:xfrm>
              <a:off x="273050" y="10223500"/>
              <a:ext cx="7283450" cy="226108"/>
              <a:chOff x="273050" y="10223500"/>
              <a:chExt cx="7283450" cy="226108"/>
            </a:xfrm>
          </p:grpSpPr>
          <p:grpSp>
            <p:nvGrpSpPr>
              <p:cNvPr id="10" name="Group 9">
                <a:extLst>
                  <a:ext uri="{FF2B5EF4-FFF2-40B4-BE49-F238E27FC236}">
                    <a16:creationId xmlns:a16="http://schemas.microsoft.com/office/drawing/2014/main" id="{6F423A65-812E-6815-B4C1-7BCC00B4D460}"/>
                  </a:ext>
                </a:extLst>
              </p:cNvPr>
              <p:cNvGrpSpPr/>
              <p:nvPr/>
            </p:nvGrpSpPr>
            <p:grpSpPr>
              <a:xfrm>
                <a:off x="5148087" y="10294886"/>
                <a:ext cx="2265512" cy="154722"/>
                <a:chOff x="4538488" y="10142486"/>
                <a:chExt cx="2265512" cy="154722"/>
              </a:xfrm>
            </p:grpSpPr>
            <p:grpSp>
              <p:nvGrpSpPr>
                <p:cNvPr id="12" name="Group 14">
                  <a:extLst>
                    <a:ext uri="{FF2B5EF4-FFF2-40B4-BE49-F238E27FC236}">
                      <a16:creationId xmlns:a16="http://schemas.microsoft.com/office/drawing/2014/main" id="{FDCC6882-34BD-93AB-4DC7-35B97ABC4C0A}"/>
                    </a:ext>
                  </a:extLst>
                </p:cNvPr>
                <p:cNvGrpSpPr/>
                <p:nvPr/>
              </p:nvGrpSpPr>
              <p:grpSpPr>
                <a:xfrm>
                  <a:off x="6689100" y="10169157"/>
                  <a:ext cx="114900" cy="114900"/>
                  <a:chOff x="0" y="0"/>
                  <a:chExt cx="812800" cy="812800"/>
                </a:xfrm>
              </p:grpSpPr>
              <p:sp>
                <p:nvSpPr>
                  <p:cNvPr id="14" name="Freeform 15">
                    <a:extLst>
                      <a:ext uri="{FF2B5EF4-FFF2-40B4-BE49-F238E27FC236}">
                        <a16:creationId xmlns:a16="http://schemas.microsoft.com/office/drawing/2014/main" id="{4E3E5D9B-44B5-9D0D-6DDF-657740F1814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5" name="TextBox 16">
                    <a:extLst>
                      <a:ext uri="{FF2B5EF4-FFF2-40B4-BE49-F238E27FC236}">
                        <a16:creationId xmlns:a16="http://schemas.microsoft.com/office/drawing/2014/main" id="{5838FAA4-14B6-8EE4-F207-D1A32157667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33">
                  <a:extLst>
                    <a:ext uri="{FF2B5EF4-FFF2-40B4-BE49-F238E27FC236}">
                      <a16:creationId xmlns:a16="http://schemas.microsoft.com/office/drawing/2014/main" id="{C714A219-D3D8-731C-052E-627A2125B0E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11" name="Straight Connector 10">
                <a:extLst>
                  <a:ext uri="{FF2B5EF4-FFF2-40B4-BE49-F238E27FC236}">
                    <a16:creationId xmlns:a16="http://schemas.microsoft.com/office/drawing/2014/main" id="{C4680BD1-29C9-5704-6A19-58C4C5C44083}"/>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9" name="TextBox 8">
              <a:extLst>
                <a:ext uri="{FF2B5EF4-FFF2-40B4-BE49-F238E27FC236}">
                  <a16:creationId xmlns:a16="http://schemas.microsoft.com/office/drawing/2014/main" id="{C02024CA-1949-E5E3-28F1-2DAC4A01DB4D}"/>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419553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9A2D72-2E72-7D67-6320-696EEB4B01CF}"/>
              </a:ext>
            </a:extLst>
          </p:cNvPr>
          <p:cNvGrpSpPr/>
          <p:nvPr/>
        </p:nvGrpSpPr>
        <p:grpSpPr>
          <a:xfrm>
            <a:off x="232097" y="201598"/>
            <a:ext cx="11916000" cy="5832000"/>
            <a:chOff x="437808" y="528775"/>
            <a:chExt cx="11316384" cy="5839791"/>
          </a:xfrm>
        </p:grpSpPr>
        <p:grpSp>
          <p:nvGrpSpPr>
            <p:cNvPr id="11" name="Group 10">
              <a:extLst>
                <a:ext uri="{FF2B5EF4-FFF2-40B4-BE49-F238E27FC236}">
                  <a16:creationId xmlns:a16="http://schemas.microsoft.com/office/drawing/2014/main" id="{D560E8DF-E65F-B223-FB98-4B28CDE82E31}"/>
                </a:ext>
              </a:extLst>
            </p:cNvPr>
            <p:cNvGrpSpPr/>
            <p:nvPr/>
          </p:nvGrpSpPr>
          <p:grpSpPr>
            <a:xfrm>
              <a:off x="437808" y="554881"/>
              <a:ext cx="11316384" cy="5813685"/>
              <a:chOff x="437808" y="554881"/>
              <a:chExt cx="11316384" cy="5813685"/>
            </a:xfrm>
          </p:grpSpPr>
          <p:sp>
            <p:nvSpPr>
              <p:cNvPr id="6" name="Parallelogram 5">
                <a:extLst>
                  <a:ext uri="{FF2B5EF4-FFF2-40B4-BE49-F238E27FC236}">
                    <a16:creationId xmlns:a16="http://schemas.microsoft.com/office/drawing/2014/main" id="{88D65525-4A34-5B3C-A68A-8F78B241EF70}"/>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638C50-5F97-112C-F8CB-FEECA8AA901D}"/>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4211F884-AAA2-D24A-E972-44DBF896AF03}"/>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42C1CDC-EADA-2FA9-89E7-FEABA57A0FB5}"/>
              </a:ext>
            </a:extLst>
          </p:cNvPr>
          <p:cNvGrpSpPr/>
          <p:nvPr/>
        </p:nvGrpSpPr>
        <p:grpSpPr>
          <a:xfrm>
            <a:off x="-334436" y="863488"/>
            <a:ext cx="11639892" cy="4696591"/>
            <a:chOff x="-583667" y="1275608"/>
            <a:chExt cx="11639892" cy="4696591"/>
          </a:xfrm>
        </p:grpSpPr>
        <p:grpSp>
          <p:nvGrpSpPr>
            <p:cNvPr id="44" name="Group 43">
              <a:extLst>
                <a:ext uri="{FF2B5EF4-FFF2-40B4-BE49-F238E27FC236}">
                  <a16:creationId xmlns:a16="http://schemas.microsoft.com/office/drawing/2014/main" id="{AD1CC185-AF2E-A630-0889-3DDFB17F3C2B}"/>
                </a:ext>
              </a:extLst>
            </p:cNvPr>
            <p:cNvGrpSpPr/>
            <p:nvPr/>
          </p:nvGrpSpPr>
          <p:grpSpPr>
            <a:xfrm>
              <a:off x="-583667" y="3484339"/>
              <a:ext cx="6632263" cy="2487860"/>
              <a:chOff x="3751578" y="3542090"/>
              <a:chExt cx="8274050" cy="2919136"/>
            </a:xfrm>
          </p:grpSpPr>
          <p:grpSp>
            <p:nvGrpSpPr>
              <p:cNvPr id="41" name="Group 7">
                <a:extLst>
                  <a:ext uri="{FF2B5EF4-FFF2-40B4-BE49-F238E27FC236}">
                    <a16:creationId xmlns:a16="http://schemas.microsoft.com/office/drawing/2014/main" id="{317CE828-2961-4CE8-C14E-680FCB7548DC}"/>
                  </a:ext>
                </a:extLst>
              </p:cNvPr>
              <p:cNvGrpSpPr/>
              <p:nvPr/>
            </p:nvGrpSpPr>
            <p:grpSpPr>
              <a:xfrm>
                <a:off x="3751578" y="3542090"/>
                <a:ext cx="8274050" cy="2919136"/>
                <a:chOff x="0" y="-28575"/>
                <a:chExt cx="2883479" cy="616012"/>
              </a:xfrm>
            </p:grpSpPr>
            <p:sp>
              <p:nvSpPr>
                <p:cNvPr id="47" name="Freeform 8">
                  <a:extLst>
                    <a:ext uri="{FF2B5EF4-FFF2-40B4-BE49-F238E27FC236}">
                      <a16:creationId xmlns:a16="http://schemas.microsoft.com/office/drawing/2014/main" id="{A9E48037-D981-6555-FA3A-DBA1A0A9B49E}"/>
                    </a:ext>
                  </a:extLst>
                </p:cNvPr>
                <p:cNvSpPr/>
                <p:nvPr/>
              </p:nvSpPr>
              <p:spPr>
                <a:xfrm>
                  <a:off x="606508" y="157159"/>
                  <a:ext cx="2276971" cy="430278"/>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8" name="TextBox 9">
                  <a:extLst>
                    <a:ext uri="{FF2B5EF4-FFF2-40B4-BE49-F238E27FC236}">
                      <a16:creationId xmlns:a16="http://schemas.microsoft.com/office/drawing/2014/main" id="{4BF4DB76-AB1B-1CA4-299C-7555FA9529CF}"/>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43" name="Group 42">
                <a:extLst>
                  <a:ext uri="{FF2B5EF4-FFF2-40B4-BE49-F238E27FC236}">
                    <a16:creationId xmlns:a16="http://schemas.microsoft.com/office/drawing/2014/main" id="{2D57A205-EFA8-7FA0-1D79-48709D677738}"/>
                  </a:ext>
                </a:extLst>
              </p:cNvPr>
              <p:cNvGrpSpPr/>
              <p:nvPr/>
            </p:nvGrpSpPr>
            <p:grpSpPr>
              <a:xfrm>
                <a:off x="6530189" y="4613234"/>
                <a:ext cx="5431255" cy="1618553"/>
                <a:chOff x="1003788" y="6853923"/>
                <a:chExt cx="5431255" cy="1618553"/>
              </a:xfrm>
            </p:grpSpPr>
            <p:sp>
              <p:nvSpPr>
                <p:cNvPr id="45" name="TextBox 44">
                  <a:extLst>
                    <a:ext uri="{FF2B5EF4-FFF2-40B4-BE49-F238E27FC236}">
                      <a16:creationId xmlns:a16="http://schemas.microsoft.com/office/drawing/2014/main" id="{45DCF5F3-7523-7AFD-31D7-012CD16ED5B7}"/>
                    </a:ext>
                  </a:extLst>
                </p:cNvPr>
                <p:cNvSpPr txBox="1"/>
                <p:nvPr/>
              </p:nvSpPr>
              <p:spPr>
                <a:xfrm>
                  <a:off x="1003788" y="6853923"/>
                  <a:ext cx="4207323" cy="3972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MISSION STATEMENT</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46" name="TextBox 45">
                  <a:extLst>
                    <a:ext uri="{FF2B5EF4-FFF2-40B4-BE49-F238E27FC236}">
                      <a16:creationId xmlns:a16="http://schemas.microsoft.com/office/drawing/2014/main" id="{C2CA9949-63DB-7B4C-AFB9-978E1CDD06E7}"/>
                    </a:ext>
                  </a:extLst>
                </p:cNvPr>
                <p:cNvSpPr txBox="1"/>
                <p:nvPr/>
              </p:nvSpPr>
              <p:spPr>
                <a:xfrm>
                  <a:off x="1003788" y="7352973"/>
                  <a:ext cx="5431255" cy="11195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We are an organization leveraging on technology to ascertain and support evolving risks of our clients guaranteeing their satisfaction through excellent service delivery.</a:t>
                  </a:r>
                </a:p>
              </p:txBody>
            </p:sp>
          </p:grpSp>
        </p:grpSp>
        <p:grpSp>
          <p:nvGrpSpPr>
            <p:cNvPr id="40" name="Group 39">
              <a:extLst>
                <a:ext uri="{FF2B5EF4-FFF2-40B4-BE49-F238E27FC236}">
                  <a16:creationId xmlns:a16="http://schemas.microsoft.com/office/drawing/2014/main" id="{DD72E9D9-8034-D300-25C0-DD2DDDA8DD66}"/>
                </a:ext>
              </a:extLst>
            </p:cNvPr>
            <p:cNvGrpSpPr/>
            <p:nvPr/>
          </p:nvGrpSpPr>
          <p:grpSpPr>
            <a:xfrm>
              <a:off x="3512471" y="2665650"/>
              <a:ext cx="7543754" cy="1904336"/>
              <a:chOff x="644959" y="2999995"/>
              <a:chExt cx="7504454" cy="1904336"/>
            </a:xfrm>
          </p:grpSpPr>
          <p:grpSp>
            <p:nvGrpSpPr>
              <p:cNvPr id="17" name="Group 7">
                <a:extLst>
                  <a:ext uri="{FF2B5EF4-FFF2-40B4-BE49-F238E27FC236}">
                    <a16:creationId xmlns:a16="http://schemas.microsoft.com/office/drawing/2014/main" id="{0913B5F2-D5CD-6030-2294-210E28F918C6}"/>
                  </a:ext>
                </a:extLst>
              </p:cNvPr>
              <p:cNvGrpSpPr/>
              <p:nvPr/>
            </p:nvGrpSpPr>
            <p:grpSpPr>
              <a:xfrm>
                <a:off x="644959" y="2999995"/>
                <a:ext cx="7504454" cy="1904336"/>
                <a:chOff x="0" y="-28575"/>
                <a:chExt cx="2883479" cy="616012"/>
              </a:xfrm>
            </p:grpSpPr>
            <p:sp>
              <p:nvSpPr>
                <p:cNvPr id="28" name="Freeform 8">
                  <a:extLst>
                    <a:ext uri="{FF2B5EF4-FFF2-40B4-BE49-F238E27FC236}">
                      <a16:creationId xmlns:a16="http://schemas.microsoft.com/office/drawing/2014/main" id="{08C668C8-AA62-ECDD-B1F1-BA05E3123816}"/>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9" name="TextBox 9">
                  <a:extLst>
                    <a:ext uri="{FF2B5EF4-FFF2-40B4-BE49-F238E27FC236}">
                      <a16:creationId xmlns:a16="http://schemas.microsoft.com/office/drawing/2014/main" id="{ABF18824-21F1-8CE2-9A47-E08EF2E618DA}"/>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36" name="Group 35">
                <a:extLst>
                  <a:ext uri="{FF2B5EF4-FFF2-40B4-BE49-F238E27FC236}">
                    <a16:creationId xmlns:a16="http://schemas.microsoft.com/office/drawing/2014/main" id="{69CD2ACC-6383-F4C2-95C8-3699BF8D4F5C}"/>
                  </a:ext>
                </a:extLst>
              </p:cNvPr>
              <p:cNvGrpSpPr/>
              <p:nvPr/>
            </p:nvGrpSpPr>
            <p:grpSpPr>
              <a:xfrm>
                <a:off x="2060134" y="3219957"/>
                <a:ext cx="5100633" cy="1329469"/>
                <a:chOff x="1104614" y="3911298"/>
                <a:chExt cx="5100633" cy="1590807"/>
              </a:xfrm>
            </p:grpSpPr>
            <p:sp>
              <p:nvSpPr>
                <p:cNvPr id="37" name="TextBox 36">
                  <a:extLst>
                    <a:ext uri="{FF2B5EF4-FFF2-40B4-BE49-F238E27FC236}">
                      <a16:creationId xmlns:a16="http://schemas.microsoft.com/office/drawing/2014/main" id="{ED04F82F-B050-B957-C1E0-417F2A373E88}"/>
                    </a:ext>
                  </a:extLst>
                </p:cNvPr>
                <p:cNvSpPr txBox="1"/>
                <p:nvPr/>
              </p:nvSpPr>
              <p:spPr>
                <a:xfrm>
                  <a:off x="4197172" y="3911298"/>
                  <a:ext cx="1871728" cy="40510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WHO WE ARE</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38" name="TextBox 37">
                  <a:extLst>
                    <a:ext uri="{FF2B5EF4-FFF2-40B4-BE49-F238E27FC236}">
                      <a16:creationId xmlns:a16="http://schemas.microsoft.com/office/drawing/2014/main" id="{06F6DCB5-2E6F-7679-D48B-9EAD15FEFEDD}"/>
                    </a:ext>
                  </a:extLst>
                </p:cNvPr>
                <p:cNvSpPr txBox="1"/>
                <p:nvPr/>
              </p:nvSpPr>
              <p:spPr>
                <a:xfrm>
                  <a:off x="1104614" y="4360446"/>
                  <a:ext cx="5100633" cy="114165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We are a firm of </a:t>
                  </a:r>
                  <a:r>
                    <a:rPr kumimoji="0" lang="en-US" sz="1400" b="1" i="1"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RISK TRANSFER MANAGERS</a:t>
                  </a: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management of which is supported by the experience of professionals, whose vision of total quality management is an everyday culture that aims always at customer satisfaction.</a:t>
                  </a:r>
                  <a:endParaRPr kumimoji="0" lang="en-NG"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grpSp>
        </p:grpSp>
        <p:grpSp>
          <p:nvGrpSpPr>
            <p:cNvPr id="35" name="Group 34">
              <a:extLst>
                <a:ext uri="{FF2B5EF4-FFF2-40B4-BE49-F238E27FC236}">
                  <a16:creationId xmlns:a16="http://schemas.microsoft.com/office/drawing/2014/main" id="{ADBCADEC-5F56-A7EC-88C0-53D416D62C39}"/>
                </a:ext>
              </a:extLst>
            </p:cNvPr>
            <p:cNvGrpSpPr/>
            <p:nvPr/>
          </p:nvGrpSpPr>
          <p:grpSpPr>
            <a:xfrm>
              <a:off x="-347575" y="1275608"/>
              <a:ext cx="6344722" cy="1877860"/>
              <a:chOff x="-1399390" y="532184"/>
              <a:chExt cx="7337203" cy="2272581"/>
            </a:xfrm>
          </p:grpSpPr>
          <p:grpSp>
            <p:nvGrpSpPr>
              <p:cNvPr id="2" name="Group 7">
                <a:extLst>
                  <a:ext uri="{FF2B5EF4-FFF2-40B4-BE49-F238E27FC236}">
                    <a16:creationId xmlns:a16="http://schemas.microsoft.com/office/drawing/2014/main" id="{2E2DE78B-ED23-4513-DA5D-A0B84D78F2A8}"/>
                  </a:ext>
                </a:extLst>
              </p:cNvPr>
              <p:cNvGrpSpPr/>
              <p:nvPr/>
            </p:nvGrpSpPr>
            <p:grpSpPr>
              <a:xfrm>
                <a:off x="-1399390" y="532184"/>
                <a:ext cx="7337203" cy="2272581"/>
                <a:chOff x="0" y="-28575"/>
                <a:chExt cx="2883479" cy="616012"/>
              </a:xfrm>
            </p:grpSpPr>
            <p:sp>
              <p:nvSpPr>
                <p:cNvPr id="13" name="Freeform 8">
                  <a:extLst>
                    <a:ext uri="{FF2B5EF4-FFF2-40B4-BE49-F238E27FC236}">
                      <a16:creationId xmlns:a16="http://schemas.microsoft.com/office/drawing/2014/main" id="{D22352DB-D8FA-6E11-53A7-FD8A94A83AE1}"/>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5" name="TextBox 9">
                  <a:extLst>
                    <a:ext uri="{FF2B5EF4-FFF2-40B4-BE49-F238E27FC236}">
                      <a16:creationId xmlns:a16="http://schemas.microsoft.com/office/drawing/2014/main" id="{21E2AFE3-312F-A6F2-61A0-140D2B9485BD}"/>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3" name="Group 2">
                <a:extLst>
                  <a:ext uri="{FF2B5EF4-FFF2-40B4-BE49-F238E27FC236}">
                    <a16:creationId xmlns:a16="http://schemas.microsoft.com/office/drawing/2014/main" id="{DD302C92-E7D3-E84F-4867-46EB2AC11E07}"/>
                  </a:ext>
                </a:extLst>
              </p:cNvPr>
              <p:cNvGrpSpPr/>
              <p:nvPr/>
            </p:nvGrpSpPr>
            <p:grpSpPr>
              <a:xfrm>
                <a:off x="987743" y="868453"/>
                <a:ext cx="4893153" cy="1656343"/>
                <a:chOff x="982512" y="1431684"/>
                <a:chExt cx="5517934" cy="2231068"/>
              </a:xfrm>
            </p:grpSpPr>
            <p:sp>
              <p:nvSpPr>
                <p:cNvPr id="4" name="TextBox 3">
                  <a:extLst>
                    <a:ext uri="{FF2B5EF4-FFF2-40B4-BE49-F238E27FC236}">
                      <a16:creationId xmlns:a16="http://schemas.microsoft.com/office/drawing/2014/main" id="{7F59314B-81EE-969D-607F-D9A789ECDC25}"/>
                    </a:ext>
                  </a:extLst>
                </p:cNvPr>
                <p:cNvSpPr txBox="1"/>
                <p:nvPr/>
              </p:nvSpPr>
              <p:spPr>
                <a:xfrm>
                  <a:off x="982512" y="2107446"/>
                  <a:ext cx="5517934" cy="15553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To be the leading insurance and reinsurance service provider proffering timely, equitable, quality and excellent risk management solutions to individuals and corporate clients</a:t>
                  </a:r>
                </a:p>
              </p:txBody>
            </p:sp>
            <p:sp>
              <p:nvSpPr>
                <p:cNvPr id="9" name="TextBox 8">
                  <a:extLst>
                    <a:ext uri="{FF2B5EF4-FFF2-40B4-BE49-F238E27FC236}">
                      <a16:creationId xmlns:a16="http://schemas.microsoft.com/office/drawing/2014/main" id="{2A5B876B-632D-E6F5-E7D0-85CEB151242F}"/>
                    </a:ext>
                  </a:extLst>
                </p:cNvPr>
                <p:cNvSpPr txBox="1"/>
                <p:nvPr/>
              </p:nvSpPr>
              <p:spPr>
                <a:xfrm>
                  <a:off x="982512" y="1431684"/>
                  <a:ext cx="4144041" cy="5480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VISION STATEMENT</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grpSp>
        </p:grpSp>
      </p:grpSp>
      <p:pic>
        <p:nvPicPr>
          <p:cNvPr id="21" name="Picture 20" descr="A black background with a black square&#10;&#10;Description automatically generated with medium confidence">
            <a:extLst>
              <a:ext uri="{FF2B5EF4-FFF2-40B4-BE49-F238E27FC236}">
                <a16:creationId xmlns:a16="http://schemas.microsoft.com/office/drawing/2014/main" id="{3B68C208-98DA-BCA4-10E8-CEF45243B253}"/>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1330974" y="4478833"/>
            <a:ext cx="500720" cy="500720"/>
          </a:xfrm>
          <a:prstGeom prst="rect">
            <a:avLst/>
          </a:prstGeom>
        </p:spPr>
      </p:pic>
      <p:pic>
        <p:nvPicPr>
          <p:cNvPr id="19" name="Picture 18">
            <a:extLst>
              <a:ext uri="{FF2B5EF4-FFF2-40B4-BE49-F238E27FC236}">
                <a16:creationId xmlns:a16="http://schemas.microsoft.com/office/drawing/2014/main" id="{13530FB0-7DA5-957F-5D97-06C1C3464D9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Lst>
          </a:blip>
          <a:stretch>
            <a:fillRect/>
          </a:stretch>
        </p:blipFill>
        <p:spPr>
          <a:xfrm>
            <a:off x="1331806" y="1568770"/>
            <a:ext cx="566886" cy="566886"/>
          </a:xfrm>
          <a:prstGeom prst="rect">
            <a:avLst/>
          </a:prstGeom>
          <a:effectLst>
            <a:glow>
              <a:schemeClr val="bg1"/>
            </a:glow>
          </a:effectLst>
        </p:spPr>
      </p:pic>
      <p:pic>
        <p:nvPicPr>
          <p:cNvPr id="7" name="Picture Placeholder 9" descr="A black background with a black square&#10;&#10;Description automatically generated with medium confidence">
            <a:extLst>
              <a:ext uri="{FF2B5EF4-FFF2-40B4-BE49-F238E27FC236}">
                <a16:creationId xmlns:a16="http://schemas.microsoft.com/office/drawing/2014/main" id="{9E171B03-0330-CD37-E2FC-63A2FDFC47DB}"/>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trans="0"/>
                    </a14:imgEffect>
                  </a14:imgLayer>
                </a14:imgProps>
              </a:ext>
              <a:ext uri="{28A0092B-C50C-407E-A947-70E740481C1C}">
                <a14:useLocalDpi xmlns:a14="http://schemas.microsoft.com/office/drawing/2010/main" val="0"/>
              </a:ext>
            </a:extLst>
          </a:blip>
          <a:srcRect l="378" r="378"/>
          <a:stretch>
            <a:fillRect/>
          </a:stretch>
        </p:blipFill>
        <p:spPr>
          <a:xfrm>
            <a:off x="10300206" y="2637644"/>
            <a:ext cx="871712" cy="878352"/>
          </a:xfrm>
          <a:prstGeom prst="rect">
            <a:avLst/>
          </a:prstGeom>
          <a:noFill/>
        </p:spPr>
      </p:pic>
      <p:pic>
        <p:nvPicPr>
          <p:cNvPr id="51" name="Picture 50">
            <a:extLst>
              <a:ext uri="{FF2B5EF4-FFF2-40B4-BE49-F238E27FC236}">
                <a16:creationId xmlns:a16="http://schemas.microsoft.com/office/drawing/2014/main" id="{AAF4C739-8A4A-B7EC-5B0B-5BB806079A9D}"/>
              </a:ext>
            </a:extLst>
          </p:cNvPr>
          <p:cNvPicPr>
            <a:picLocks noChangeAspect="1"/>
          </p:cNvPicPr>
          <p:nvPr/>
        </p:nvPicPr>
        <p:blipFill rotWithShape="1">
          <a:blip r:embed="rId8">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0" name="TextBox 19">
            <a:extLst>
              <a:ext uri="{FF2B5EF4-FFF2-40B4-BE49-F238E27FC236}">
                <a16:creationId xmlns:a16="http://schemas.microsoft.com/office/drawing/2014/main" id="{8B83470D-5A9E-2C2A-6A5D-DD18313851C7}"/>
              </a:ext>
            </a:extLst>
          </p:cNvPr>
          <p:cNvSpPr txBox="1"/>
          <p:nvPr/>
        </p:nvSpPr>
        <p:spPr>
          <a:xfrm>
            <a:off x="4507130" y="453332"/>
            <a:ext cx="317774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FF0000"/>
                </a:solidFill>
                <a:latin typeface="Georgia" panose="02040502050405020303" pitchFamily="18" charset="0"/>
              </a:rPr>
              <a:t>ABOUT US</a:t>
            </a:r>
            <a:endParaRPr kumimoji="0" lang="en-NG" sz="2000" b="1" i="1" u="none" strike="noStrike" kern="1200" cap="none" spc="0" normalizeH="0" baseline="0" noProof="0" dirty="0">
              <a:ln>
                <a:noFill/>
              </a:ln>
              <a:solidFill>
                <a:srgbClr val="FF0000"/>
              </a:solidFill>
              <a:effectLst/>
              <a:uLnTx/>
              <a:uFillTx/>
              <a:latin typeface="Georgia" panose="02040502050405020303" pitchFamily="18" charset="0"/>
              <a:ea typeface="+mn-ea"/>
              <a:cs typeface="+mn-cs"/>
            </a:endParaRPr>
          </a:p>
        </p:txBody>
      </p:sp>
      <p:grpSp>
        <p:nvGrpSpPr>
          <p:cNvPr id="24" name="Group 23">
            <a:extLst>
              <a:ext uri="{FF2B5EF4-FFF2-40B4-BE49-F238E27FC236}">
                <a16:creationId xmlns:a16="http://schemas.microsoft.com/office/drawing/2014/main" id="{AABF2922-A23A-BE65-BFC6-2D418052D4F4}"/>
              </a:ext>
            </a:extLst>
          </p:cNvPr>
          <p:cNvGrpSpPr/>
          <p:nvPr/>
        </p:nvGrpSpPr>
        <p:grpSpPr>
          <a:xfrm>
            <a:off x="4782613" y="6560210"/>
            <a:ext cx="7314137" cy="286299"/>
            <a:chOff x="242363" y="10223500"/>
            <a:chExt cx="7314137" cy="286299"/>
          </a:xfrm>
        </p:grpSpPr>
        <p:grpSp>
          <p:nvGrpSpPr>
            <p:cNvPr id="25" name="Group 24">
              <a:extLst>
                <a:ext uri="{FF2B5EF4-FFF2-40B4-BE49-F238E27FC236}">
                  <a16:creationId xmlns:a16="http://schemas.microsoft.com/office/drawing/2014/main" id="{67C46ED9-7117-6AC4-B3B4-53DE2DC733CA}"/>
                </a:ext>
              </a:extLst>
            </p:cNvPr>
            <p:cNvGrpSpPr/>
            <p:nvPr/>
          </p:nvGrpSpPr>
          <p:grpSpPr>
            <a:xfrm>
              <a:off x="273050" y="10223500"/>
              <a:ext cx="7283450" cy="226108"/>
              <a:chOff x="273050" y="10223500"/>
              <a:chExt cx="7283450" cy="226108"/>
            </a:xfrm>
          </p:grpSpPr>
          <p:grpSp>
            <p:nvGrpSpPr>
              <p:cNvPr id="27" name="Group 26">
                <a:extLst>
                  <a:ext uri="{FF2B5EF4-FFF2-40B4-BE49-F238E27FC236}">
                    <a16:creationId xmlns:a16="http://schemas.microsoft.com/office/drawing/2014/main" id="{2A1F05A0-81DA-89EA-774C-FE7B4BCC88C3}"/>
                  </a:ext>
                </a:extLst>
              </p:cNvPr>
              <p:cNvGrpSpPr/>
              <p:nvPr/>
            </p:nvGrpSpPr>
            <p:grpSpPr>
              <a:xfrm>
                <a:off x="5148087" y="10294886"/>
                <a:ext cx="2265512" cy="154722"/>
                <a:chOff x="4538488" y="10142486"/>
                <a:chExt cx="2265512" cy="154722"/>
              </a:xfrm>
            </p:grpSpPr>
            <p:grpSp>
              <p:nvGrpSpPr>
                <p:cNvPr id="31" name="Group 14">
                  <a:extLst>
                    <a:ext uri="{FF2B5EF4-FFF2-40B4-BE49-F238E27FC236}">
                      <a16:creationId xmlns:a16="http://schemas.microsoft.com/office/drawing/2014/main" id="{3B0E1D39-EF64-4439-E91B-8E8AFE8378B8}"/>
                    </a:ext>
                  </a:extLst>
                </p:cNvPr>
                <p:cNvGrpSpPr/>
                <p:nvPr/>
              </p:nvGrpSpPr>
              <p:grpSpPr>
                <a:xfrm>
                  <a:off x="6689100" y="10169157"/>
                  <a:ext cx="114900" cy="114900"/>
                  <a:chOff x="0" y="0"/>
                  <a:chExt cx="812800" cy="812800"/>
                </a:xfrm>
              </p:grpSpPr>
              <p:sp>
                <p:nvSpPr>
                  <p:cNvPr id="33" name="Freeform 15">
                    <a:extLst>
                      <a:ext uri="{FF2B5EF4-FFF2-40B4-BE49-F238E27FC236}">
                        <a16:creationId xmlns:a16="http://schemas.microsoft.com/office/drawing/2014/main" id="{AD5B0E2B-7C3F-5B5F-0E19-253A6A9F4CD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4" name="TextBox 16">
                    <a:extLst>
                      <a:ext uri="{FF2B5EF4-FFF2-40B4-BE49-F238E27FC236}">
                        <a16:creationId xmlns:a16="http://schemas.microsoft.com/office/drawing/2014/main" id="{59D62329-FC2A-A84C-B409-D172CBCB3DC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2" name="TextBox 33">
                  <a:extLst>
                    <a:ext uri="{FF2B5EF4-FFF2-40B4-BE49-F238E27FC236}">
                      <a16:creationId xmlns:a16="http://schemas.microsoft.com/office/drawing/2014/main" id="{25BC4B19-F6C6-5450-1922-99E2E43AD482}"/>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30" name="Straight Connector 29">
                <a:extLst>
                  <a:ext uri="{FF2B5EF4-FFF2-40B4-BE49-F238E27FC236}">
                    <a16:creationId xmlns:a16="http://schemas.microsoft.com/office/drawing/2014/main" id="{F77AD2A7-68CB-B569-E257-6A9DC590ACBE}"/>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6" name="TextBox 25">
              <a:extLst>
                <a:ext uri="{FF2B5EF4-FFF2-40B4-BE49-F238E27FC236}">
                  <a16:creationId xmlns:a16="http://schemas.microsoft.com/office/drawing/2014/main" id="{21AAEFA5-5DB5-C4B8-AA8A-37512C047417}"/>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131391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93294C-A94E-576B-0E41-4FCC7A87A4E0}"/>
              </a:ext>
            </a:extLst>
          </p:cNvPr>
          <p:cNvGrpSpPr/>
          <p:nvPr/>
        </p:nvGrpSpPr>
        <p:grpSpPr>
          <a:xfrm>
            <a:off x="176100" y="173965"/>
            <a:ext cx="11916000" cy="5832000"/>
            <a:chOff x="437808" y="528775"/>
            <a:chExt cx="11316384" cy="5839791"/>
          </a:xfrm>
        </p:grpSpPr>
        <p:grpSp>
          <p:nvGrpSpPr>
            <p:cNvPr id="18" name="Group 17">
              <a:extLst>
                <a:ext uri="{FF2B5EF4-FFF2-40B4-BE49-F238E27FC236}">
                  <a16:creationId xmlns:a16="http://schemas.microsoft.com/office/drawing/2014/main" id="{10F6539A-D038-D889-4632-752BB2ECFC08}"/>
                </a:ext>
              </a:extLst>
            </p:cNvPr>
            <p:cNvGrpSpPr/>
            <p:nvPr/>
          </p:nvGrpSpPr>
          <p:grpSpPr>
            <a:xfrm>
              <a:off x="437808" y="554881"/>
              <a:ext cx="11316384" cy="5813685"/>
              <a:chOff x="437808" y="554881"/>
              <a:chExt cx="11316384" cy="5813685"/>
            </a:xfrm>
          </p:grpSpPr>
          <p:sp>
            <p:nvSpPr>
              <p:cNvPr id="20" name="Parallelogram 19">
                <a:extLst>
                  <a:ext uri="{FF2B5EF4-FFF2-40B4-BE49-F238E27FC236}">
                    <a16:creationId xmlns:a16="http://schemas.microsoft.com/office/drawing/2014/main" id="{0D396CDF-DB65-EF4E-F5B0-70A3C97603C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E2042CC-4511-6BA7-3F0F-8F947D98A386}"/>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9" name="Arrow: Pentagon 18">
              <a:extLst>
                <a:ext uri="{FF2B5EF4-FFF2-40B4-BE49-F238E27FC236}">
                  <a16:creationId xmlns:a16="http://schemas.microsoft.com/office/drawing/2014/main" id="{0C3DE8CE-8063-E40C-BA31-C88979EC66D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6505B8D-E53A-A89E-ADD1-0C5E3785F23E}"/>
              </a:ext>
            </a:extLst>
          </p:cNvPr>
          <p:cNvSpPr txBox="1"/>
          <p:nvPr/>
        </p:nvSpPr>
        <p:spPr>
          <a:xfrm>
            <a:off x="307756" y="157181"/>
            <a:ext cx="9106832"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COMMISSIONER FOR INSURANCE OMOSEHIN, DCT GAM-IKON, DCI JANKARA RESUME DUTY.</a:t>
            </a:r>
          </a:p>
        </p:txBody>
      </p:sp>
      <p:sp>
        <p:nvSpPr>
          <p:cNvPr id="15" name="TextBox 14">
            <a:extLst>
              <a:ext uri="{FF2B5EF4-FFF2-40B4-BE49-F238E27FC236}">
                <a16:creationId xmlns:a16="http://schemas.microsoft.com/office/drawing/2014/main" id="{DDB356AB-BC4F-42B5-4E43-10EF64B85B6D}"/>
              </a:ext>
            </a:extLst>
          </p:cNvPr>
          <p:cNvSpPr txBox="1"/>
          <p:nvPr/>
        </p:nvSpPr>
        <p:spPr>
          <a:xfrm>
            <a:off x="979335" y="1198455"/>
            <a:ext cx="4585388" cy="3970318"/>
          </a:xfrm>
          <a:prstGeom prst="rect">
            <a:avLst/>
          </a:prstGeom>
          <a:noFill/>
        </p:spPr>
        <p:txBody>
          <a:bodyPr wrap="square">
            <a:spAutoFit/>
          </a:bodyPr>
          <a:lstStyle/>
          <a:p>
            <a:pPr algn="just"/>
            <a:r>
              <a:rPr lang="en-US" sz="1200" dirty="0">
                <a:latin typeface="Georgia" panose="02040502050405020303" pitchFamily="18" charset="0"/>
              </a:rPr>
              <a:t>The recently appointed Commissioner for Insurance Olusegun </a:t>
            </a:r>
            <a:r>
              <a:rPr lang="en-US" sz="1200" dirty="0" err="1">
                <a:latin typeface="Georgia" panose="02040502050405020303" pitchFamily="18" charset="0"/>
              </a:rPr>
              <a:t>Omosehin</a:t>
            </a:r>
            <a:r>
              <a:rPr lang="en-US" sz="1200" dirty="0">
                <a:latin typeface="Georgia" panose="02040502050405020303" pitchFamily="18" charset="0"/>
              </a:rPr>
              <a:t> and his team – Deputy Commissioner, Finance &amp; Admin, </a:t>
            </a:r>
            <a:r>
              <a:rPr lang="en-US" sz="1200" dirty="0" err="1">
                <a:latin typeface="Georgia" panose="02040502050405020303" pitchFamily="18" charset="0"/>
              </a:rPr>
              <a:t>Ekerete</a:t>
            </a:r>
            <a:r>
              <a:rPr lang="en-US" sz="1200" dirty="0">
                <a:latin typeface="Georgia" panose="02040502050405020303" pitchFamily="18" charset="0"/>
              </a:rPr>
              <a:t> Ola Gam-Ikon and Deputy Commissioner, Technical, Dr. Usman </a:t>
            </a:r>
            <a:r>
              <a:rPr lang="en-US" sz="1200" dirty="0" err="1">
                <a:latin typeface="Georgia" panose="02040502050405020303" pitchFamily="18" charset="0"/>
              </a:rPr>
              <a:t>Jankara</a:t>
            </a:r>
            <a:r>
              <a:rPr lang="en-US" sz="1200" dirty="0">
                <a:latin typeface="Georgia" panose="02040502050405020303" pitchFamily="18" charset="0"/>
              </a:rPr>
              <a:t> have resumed duty at the National Insurance Commission (NAICOM).</a:t>
            </a:r>
          </a:p>
          <a:p>
            <a:pPr algn="just"/>
            <a:endParaRPr lang="en-US" sz="1200" dirty="0">
              <a:latin typeface="Georgia" panose="02040502050405020303" pitchFamily="18" charset="0"/>
            </a:endParaRPr>
          </a:p>
          <a:p>
            <a:pPr algn="just"/>
            <a:r>
              <a:rPr lang="en-US" sz="1200" dirty="0">
                <a:latin typeface="Georgia" panose="02040502050405020303" pitchFamily="18" charset="0"/>
              </a:rPr>
              <a:t>President Bola Tinubu had on Friday, April 19, 2024, appointed Olusegun Ayo </a:t>
            </a:r>
            <a:r>
              <a:rPr lang="en-US" sz="1200" dirty="0" err="1">
                <a:latin typeface="Georgia" panose="02040502050405020303" pitchFamily="18" charset="0"/>
              </a:rPr>
              <a:t>Omosehin</a:t>
            </a:r>
            <a:r>
              <a:rPr lang="en-US" sz="1200" dirty="0">
                <a:latin typeface="Georgia" panose="02040502050405020303" pitchFamily="18" charset="0"/>
              </a:rPr>
              <a:t> as Commissioner for Insurance/Chief Executive Officer National Insurance Commission (NAICOM).</a:t>
            </a:r>
          </a:p>
          <a:p>
            <a:pPr algn="just"/>
            <a:endParaRPr lang="en-US" sz="1200" dirty="0">
              <a:latin typeface="Georgia" panose="02040502050405020303" pitchFamily="18" charset="0"/>
            </a:endParaRPr>
          </a:p>
          <a:p>
            <a:pPr algn="just"/>
            <a:r>
              <a:rPr lang="en-NG" sz="1200" dirty="0">
                <a:latin typeface="Georgia" panose="02040502050405020303" pitchFamily="18" charset="0"/>
              </a:rPr>
              <a:t>Olusegun Ayo </a:t>
            </a:r>
            <a:r>
              <a:rPr lang="en-NG" sz="1200" dirty="0" err="1">
                <a:latin typeface="Georgia" panose="02040502050405020303" pitchFamily="18" charset="0"/>
              </a:rPr>
              <a:t>Omosehin</a:t>
            </a:r>
            <a:r>
              <a:rPr lang="en-NG" sz="1200" dirty="0">
                <a:latin typeface="Georgia" panose="02040502050405020303" pitchFamily="18" charset="0"/>
              </a:rPr>
              <a:t> </a:t>
            </a:r>
            <a:r>
              <a:rPr lang="en-GB" sz="1200" dirty="0">
                <a:latin typeface="Georgia" panose="02040502050405020303" pitchFamily="18" charset="0"/>
              </a:rPr>
              <a:t>- </a:t>
            </a:r>
            <a:r>
              <a:rPr lang="en-NG" sz="1200" dirty="0">
                <a:latin typeface="Georgia" panose="02040502050405020303" pitchFamily="18" charset="0"/>
              </a:rPr>
              <a:t>Commissioner for Insurance;</a:t>
            </a:r>
            <a:r>
              <a:rPr lang="en-GB" sz="1200" dirty="0">
                <a:latin typeface="Georgia" panose="02040502050405020303" pitchFamily="18" charset="0"/>
              </a:rPr>
              <a:t> </a:t>
            </a:r>
            <a:r>
              <a:rPr lang="en-NG" sz="1200" dirty="0">
                <a:latin typeface="Georgia" panose="02040502050405020303" pitchFamily="18" charset="0"/>
              </a:rPr>
              <a:t> </a:t>
            </a:r>
            <a:endParaRPr lang="en-GB" sz="1200" dirty="0">
              <a:latin typeface="Georgia" panose="02040502050405020303" pitchFamily="18" charset="0"/>
            </a:endParaRPr>
          </a:p>
          <a:p>
            <a:pPr algn="just"/>
            <a:r>
              <a:rPr lang="en-NG" sz="1200" dirty="0" err="1">
                <a:latin typeface="Georgia" panose="02040502050405020303" pitchFamily="18" charset="0"/>
              </a:rPr>
              <a:t>Olawoye</a:t>
            </a:r>
            <a:r>
              <a:rPr lang="en-NG" sz="1200" dirty="0">
                <a:latin typeface="Georgia" panose="02040502050405020303" pitchFamily="18" charset="0"/>
              </a:rPr>
              <a:t> Gam-Ikon</a:t>
            </a:r>
            <a:r>
              <a:rPr lang="en-GB" sz="1200" dirty="0">
                <a:latin typeface="Georgia" panose="02040502050405020303" pitchFamily="18" charset="0"/>
              </a:rPr>
              <a:t> -</a:t>
            </a:r>
            <a:r>
              <a:rPr lang="en-NG" sz="1200" dirty="0">
                <a:latin typeface="Georgia" panose="02040502050405020303" pitchFamily="18" charset="0"/>
              </a:rPr>
              <a:t> Deputy Commissioner</a:t>
            </a:r>
            <a:r>
              <a:rPr lang="en-GB" sz="1200" dirty="0">
                <a:latin typeface="Georgia" panose="02040502050405020303" pitchFamily="18" charset="0"/>
              </a:rPr>
              <a:t> </a:t>
            </a:r>
            <a:r>
              <a:rPr lang="en-NG" sz="1200" dirty="0">
                <a:latin typeface="Georgia" panose="02040502050405020303" pitchFamily="18" charset="0"/>
              </a:rPr>
              <a:t>(Finance &amp; Administration);</a:t>
            </a:r>
            <a:r>
              <a:rPr lang="en-GB" sz="1200" dirty="0">
                <a:latin typeface="Georgia" panose="02040502050405020303" pitchFamily="18" charset="0"/>
              </a:rPr>
              <a:t> </a:t>
            </a:r>
          </a:p>
          <a:p>
            <a:pPr algn="just"/>
            <a:r>
              <a:rPr lang="en-NG" sz="1200" dirty="0">
                <a:latin typeface="Georgia" panose="02040502050405020303" pitchFamily="18" charset="0"/>
              </a:rPr>
              <a:t>Dr. Usman </a:t>
            </a:r>
            <a:r>
              <a:rPr lang="en-NG" sz="1200" dirty="0" err="1">
                <a:latin typeface="Georgia" panose="02040502050405020303" pitchFamily="18" charset="0"/>
              </a:rPr>
              <a:t>Jankara</a:t>
            </a:r>
            <a:r>
              <a:rPr lang="en-NG" sz="1200" dirty="0">
                <a:latin typeface="Georgia" panose="02040502050405020303" pitchFamily="18" charset="0"/>
              </a:rPr>
              <a:t> </a:t>
            </a:r>
            <a:r>
              <a:rPr lang="en-NG" sz="1200" dirty="0" err="1">
                <a:latin typeface="Georgia" panose="02040502050405020303" pitchFamily="18" charset="0"/>
              </a:rPr>
              <a:t>Jimada</a:t>
            </a:r>
            <a:r>
              <a:rPr lang="en-NG" sz="1200" dirty="0">
                <a:latin typeface="Georgia" panose="02040502050405020303" pitchFamily="18" charset="0"/>
              </a:rPr>
              <a:t> </a:t>
            </a:r>
            <a:r>
              <a:rPr lang="en-GB" sz="1200" dirty="0">
                <a:latin typeface="Georgia" panose="02040502050405020303" pitchFamily="18" charset="0"/>
              </a:rPr>
              <a:t>-</a:t>
            </a:r>
            <a:r>
              <a:rPr lang="en-NG" sz="1200" dirty="0">
                <a:latin typeface="Georgia" panose="02040502050405020303" pitchFamily="18" charset="0"/>
              </a:rPr>
              <a:t> Deputy Commissioner</a:t>
            </a:r>
            <a:r>
              <a:rPr lang="en-GB" sz="1200" dirty="0">
                <a:latin typeface="Georgia" panose="02040502050405020303" pitchFamily="18" charset="0"/>
              </a:rPr>
              <a:t> </a:t>
            </a:r>
            <a:r>
              <a:rPr lang="en-NG" sz="1200" dirty="0">
                <a:latin typeface="Georgia" panose="02040502050405020303" pitchFamily="18" charset="0"/>
              </a:rPr>
              <a:t>(Technical Operations); </a:t>
            </a:r>
            <a:endParaRPr lang="en-GB" sz="1200" dirty="0">
              <a:latin typeface="Georgia" panose="02040502050405020303" pitchFamily="18" charset="0"/>
            </a:endParaRPr>
          </a:p>
          <a:p>
            <a:pPr algn="just"/>
            <a:r>
              <a:rPr lang="en-NG" sz="1200" dirty="0">
                <a:latin typeface="Georgia" panose="02040502050405020303" pitchFamily="18" charset="0"/>
              </a:rPr>
              <a:t>Dr. Miriam Kene </a:t>
            </a:r>
            <a:r>
              <a:rPr lang="en-NG" sz="1200" dirty="0" err="1">
                <a:latin typeface="Georgia" panose="02040502050405020303" pitchFamily="18" charset="0"/>
              </a:rPr>
              <a:t>Kachikwu</a:t>
            </a:r>
            <a:r>
              <a:rPr lang="en-NG" sz="1200" dirty="0">
                <a:latin typeface="Georgia" panose="02040502050405020303" pitchFamily="18" charset="0"/>
              </a:rPr>
              <a:t> </a:t>
            </a:r>
            <a:r>
              <a:rPr lang="en-GB" sz="1200" dirty="0">
                <a:latin typeface="Georgia" panose="02040502050405020303" pitchFamily="18" charset="0"/>
              </a:rPr>
              <a:t>-</a:t>
            </a:r>
            <a:r>
              <a:rPr lang="en-NG" sz="1200" dirty="0">
                <a:latin typeface="Georgia" panose="02040502050405020303" pitchFamily="18" charset="0"/>
              </a:rPr>
              <a:t> Member; </a:t>
            </a:r>
            <a:endParaRPr lang="en-GB" sz="1200" dirty="0">
              <a:latin typeface="Georgia" panose="02040502050405020303" pitchFamily="18" charset="0"/>
            </a:endParaRPr>
          </a:p>
          <a:p>
            <a:pPr algn="just"/>
            <a:r>
              <a:rPr lang="en-NG" sz="1200" dirty="0">
                <a:latin typeface="Georgia" panose="02040502050405020303" pitchFamily="18" charset="0"/>
              </a:rPr>
              <a:t>Adeniyi Olusegun </a:t>
            </a:r>
            <a:r>
              <a:rPr lang="en-NG" sz="1200" dirty="0" err="1">
                <a:latin typeface="Georgia" panose="02040502050405020303" pitchFamily="18" charset="0"/>
              </a:rPr>
              <a:t>Fabikun</a:t>
            </a:r>
            <a:r>
              <a:rPr lang="en-NG" sz="1200" dirty="0">
                <a:latin typeface="Georgia" panose="02040502050405020303" pitchFamily="18" charset="0"/>
              </a:rPr>
              <a:t> </a:t>
            </a:r>
            <a:r>
              <a:rPr lang="en-GB" sz="1200" dirty="0">
                <a:latin typeface="Georgia" panose="02040502050405020303" pitchFamily="18" charset="0"/>
              </a:rPr>
              <a:t>-</a:t>
            </a:r>
            <a:r>
              <a:rPr lang="en-NG" sz="1200" dirty="0">
                <a:latin typeface="Georgia" panose="02040502050405020303" pitchFamily="18" charset="0"/>
              </a:rPr>
              <a:t> Member and </a:t>
            </a:r>
            <a:endParaRPr lang="en-GB" sz="1200" dirty="0">
              <a:latin typeface="Georgia" panose="02040502050405020303" pitchFamily="18" charset="0"/>
            </a:endParaRPr>
          </a:p>
          <a:p>
            <a:pPr algn="just"/>
            <a:r>
              <a:rPr lang="en-NG" sz="1200" dirty="0">
                <a:latin typeface="Georgia" panose="02040502050405020303" pitchFamily="18" charset="0"/>
              </a:rPr>
              <a:t>Umar Khalifa Mohammed </a:t>
            </a:r>
            <a:r>
              <a:rPr lang="en-GB" sz="1200" dirty="0">
                <a:latin typeface="Georgia" panose="02040502050405020303" pitchFamily="18" charset="0"/>
              </a:rPr>
              <a:t>-</a:t>
            </a:r>
            <a:r>
              <a:rPr lang="en-NG" sz="1200" dirty="0">
                <a:latin typeface="Georgia" panose="02040502050405020303" pitchFamily="18" charset="0"/>
              </a:rPr>
              <a:t> Member</a:t>
            </a:r>
          </a:p>
          <a:p>
            <a:pPr algn="just"/>
            <a:endParaRPr lang="en-NG" sz="1200" dirty="0">
              <a:latin typeface="Georgia" panose="02040502050405020303" pitchFamily="18" charset="0"/>
            </a:endParaRPr>
          </a:p>
          <a:p>
            <a:pPr algn="just"/>
            <a:r>
              <a:rPr lang="en-NG" sz="1200" dirty="0">
                <a:latin typeface="Georgia" panose="02040502050405020303" pitchFamily="18" charset="0"/>
              </a:rPr>
              <a:t>This was contained in a statement issued by Special Adviser to the President</a:t>
            </a:r>
            <a:r>
              <a:rPr lang="en-GB" sz="1200" dirty="0">
                <a:latin typeface="Georgia" panose="02040502050405020303" pitchFamily="18" charset="0"/>
              </a:rPr>
              <a:t> on</a:t>
            </a:r>
            <a:r>
              <a:rPr lang="en-NG" sz="1200" dirty="0">
                <a:latin typeface="Georgia" panose="02040502050405020303" pitchFamily="18" charset="0"/>
              </a:rPr>
              <a:t> Media &amp; Publicity, Chief </a:t>
            </a:r>
            <a:r>
              <a:rPr lang="en-NG" sz="1200" dirty="0" err="1">
                <a:latin typeface="Georgia" panose="02040502050405020303" pitchFamily="18" charset="0"/>
              </a:rPr>
              <a:t>Ajuri</a:t>
            </a:r>
            <a:r>
              <a:rPr lang="en-NG" sz="1200" dirty="0">
                <a:latin typeface="Georgia" panose="02040502050405020303" pitchFamily="18" charset="0"/>
              </a:rPr>
              <a:t> </a:t>
            </a:r>
            <a:r>
              <a:rPr lang="en-NG" sz="1200" dirty="0" err="1">
                <a:latin typeface="Georgia" panose="02040502050405020303" pitchFamily="18" charset="0"/>
              </a:rPr>
              <a:t>Ngelale</a:t>
            </a:r>
            <a:r>
              <a:rPr lang="en-NG" sz="1200" dirty="0">
                <a:latin typeface="Georgia" panose="02040502050405020303" pitchFamily="18" charset="0"/>
              </a:rPr>
              <a:t>.</a:t>
            </a:r>
          </a:p>
        </p:txBody>
      </p:sp>
      <p:pic>
        <p:nvPicPr>
          <p:cNvPr id="30" name="Picture 29">
            <a:extLst>
              <a:ext uri="{FF2B5EF4-FFF2-40B4-BE49-F238E27FC236}">
                <a16:creationId xmlns:a16="http://schemas.microsoft.com/office/drawing/2014/main" id="{F9AA0FB1-EFBE-4EAC-DB1D-4CE9C464B217}"/>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32CF4DA8-FDE5-C82E-C45E-164B24DEC1A3}"/>
              </a:ext>
            </a:extLst>
          </p:cNvPr>
          <p:cNvSpPr txBox="1"/>
          <p:nvPr/>
        </p:nvSpPr>
        <p:spPr>
          <a:xfrm>
            <a:off x="979335" y="5615927"/>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(www.businessday.ng)</a:t>
            </a:r>
            <a:endParaRPr lang="en-US" sz="1100" i="1" dirty="0">
              <a:solidFill>
                <a:srgbClr val="2B2B2B"/>
              </a:solidFill>
              <a:highlight>
                <a:srgbClr val="FFFFFF"/>
              </a:highlight>
              <a:latin typeface="Georgia" panose="02040502050405020303" pitchFamily="18" charset="0"/>
            </a:endParaRPr>
          </a:p>
          <a:p>
            <a:endParaRPr lang="en-GB" sz="1100" i="1" dirty="0"/>
          </a:p>
        </p:txBody>
      </p:sp>
      <p:sp>
        <p:nvSpPr>
          <p:cNvPr id="24" name="Slide Number Placeholder 2">
            <a:extLst>
              <a:ext uri="{FF2B5EF4-FFF2-40B4-BE49-F238E27FC236}">
                <a16:creationId xmlns:a16="http://schemas.microsoft.com/office/drawing/2014/main" id="{B8863232-169A-7170-78A8-A290BE9B5E9E}"/>
              </a:ext>
            </a:extLst>
          </p:cNvPr>
          <p:cNvSpPr>
            <a:spLocks noGrp="1"/>
          </p:cNvSpPr>
          <p:nvPr>
            <p:ph type="sldNum" sz="quarter" idx="12"/>
          </p:nvPr>
        </p:nvSpPr>
        <p:spPr>
          <a:xfrm>
            <a:off x="9032604" y="6283381"/>
            <a:ext cx="2743200" cy="365125"/>
          </a:xfrm>
        </p:spPr>
        <p:txBody>
          <a:bodyPr/>
          <a:lstStyle/>
          <a:p>
            <a:r>
              <a:rPr lang="en-US" dirty="0"/>
              <a:t>3</a:t>
            </a:r>
            <a:endParaRPr lang="en-NG" dirty="0"/>
          </a:p>
        </p:txBody>
      </p:sp>
      <p:sp>
        <p:nvSpPr>
          <p:cNvPr id="4" name="TextBox 3">
            <a:extLst>
              <a:ext uri="{FF2B5EF4-FFF2-40B4-BE49-F238E27FC236}">
                <a16:creationId xmlns:a16="http://schemas.microsoft.com/office/drawing/2014/main" id="{DC1F1D37-A1C2-F7CC-7C82-8634BD0F276A}"/>
              </a:ext>
            </a:extLst>
          </p:cNvPr>
          <p:cNvSpPr txBox="1"/>
          <p:nvPr/>
        </p:nvSpPr>
        <p:spPr>
          <a:xfrm>
            <a:off x="6359834" y="4995324"/>
            <a:ext cx="5184096" cy="600164"/>
          </a:xfrm>
          <a:prstGeom prst="rect">
            <a:avLst/>
          </a:prstGeom>
          <a:noFill/>
        </p:spPr>
        <p:txBody>
          <a:bodyPr wrap="square">
            <a:spAutoFit/>
          </a:bodyPr>
          <a:lstStyle/>
          <a:p>
            <a:pPr algn="ctr"/>
            <a:r>
              <a:rPr lang="en-US" sz="1100" i="1" dirty="0">
                <a:latin typeface="Georgia" panose="02040502050405020303" pitchFamily="18" charset="0"/>
              </a:rPr>
              <a:t>From left: Immediate Past Commissioner for Insurance Sunday Thomas handing over to Commissioner for Insurance Olusegun </a:t>
            </a:r>
            <a:r>
              <a:rPr lang="en-US" sz="1100" i="1" dirty="0" err="1">
                <a:latin typeface="Georgia" panose="02040502050405020303" pitchFamily="18" charset="0"/>
              </a:rPr>
              <a:t>Omosehin</a:t>
            </a:r>
            <a:r>
              <a:rPr lang="en-US" sz="1100" i="1" dirty="0">
                <a:latin typeface="Georgia" panose="02040502050405020303" pitchFamily="18" charset="0"/>
              </a:rPr>
              <a:t> at the National Insurance Commission in Abuja</a:t>
            </a:r>
            <a:endParaRPr lang="en-GB" sz="1100" i="1" dirty="0">
              <a:latin typeface="Georgia" panose="02040502050405020303" pitchFamily="18" charset="0"/>
            </a:endParaRPr>
          </a:p>
        </p:txBody>
      </p:sp>
      <p:pic>
        <p:nvPicPr>
          <p:cNvPr id="2052" name="Picture 4">
            <a:extLst>
              <a:ext uri="{FF2B5EF4-FFF2-40B4-BE49-F238E27FC236}">
                <a16:creationId xmlns:a16="http://schemas.microsoft.com/office/drawing/2014/main" id="{F263B536-2FD1-D1A7-7D28-B6F0DE98F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509" y="1401398"/>
            <a:ext cx="5903930" cy="35423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3EBD8E-EFF1-A409-895C-B29F14C3C752}"/>
              </a:ext>
            </a:extLst>
          </p:cNvPr>
          <p:cNvGrpSpPr/>
          <p:nvPr/>
        </p:nvGrpSpPr>
        <p:grpSpPr>
          <a:xfrm>
            <a:off x="4782613" y="6560210"/>
            <a:ext cx="7314137" cy="286299"/>
            <a:chOff x="242363" y="10223500"/>
            <a:chExt cx="7314137" cy="286299"/>
          </a:xfrm>
        </p:grpSpPr>
        <p:grpSp>
          <p:nvGrpSpPr>
            <p:cNvPr id="5" name="Group 4">
              <a:extLst>
                <a:ext uri="{FF2B5EF4-FFF2-40B4-BE49-F238E27FC236}">
                  <a16:creationId xmlns:a16="http://schemas.microsoft.com/office/drawing/2014/main" id="{6DF34ECC-6C85-6415-7542-6C12BFACF73F}"/>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42FB8644-F798-305D-D7D1-0664C5BFC46F}"/>
                  </a:ext>
                </a:extLst>
              </p:cNvPr>
              <p:cNvGrpSpPr/>
              <p:nvPr/>
            </p:nvGrpSpPr>
            <p:grpSpPr>
              <a:xfrm>
                <a:off x="5148087" y="10294886"/>
                <a:ext cx="2265512" cy="154722"/>
                <a:chOff x="4538488" y="10142486"/>
                <a:chExt cx="2265512" cy="154722"/>
              </a:xfrm>
            </p:grpSpPr>
            <p:grpSp>
              <p:nvGrpSpPr>
                <p:cNvPr id="9" name="Group 14">
                  <a:extLst>
                    <a:ext uri="{FF2B5EF4-FFF2-40B4-BE49-F238E27FC236}">
                      <a16:creationId xmlns:a16="http://schemas.microsoft.com/office/drawing/2014/main" id="{DD42539F-C493-7249-867F-79CE309A73DF}"/>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0D967E26-14CA-305E-B98D-C44611F8025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2" name="TextBox 16">
                    <a:extLst>
                      <a:ext uri="{FF2B5EF4-FFF2-40B4-BE49-F238E27FC236}">
                        <a16:creationId xmlns:a16="http://schemas.microsoft.com/office/drawing/2014/main" id="{240B4907-7D19-75F1-89A7-A238A5C70628}"/>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0" name="TextBox 33">
                  <a:extLst>
                    <a:ext uri="{FF2B5EF4-FFF2-40B4-BE49-F238E27FC236}">
                      <a16:creationId xmlns:a16="http://schemas.microsoft.com/office/drawing/2014/main" id="{292A3DB0-79A9-DC21-071E-797D65908BF7}"/>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8" name="Straight Connector 7">
                <a:extLst>
                  <a:ext uri="{FF2B5EF4-FFF2-40B4-BE49-F238E27FC236}">
                    <a16:creationId xmlns:a16="http://schemas.microsoft.com/office/drawing/2014/main" id="{A7A93903-9F12-833D-0173-B87FB5E25DDD}"/>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EDEDA0BE-B0BB-A5F8-F274-63927F635FFA}"/>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74230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E411-E832-1BE6-04AF-3B19E3FBD36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833F0BE-3B26-39AA-69A0-CB12A70CC7EA}"/>
              </a:ext>
            </a:extLst>
          </p:cNvPr>
          <p:cNvGrpSpPr/>
          <p:nvPr/>
        </p:nvGrpSpPr>
        <p:grpSpPr>
          <a:xfrm>
            <a:off x="199800" y="144673"/>
            <a:ext cx="11916000" cy="5832000"/>
            <a:chOff x="437808" y="528775"/>
            <a:chExt cx="11316384" cy="5839791"/>
          </a:xfrm>
        </p:grpSpPr>
        <p:grpSp>
          <p:nvGrpSpPr>
            <p:cNvPr id="14" name="Group 13">
              <a:extLst>
                <a:ext uri="{FF2B5EF4-FFF2-40B4-BE49-F238E27FC236}">
                  <a16:creationId xmlns:a16="http://schemas.microsoft.com/office/drawing/2014/main" id="{8581B106-52B8-9790-47D1-A08519FD0B3D}"/>
                </a:ext>
              </a:extLst>
            </p:cNvPr>
            <p:cNvGrpSpPr/>
            <p:nvPr/>
          </p:nvGrpSpPr>
          <p:grpSpPr>
            <a:xfrm>
              <a:off x="437808" y="554881"/>
              <a:ext cx="11316384" cy="5813685"/>
              <a:chOff x="437808" y="554881"/>
              <a:chExt cx="11316384" cy="5813685"/>
            </a:xfrm>
          </p:grpSpPr>
          <p:sp>
            <p:nvSpPr>
              <p:cNvPr id="19" name="Parallelogram 18">
                <a:extLst>
                  <a:ext uri="{FF2B5EF4-FFF2-40B4-BE49-F238E27FC236}">
                    <a16:creationId xmlns:a16="http://schemas.microsoft.com/office/drawing/2014/main" id="{FB5FAF93-3616-33D9-213E-FF341CD70180}"/>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57A62F-B64B-F724-0902-9C2EEBB76EE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5" name="Arrow: Pentagon 14">
              <a:extLst>
                <a:ext uri="{FF2B5EF4-FFF2-40B4-BE49-F238E27FC236}">
                  <a16:creationId xmlns:a16="http://schemas.microsoft.com/office/drawing/2014/main" id="{A06F494E-8032-ABBD-115E-605A5AB7865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0CAD7D1-2004-AB0D-E57C-B624C79C86E0}"/>
              </a:ext>
            </a:extLst>
          </p:cNvPr>
          <p:cNvSpPr txBox="1"/>
          <p:nvPr/>
        </p:nvSpPr>
        <p:spPr>
          <a:xfrm>
            <a:off x="397726" y="233797"/>
            <a:ext cx="8049084" cy="707886"/>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NAICOM MOVES TO EMBED INSURANCE IN NATIONAL CREDIT SCHEME</a:t>
            </a:r>
            <a:r>
              <a:rPr lang="en-US" sz="2000" b="1" i="0" dirty="0">
                <a:solidFill>
                  <a:schemeClr val="accent1">
                    <a:lumMod val="75000"/>
                  </a:schemeClr>
                </a:solidFill>
                <a:effectLst/>
                <a:latin typeface="Georgia" panose="02040502050405020303" pitchFamily="18" charset="0"/>
              </a:rPr>
              <a:t>.</a:t>
            </a:r>
          </a:p>
        </p:txBody>
      </p:sp>
      <p:sp>
        <p:nvSpPr>
          <p:cNvPr id="9" name="TextBox 8">
            <a:extLst>
              <a:ext uri="{FF2B5EF4-FFF2-40B4-BE49-F238E27FC236}">
                <a16:creationId xmlns:a16="http://schemas.microsoft.com/office/drawing/2014/main" id="{E3BD8FA4-C0A7-F4E7-66B4-9627CEDB1872}"/>
              </a:ext>
            </a:extLst>
          </p:cNvPr>
          <p:cNvSpPr txBox="1"/>
          <p:nvPr/>
        </p:nvSpPr>
        <p:spPr>
          <a:xfrm>
            <a:off x="407986" y="967754"/>
            <a:ext cx="4290966" cy="4708981"/>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The National Insurance Commission (NAICOM) is taking steps to embed insurance within the national credit scheme, the Commissioner for Insurance Olusegun </a:t>
            </a:r>
            <a:r>
              <a:rPr lang="en-US" sz="1200" b="0" i="0" dirty="0" err="1">
                <a:solidFill>
                  <a:srgbClr val="252324"/>
                </a:solidFill>
                <a:effectLst/>
                <a:latin typeface="Georgia" panose="02040502050405020303" pitchFamily="18" charset="0"/>
              </a:rPr>
              <a:t>Omosehin</a:t>
            </a:r>
            <a:r>
              <a:rPr lang="en-US" sz="1200" b="0" i="0" dirty="0">
                <a:solidFill>
                  <a:srgbClr val="252324"/>
                </a:solidFill>
                <a:effectLst/>
                <a:latin typeface="Georgia" panose="02040502050405020303" pitchFamily="18" charset="0"/>
              </a:rPr>
              <a:t>, has said.</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He disclosed that his management team welcomed members of the Constitutional Committee on “Mobilization and Diversification” of the Revenue Mobilization Allocation and Fiscal Commission, led by Engr. Sani Mohammed Baba, during their working visit to NAICOM on Tuesday, this week in Abuja.</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A statement by NAICOM stated that the primary agenda of the visit was to explore collaborative opportunities to advance the diversification of the Nigerian economy.</a:t>
            </a:r>
          </a:p>
          <a:p>
            <a:pPr algn="just"/>
            <a:endParaRPr lang="en-US" sz="1200" dirty="0">
              <a:solidFill>
                <a:srgbClr val="252324"/>
              </a:solidFill>
              <a:latin typeface="Georgia" panose="02040502050405020303" pitchFamily="18" charset="0"/>
            </a:endParaRPr>
          </a:p>
          <a:p>
            <a:pPr algn="just"/>
            <a:r>
              <a:rPr lang="en-US" sz="1200" b="0" i="0" dirty="0" err="1">
                <a:solidFill>
                  <a:srgbClr val="252324"/>
                </a:solidFill>
                <a:effectLst/>
                <a:latin typeface="Georgia" panose="02040502050405020303" pitchFamily="18" charset="0"/>
              </a:rPr>
              <a:t>Omosehin</a:t>
            </a:r>
            <a:r>
              <a:rPr lang="en-US" sz="1200" b="0" i="0" dirty="0">
                <a:solidFill>
                  <a:srgbClr val="252324"/>
                </a:solidFill>
                <a:effectLst/>
                <a:latin typeface="Georgia" panose="02040502050405020303" pitchFamily="18" charset="0"/>
              </a:rPr>
              <a:t>, in his opening remarks, reaffirmed the critical role of the insurance sector’s regulator in supervising, regulating, and safeguarding the interests of insurance policyholders.</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He highlighted insurance’s pivotal role in mobilizing savings for long-term developmental projects and enabling businesses to thrive while managing risks effectively.</a:t>
            </a:r>
          </a:p>
          <a:p>
            <a:pPr algn="just"/>
            <a:endParaRPr lang="en-US" sz="1200" b="0" i="0" dirty="0">
              <a:solidFill>
                <a:srgbClr val="252324"/>
              </a:solidFill>
              <a:effectLst/>
              <a:latin typeface="Georgia" panose="02040502050405020303" pitchFamily="18" charset="0"/>
            </a:endParaRPr>
          </a:p>
        </p:txBody>
      </p:sp>
      <p:grpSp>
        <p:nvGrpSpPr>
          <p:cNvPr id="16" name="Group 15">
            <a:extLst>
              <a:ext uri="{FF2B5EF4-FFF2-40B4-BE49-F238E27FC236}">
                <a16:creationId xmlns:a16="http://schemas.microsoft.com/office/drawing/2014/main" id="{EB9FE338-A6EE-B57A-F988-74741C7862C4}"/>
              </a:ext>
            </a:extLst>
          </p:cNvPr>
          <p:cNvGrpSpPr/>
          <p:nvPr/>
        </p:nvGrpSpPr>
        <p:grpSpPr>
          <a:xfrm>
            <a:off x="4782613" y="6560210"/>
            <a:ext cx="7314137" cy="286299"/>
            <a:chOff x="242363" y="10223500"/>
            <a:chExt cx="7314137" cy="286299"/>
          </a:xfrm>
        </p:grpSpPr>
        <p:grpSp>
          <p:nvGrpSpPr>
            <p:cNvPr id="17" name="Group 16">
              <a:extLst>
                <a:ext uri="{FF2B5EF4-FFF2-40B4-BE49-F238E27FC236}">
                  <a16:creationId xmlns:a16="http://schemas.microsoft.com/office/drawing/2014/main" id="{1BBFF230-37E0-8548-6866-52B576D5A1E0}"/>
                </a:ext>
              </a:extLst>
            </p:cNvPr>
            <p:cNvGrpSpPr/>
            <p:nvPr/>
          </p:nvGrpSpPr>
          <p:grpSpPr>
            <a:xfrm>
              <a:off x="273050" y="10223500"/>
              <a:ext cx="7283450" cy="226108"/>
              <a:chOff x="273050" y="10223500"/>
              <a:chExt cx="7283450" cy="226108"/>
            </a:xfrm>
          </p:grpSpPr>
          <p:grpSp>
            <p:nvGrpSpPr>
              <p:cNvPr id="22" name="Group 21">
                <a:extLst>
                  <a:ext uri="{FF2B5EF4-FFF2-40B4-BE49-F238E27FC236}">
                    <a16:creationId xmlns:a16="http://schemas.microsoft.com/office/drawing/2014/main" id="{387A2087-8A93-21BB-31F1-D0D8C9EDCEE4}"/>
                  </a:ext>
                </a:extLst>
              </p:cNvPr>
              <p:cNvGrpSpPr/>
              <p:nvPr/>
            </p:nvGrpSpPr>
            <p:grpSpPr>
              <a:xfrm>
                <a:off x="5148087" y="10294886"/>
                <a:ext cx="2265512" cy="154722"/>
                <a:chOff x="4538488" y="10142486"/>
                <a:chExt cx="2265512" cy="154722"/>
              </a:xfrm>
            </p:grpSpPr>
            <p:grpSp>
              <p:nvGrpSpPr>
                <p:cNvPr id="24" name="Group 14">
                  <a:extLst>
                    <a:ext uri="{FF2B5EF4-FFF2-40B4-BE49-F238E27FC236}">
                      <a16:creationId xmlns:a16="http://schemas.microsoft.com/office/drawing/2014/main" id="{D80BE576-517B-DF2F-DB80-E0391AC2E256}"/>
                    </a:ext>
                  </a:extLst>
                </p:cNvPr>
                <p:cNvGrpSpPr/>
                <p:nvPr/>
              </p:nvGrpSpPr>
              <p:grpSpPr>
                <a:xfrm>
                  <a:off x="6689100" y="10169157"/>
                  <a:ext cx="114900" cy="114900"/>
                  <a:chOff x="0" y="0"/>
                  <a:chExt cx="812800" cy="812800"/>
                </a:xfrm>
              </p:grpSpPr>
              <p:sp>
                <p:nvSpPr>
                  <p:cNvPr id="26" name="Freeform 15">
                    <a:extLst>
                      <a:ext uri="{FF2B5EF4-FFF2-40B4-BE49-F238E27FC236}">
                        <a16:creationId xmlns:a16="http://schemas.microsoft.com/office/drawing/2014/main" id="{722318CA-1B3A-7FE4-1903-7C6545D16C2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7" name="TextBox 16">
                    <a:extLst>
                      <a:ext uri="{FF2B5EF4-FFF2-40B4-BE49-F238E27FC236}">
                        <a16:creationId xmlns:a16="http://schemas.microsoft.com/office/drawing/2014/main" id="{CC3B2646-9B70-77C4-35C2-D0DA139D47A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5" name="TextBox 33">
                  <a:extLst>
                    <a:ext uri="{FF2B5EF4-FFF2-40B4-BE49-F238E27FC236}">
                      <a16:creationId xmlns:a16="http://schemas.microsoft.com/office/drawing/2014/main" id="{4677315A-8448-28FF-4C05-5E95E12F6EB9}"/>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23" name="Straight Connector 22">
                <a:extLst>
                  <a:ext uri="{FF2B5EF4-FFF2-40B4-BE49-F238E27FC236}">
                    <a16:creationId xmlns:a16="http://schemas.microsoft.com/office/drawing/2014/main" id="{26D03ECB-4C64-3AC3-BB55-55F0F7A8FBE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94BEFA76-7A77-84FB-B7D1-FA7793A3132D}"/>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8" name="Picture 27">
            <a:extLst>
              <a:ext uri="{FF2B5EF4-FFF2-40B4-BE49-F238E27FC236}">
                <a16:creationId xmlns:a16="http://schemas.microsoft.com/office/drawing/2014/main" id="{D059F1B2-70B3-A3D9-B1DA-6DE063E9F1B3}"/>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905F5149-1E10-F141-11EB-7A676ABB668C}"/>
              </a:ext>
            </a:extLst>
          </p:cNvPr>
          <p:cNvSpPr txBox="1"/>
          <p:nvPr/>
        </p:nvSpPr>
        <p:spPr>
          <a:xfrm>
            <a:off x="9667586" y="5608327"/>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inspenonline.com</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29" name="Slide Number Placeholder 2">
            <a:extLst>
              <a:ext uri="{FF2B5EF4-FFF2-40B4-BE49-F238E27FC236}">
                <a16:creationId xmlns:a16="http://schemas.microsoft.com/office/drawing/2014/main" id="{CB69B34B-9DD9-7062-24EC-E00E9B92BBE9}"/>
              </a:ext>
            </a:extLst>
          </p:cNvPr>
          <p:cNvSpPr>
            <a:spLocks noGrp="1"/>
          </p:cNvSpPr>
          <p:nvPr>
            <p:ph type="sldNum" sz="quarter" idx="12"/>
          </p:nvPr>
        </p:nvSpPr>
        <p:spPr>
          <a:xfrm>
            <a:off x="9032604" y="6283381"/>
            <a:ext cx="2743200" cy="365125"/>
          </a:xfrm>
        </p:spPr>
        <p:txBody>
          <a:bodyPr/>
          <a:lstStyle/>
          <a:p>
            <a:r>
              <a:rPr lang="en-US" dirty="0"/>
              <a:t>4</a:t>
            </a:r>
            <a:endParaRPr lang="en-NG" dirty="0"/>
          </a:p>
        </p:txBody>
      </p:sp>
      <p:sp>
        <p:nvSpPr>
          <p:cNvPr id="6" name="TextBox 5">
            <a:extLst>
              <a:ext uri="{FF2B5EF4-FFF2-40B4-BE49-F238E27FC236}">
                <a16:creationId xmlns:a16="http://schemas.microsoft.com/office/drawing/2014/main" id="{C298CF96-D20F-06C8-8FD6-D0BE7EB96CC1}"/>
              </a:ext>
            </a:extLst>
          </p:cNvPr>
          <p:cNvSpPr txBox="1"/>
          <p:nvPr/>
        </p:nvSpPr>
        <p:spPr>
          <a:xfrm>
            <a:off x="4782613" y="974809"/>
            <a:ext cx="3649868" cy="3970318"/>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He also stressed the Commission’s commitment to ensuring insurance companies meet their obligations, thus contributing to the sustainability of the economy.</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Engr. Sani Mohammed Baba emphasized the importance of revenue generation, institutional expansion, and employment creation for Nigerians through collaborative efforts.</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The Commissioner for Insurance also acknowledged President Bola Ahmed Tinubu GCFR’s ambitious goal of growing the Nigerian economy $1 trillion by 2026. He expressed the insurance sector’s intent to significantly contribute to this objective.</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In closing, </a:t>
            </a:r>
            <a:r>
              <a:rPr lang="en-US" sz="1200" b="0" i="0" dirty="0" err="1">
                <a:solidFill>
                  <a:srgbClr val="252324"/>
                </a:solidFill>
                <a:effectLst/>
                <a:latin typeface="Georgia" panose="02040502050405020303" pitchFamily="18" charset="0"/>
              </a:rPr>
              <a:t>Omosehin</a:t>
            </a:r>
            <a:r>
              <a:rPr lang="en-US" sz="1200" b="0" i="0" dirty="0">
                <a:solidFill>
                  <a:srgbClr val="252324"/>
                </a:solidFill>
                <a:effectLst/>
                <a:latin typeface="Georgia" panose="02040502050405020303" pitchFamily="18" charset="0"/>
              </a:rPr>
              <a:t> highlighted the need for continuous advocacy and sensitization of government institutions about the vital role of insurance in national economic development.</a:t>
            </a:r>
          </a:p>
        </p:txBody>
      </p:sp>
      <p:pic>
        <p:nvPicPr>
          <p:cNvPr id="3" name="Picture 2" descr="NAICOM Mandates Insurers To Upload Additional Documents For Post ...">
            <a:extLst>
              <a:ext uri="{FF2B5EF4-FFF2-40B4-BE49-F238E27FC236}">
                <a16:creationId xmlns:a16="http://schemas.microsoft.com/office/drawing/2014/main" id="{070FDAFF-EF0B-6737-3136-83D19CBBD9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13" t="9525" r="25078" b="6352"/>
          <a:stretch/>
        </p:blipFill>
        <p:spPr bwMode="auto">
          <a:xfrm>
            <a:off x="8458203" y="1239580"/>
            <a:ext cx="3046117" cy="294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7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6138-DBE6-5DEB-9E5F-7F2A5F0D930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BBB986B0-12AC-0877-FC62-8DF3153701D6}"/>
              </a:ext>
            </a:extLst>
          </p:cNvPr>
          <p:cNvGrpSpPr/>
          <p:nvPr/>
        </p:nvGrpSpPr>
        <p:grpSpPr>
          <a:xfrm>
            <a:off x="190306" y="173963"/>
            <a:ext cx="11916000" cy="6030889"/>
            <a:chOff x="437808" y="528775"/>
            <a:chExt cx="11316384" cy="5839791"/>
          </a:xfrm>
        </p:grpSpPr>
        <p:grpSp>
          <p:nvGrpSpPr>
            <p:cNvPr id="19" name="Group 18">
              <a:extLst>
                <a:ext uri="{FF2B5EF4-FFF2-40B4-BE49-F238E27FC236}">
                  <a16:creationId xmlns:a16="http://schemas.microsoft.com/office/drawing/2014/main" id="{416D6572-BDEA-1B12-A553-A671133C1BD8}"/>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F5487160-F299-FC6D-999C-1B9023152C0C}"/>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9C61EA9-59C7-99B8-A94A-8A5E549BC5D9}"/>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3" name="Arrow: Pentagon 22">
              <a:extLst>
                <a:ext uri="{FF2B5EF4-FFF2-40B4-BE49-F238E27FC236}">
                  <a16:creationId xmlns:a16="http://schemas.microsoft.com/office/drawing/2014/main" id="{EEAD172C-FA08-E6DB-D2E7-E097389F8485}"/>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529D04A-DB52-5C99-AF1C-EF6234771BE7}"/>
              </a:ext>
            </a:extLst>
          </p:cNvPr>
          <p:cNvSpPr txBox="1"/>
          <p:nvPr/>
        </p:nvSpPr>
        <p:spPr>
          <a:xfrm>
            <a:off x="447470" y="229950"/>
            <a:ext cx="8752514" cy="707886"/>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CHARTERED INSURANCE INSTITUTE NAMES HIS MAJESTY KING CHARLES III AS PATRON</a:t>
            </a:r>
            <a:r>
              <a:rPr lang="en-US" sz="2000" b="1" i="0" dirty="0">
                <a:solidFill>
                  <a:schemeClr val="accent1">
                    <a:lumMod val="75000"/>
                  </a:schemeClr>
                </a:solidFill>
                <a:effectLst/>
                <a:latin typeface="Georgia" panose="02040502050405020303" pitchFamily="18" charset="0"/>
              </a:rPr>
              <a:t>.</a:t>
            </a:r>
          </a:p>
        </p:txBody>
      </p:sp>
      <p:sp>
        <p:nvSpPr>
          <p:cNvPr id="15" name="TextBox 14">
            <a:extLst>
              <a:ext uri="{FF2B5EF4-FFF2-40B4-BE49-F238E27FC236}">
                <a16:creationId xmlns:a16="http://schemas.microsoft.com/office/drawing/2014/main" id="{5D5E0D76-1913-930C-4637-B6CDD7894E6F}"/>
              </a:ext>
            </a:extLst>
          </p:cNvPr>
          <p:cNvSpPr txBox="1"/>
          <p:nvPr/>
        </p:nvSpPr>
        <p:spPr>
          <a:xfrm>
            <a:off x="504480" y="1148524"/>
            <a:ext cx="3988454" cy="3785652"/>
          </a:xfrm>
          <a:prstGeom prst="rect">
            <a:avLst/>
          </a:prstGeom>
          <a:noFill/>
        </p:spPr>
        <p:txBody>
          <a:bodyPr wrap="square">
            <a:spAutoFit/>
          </a:bodyPr>
          <a:lstStyle/>
          <a:p>
            <a:pPr algn="just"/>
            <a:r>
              <a:rPr lang="en-US" sz="1200" dirty="0">
                <a:latin typeface="Georgia" panose="02040502050405020303" pitchFamily="18" charset="0"/>
              </a:rPr>
              <a:t>The Chartered Insurance Institute (CII) says, “it is with great </a:t>
            </a:r>
            <a:r>
              <a:rPr lang="en-US" sz="1200" dirty="0" err="1">
                <a:latin typeface="Georgia" panose="02040502050405020303" pitchFamily="18" charset="0"/>
              </a:rPr>
              <a:t>honour</a:t>
            </a:r>
            <a:r>
              <a:rPr lang="en-US" sz="1200" dirty="0">
                <a:latin typeface="Georgia" panose="02040502050405020303" pitchFamily="18" charset="0"/>
              </a:rPr>
              <a:t> that we announce His Majesty King Charles III as our new patron.”</a:t>
            </a:r>
          </a:p>
          <a:p>
            <a:pPr algn="just"/>
            <a:endParaRPr lang="en-US" sz="1200" dirty="0">
              <a:latin typeface="Georgia" panose="02040502050405020303" pitchFamily="18" charset="0"/>
            </a:endParaRPr>
          </a:p>
          <a:p>
            <a:pPr algn="just"/>
            <a:r>
              <a:rPr lang="en-US" sz="1200" dirty="0">
                <a:latin typeface="Georgia" panose="02040502050405020303" pitchFamily="18" charset="0"/>
              </a:rPr>
              <a:t>A statement by Dr. Helen Phillips, Chair, CII Group Board, notes that the CII is deeply proud of their longstanding Royal association, which began with King George V granting our first Royal Charter in 1912. </a:t>
            </a:r>
          </a:p>
          <a:p>
            <a:pPr algn="just"/>
            <a:endParaRPr lang="en-US" sz="1200" dirty="0">
              <a:latin typeface="Georgia" panose="02040502050405020303" pitchFamily="18" charset="0"/>
            </a:endParaRPr>
          </a:p>
          <a:p>
            <a:pPr algn="just"/>
            <a:r>
              <a:rPr lang="en-US" sz="1200" dirty="0">
                <a:latin typeface="Georgia" panose="02040502050405020303" pitchFamily="18" charset="0"/>
              </a:rPr>
              <a:t>His Majesty succeeds Her Late Majesty Queen Elizabeth II as patron, who granted a new charter in 1987.</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They also thanked His Majesty for continuing to support and recognize the work of the CII across the insurance, financial planning and mortgage advice professions. </a:t>
            </a:r>
          </a:p>
          <a:p>
            <a:pPr algn="just"/>
            <a:endParaRPr lang="en-US" sz="1200" dirty="0">
              <a:latin typeface="Georgia" panose="02040502050405020303" pitchFamily="18" charset="0"/>
            </a:endParaRPr>
          </a:p>
          <a:p>
            <a:pPr algn="just"/>
            <a:r>
              <a:rPr lang="en-US" sz="1200" dirty="0">
                <a:latin typeface="Georgia" panose="02040502050405020303" pitchFamily="18" charset="0"/>
              </a:rPr>
              <a:t>All eyes are looking forward to the opportunities it presents to extend the benefit the CII brings to individuals and societies around the world, consistent with the Royal Charter.</a:t>
            </a:r>
          </a:p>
        </p:txBody>
      </p:sp>
      <p:pic>
        <p:nvPicPr>
          <p:cNvPr id="27" name="Picture 26">
            <a:extLst>
              <a:ext uri="{FF2B5EF4-FFF2-40B4-BE49-F238E27FC236}">
                <a16:creationId xmlns:a16="http://schemas.microsoft.com/office/drawing/2014/main" id="{1CDD67C2-B03B-5B77-6641-093729EBCDA1}"/>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4" name="TextBox 3">
            <a:extLst>
              <a:ext uri="{FF2B5EF4-FFF2-40B4-BE49-F238E27FC236}">
                <a16:creationId xmlns:a16="http://schemas.microsoft.com/office/drawing/2014/main" id="{2B4735A0-B949-E0DA-3AA5-30655C963491}"/>
              </a:ext>
            </a:extLst>
          </p:cNvPr>
          <p:cNvSpPr txBox="1"/>
          <p:nvPr/>
        </p:nvSpPr>
        <p:spPr>
          <a:xfrm>
            <a:off x="623928" y="5773965"/>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inspenonline.com</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30" name="Slide Number Placeholder 2">
            <a:extLst>
              <a:ext uri="{FF2B5EF4-FFF2-40B4-BE49-F238E27FC236}">
                <a16:creationId xmlns:a16="http://schemas.microsoft.com/office/drawing/2014/main" id="{B3F8D968-01B0-DC31-D122-EFEC19A0D4BB}"/>
              </a:ext>
            </a:extLst>
          </p:cNvPr>
          <p:cNvSpPr>
            <a:spLocks noGrp="1"/>
          </p:cNvSpPr>
          <p:nvPr>
            <p:ph type="sldNum" sz="quarter" idx="12"/>
          </p:nvPr>
        </p:nvSpPr>
        <p:spPr>
          <a:xfrm>
            <a:off x="9032604" y="6283381"/>
            <a:ext cx="2743200" cy="365125"/>
          </a:xfrm>
        </p:spPr>
        <p:txBody>
          <a:bodyPr/>
          <a:lstStyle/>
          <a:p>
            <a:r>
              <a:rPr lang="en-US" dirty="0"/>
              <a:t>5</a:t>
            </a:r>
            <a:endParaRPr lang="en-NG" dirty="0"/>
          </a:p>
        </p:txBody>
      </p:sp>
      <p:pic>
        <p:nvPicPr>
          <p:cNvPr id="1026" name="Picture 2" descr="The Worst Dressed Celebs At King Charles' Coronation">
            <a:extLst>
              <a:ext uri="{FF2B5EF4-FFF2-40B4-BE49-F238E27FC236}">
                <a16:creationId xmlns:a16="http://schemas.microsoft.com/office/drawing/2014/main" id="{B8F38BF1-4282-42D4-75E8-7043E049A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88" r="2906"/>
          <a:stretch/>
        </p:blipFill>
        <p:spPr bwMode="auto">
          <a:xfrm>
            <a:off x="5527343" y="941392"/>
            <a:ext cx="6160177" cy="46257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A0FD6E-64D9-F003-5893-A7ECF9EA107B}"/>
              </a:ext>
            </a:extLst>
          </p:cNvPr>
          <p:cNvSpPr txBox="1"/>
          <p:nvPr/>
        </p:nvSpPr>
        <p:spPr>
          <a:xfrm>
            <a:off x="5440320" y="5548782"/>
            <a:ext cx="6175612" cy="261610"/>
          </a:xfrm>
          <a:prstGeom prst="rect">
            <a:avLst/>
          </a:prstGeom>
          <a:noFill/>
        </p:spPr>
        <p:txBody>
          <a:bodyPr wrap="square">
            <a:spAutoFit/>
          </a:bodyPr>
          <a:lstStyle/>
          <a:p>
            <a:r>
              <a:rPr lang="en-US" sz="1050" dirty="0">
                <a:latin typeface="Georgia" panose="02040502050405020303" pitchFamily="18" charset="0"/>
              </a:rPr>
              <a:t>His Majesty King Charles III</a:t>
            </a:r>
            <a:endParaRPr lang="en-NG" sz="1050" dirty="0"/>
          </a:p>
        </p:txBody>
      </p:sp>
      <p:grpSp>
        <p:nvGrpSpPr>
          <p:cNvPr id="5" name="Group 4">
            <a:extLst>
              <a:ext uri="{FF2B5EF4-FFF2-40B4-BE49-F238E27FC236}">
                <a16:creationId xmlns:a16="http://schemas.microsoft.com/office/drawing/2014/main" id="{5E0908B2-C0F4-B589-85AB-739C62C912AD}"/>
              </a:ext>
            </a:extLst>
          </p:cNvPr>
          <p:cNvGrpSpPr/>
          <p:nvPr/>
        </p:nvGrpSpPr>
        <p:grpSpPr>
          <a:xfrm>
            <a:off x="4782613" y="6560210"/>
            <a:ext cx="7314137" cy="286299"/>
            <a:chOff x="242363" y="10223500"/>
            <a:chExt cx="7314137" cy="286299"/>
          </a:xfrm>
        </p:grpSpPr>
        <p:grpSp>
          <p:nvGrpSpPr>
            <p:cNvPr id="6" name="Group 5">
              <a:extLst>
                <a:ext uri="{FF2B5EF4-FFF2-40B4-BE49-F238E27FC236}">
                  <a16:creationId xmlns:a16="http://schemas.microsoft.com/office/drawing/2014/main" id="{5DB1CCCE-8948-B01E-ECA5-F89A03075F44}"/>
                </a:ext>
              </a:extLst>
            </p:cNvPr>
            <p:cNvGrpSpPr/>
            <p:nvPr/>
          </p:nvGrpSpPr>
          <p:grpSpPr>
            <a:xfrm>
              <a:off x="273050" y="10223500"/>
              <a:ext cx="7283450" cy="226108"/>
              <a:chOff x="273050" y="10223500"/>
              <a:chExt cx="7283450" cy="226108"/>
            </a:xfrm>
          </p:grpSpPr>
          <p:grpSp>
            <p:nvGrpSpPr>
              <p:cNvPr id="8" name="Group 7">
                <a:extLst>
                  <a:ext uri="{FF2B5EF4-FFF2-40B4-BE49-F238E27FC236}">
                    <a16:creationId xmlns:a16="http://schemas.microsoft.com/office/drawing/2014/main" id="{397CE561-5BD1-3D44-FA85-B982B08CBBF3}"/>
                  </a:ext>
                </a:extLst>
              </p:cNvPr>
              <p:cNvGrpSpPr/>
              <p:nvPr/>
            </p:nvGrpSpPr>
            <p:grpSpPr>
              <a:xfrm>
                <a:off x="5148087" y="10294886"/>
                <a:ext cx="2265512" cy="154722"/>
                <a:chOff x="4538488" y="10142486"/>
                <a:chExt cx="2265512" cy="154722"/>
              </a:xfrm>
            </p:grpSpPr>
            <p:grpSp>
              <p:nvGrpSpPr>
                <p:cNvPr id="10" name="Group 14">
                  <a:extLst>
                    <a:ext uri="{FF2B5EF4-FFF2-40B4-BE49-F238E27FC236}">
                      <a16:creationId xmlns:a16="http://schemas.microsoft.com/office/drawing/2014/main" id="{93AB9C1C-8F24-4CD5-956B-B895020208A3}"/>
                    </a:ext>
                  </a:extLst>
                </p:cNvPr>
                <p:cNvGrpSpPr/>
                <p:nvPr/>
              </p:nvGrpSpPr>
              <p:grpSpPr>
                <a:xfrm>
                  <a:off x="6689100" y="10169157"/>
                  <a:ext cx="114900" cy="114900"/>
                  <a:chOff x="0" y="0"/>
                  <a:chExt cx="812800" cy="812800"/>
                </a:xfrm>
              </p:grpSpPr>
              <p:sp>
                <p:nvSpPr>
                  <p:cNvPr id="17" name="Freeform 15">
                    <a:extLst>
                      <a:ext uri="{FF2B5EF4-FFF2-40B4-BE49-F238E27FC236}">
                        <a16:creationId xmlns:a16="http://schemas.microsoft.com/office/drawing/2014/main" id="{C204C66C-393A-F5CD-9AD3-3E6022C0D95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1" name="TextBox 16">
                    <a:extLst>
                      <a:ext uri="{FF2B5EF4-FFF2-40B4-BE49-F238E27FC236}">
                        <a16:creationId xmlns:a16="http://schemas.microsoft.com/office/drawing/2014/main" id="{BDA982CA-3CED-2CB6-F80B-A62084C106EC}"/>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0079F09D-CA10-3849-670E-89C0BB504056}"/>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9" name="Straight Connector 8">
                <a:extLst>
                  <a:ext uri="{FF2B5EF4-FFF2-40B4-BE49-F238E27FC236}">
                    <a16:creationId xmlns:a16="http://schemas.microsoft.com/office/drawing/2014/main" id="{22C36D2F-19B4-A7E7-660B-B69168CBF145}"/>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7" name="TextBox 6">
              <a:extLst>
                <a:ext uri="{FF2B5EF4-FFF2-40B4-BE49-F238E27FC236}">
                  <a16:creationId xmlns:a16="http://schemas.microsoft.com/office/drawing/2014/main" id="{ABCEDAED-50F7-688C-B050-E218728C9D18}"/>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85874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7D9943-3F85-3A1E-E47C-4C0A48CAB15E}"/>
              </a:ext>
            </a:extLst>
          </p:cNvPr>
          <p:cNvGrpSpPr/>
          <p:nvPr/>
        </p:nvGrpSpPr>
        <p:grpSpPr>
          <a:xfrm>
            <a:off x="221995" y="214644"/>
            <a:ext cx="11916000" cy="5832000"/>
            <a:chOff x="437808" y="528775"/>
            <a:chExt cx="11316384" cy="5839791"/>
          </a:xfrm>
        </p:grpSpPr>
        <p:grpSp>
          <p:nvGrpSpPr>
            <p:cNvPr id="5" name="Group 4">
              <a:extLst>
                <a:ext uri="{FF2B5EF4-FFF2-40B4-BE49-F238E27FC236}">
                  <a16:creationId xmlns:a16="http://schemas.microsoft.com/office/drawing/2014/main" id="{610E797C-D75A-F504-DDA2-B8F030079060}"/>
                </a:ext>
              </a:extLst>
            </p:cNvPr>
            <p:cNvGrpSpPr/>
            <p:nvPr/>
          </p:nvGrpSpPr>
          <p:grpSpPr>
            <a:xfrm>
              <a:off x="437808" y="554881"/>
              <a:ext cx="11316384" cy="5813685"/>
              <a:chOff x="437808" y="554881"/>
              <a:chExt cx="11316384" cy="5813685"/>
            </a:xfrm>
          </p:grpSpPr>
          <p:sp>
            <p:nvSpPr>
              <p:cNvPr id="9" name="Parallelogram 8">
                <a:extLst>
                  <a:ext uri="{FF2B5EF4-FFF2-40B4-BE49-F238E27FC236}">
                    <a16:creationId xmlns:a16="http://schemas.microsoft.com/office/drawing/2014/main" id="{330697DF-E54C-A8EC-B471-7C92ACD04107}"/>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3489ED-EE24-DC82-585A-13677ADF31FC}"/>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7" name="Arrow: Pentagon 6">
              <a:extLst>
                <a:ext uri="{FF2B5EF4-FFF2-40B4-BE49-F238E27FC236}">
                  <a16:creationId xmlns:a16="http://schemas.microsoft.com/office/drawing/2014/main" id="{3D635BE7-B9E6-546C-DC0B-DBA78FE53480}"/>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71A83CD-D90B-2493-7B94-F1A0221FF9C5}"/>
              </a:ext>
            </a:extLst>
          </p:cNvPr>
          <p:cNvSpPr txBox="1"/>
          <p:nvPr/>
        </p:nvSpPr>
        <p:spPr>
          <a:xfrm>
            <a:off x="449578" y="214644"/>
            <a:ext cx="9430615"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NATIONAL INSURANCE COMMISSION (NAICOM) &amp; NIGERIA INSURERS ASSOCIATION (NIA) TO STRENGTHEN COLLABORATION ON PROMPT SETTLEMENT OF GENUINE CLAIMS</a:t>
            </a:r>
          </a:p>
        </p:txBody>
      </p:sp>
      <p:sp>
        <p:nvSpPr>
          <p:cNvPr id="6" name="TextBox 5">
            <a:extLst>
              <a:ext uri="{FF2B5EF4-FFF2-40B4-BE49-F238E27FC236}">
                <a16:creationId xmlns:a16="http://schemas.microsoft.com/office/drawing/2014/main" id="{33FA5D17-B959-2CF8-CFD4-1244E20EA1D1}"/>
              </a:ext>
            </a:extLst>
          </p:cNvPr>
          <p:cNvSpPr txBox="1"/>
          <p:nvPr/>
        </p:nvSpPr>
        <p:spPr>
          <a:xfrm>
            <a:off x="513738" y="1259175"/>
            <a:ext cx="3572890" cy="4339650"/>
          </a:xfrm>
          <a:prstGeom prst="rect">
            <a:avLst/>
          </a:prstGeom>
          <a:noFill/>
        </p:spPr>
        <p:txBody>
          <a:bodyPr wrap="square">
            <a:spAutoFit/>
          </a:bodyPr>
          <a:lstStyle/>
          <a:p>
            <a:pPr algn="just"/>
            <a:r>
              <a:rPr lang="en-US" sz="1200" b="0" i="0" dirty="0">
                <a:effectLst/>
                <a:latin typeface="Georgia" panose="02040502050405020303" pitchFamily="18" charset="0"/>
              </a:rPr>
              <a:t>The Commissioner for Insurance (CFI) Olusegun </a:t>
            </a:r>
            <a:r>
              <a:rPr lang="en-US" sz="1200" b="0" i="0" dirty="0" err="1">
                <a:effectLst/>
                <a:latin typeface="Georgia" panose="02040502050405020303" pitchFamily="18" charset="0"/>
              </a:rPr>
              <a:t>Omosehin</a:t>
            </a:r>
            <a:r>
              <a:rPr lang="en-US" sz="1200" b="0" i="0" dirty="0">
                <a:effectLst/>
                <a:latin typeface="Georgia" panose="02040502050405020303" pitchFamily="18" charset="0"/>
              </a:rPr>
              <a:t>, has assured the Nigerian Insurers Association (NIA) of continued collaboration to safeguard consumer rights, particularly in ensuring the prompt settlement of genuine claims.</a:t>
            </a:r>
          </a:p>
          <a:p>
            <a:pPr algn="just"/>
            <a:endParaRPr lang="en-US" sz="1200" b="0" i="0" dirty="0">
              <a:effectLst/>
              <a:latin typeface="Georgia" panose="02040502050405020303" pitchFamily="18" charset="0"/>
            </a:endParaRPr>
          </a:p>
          <a:p>
            <a:pPr algn="just"/>
            <a:r>
              <a:rPr lang="en-US" sz="1200" b="0" i="0" dirty="0" err="1">
                <a:effectLst/>
                <a:latin typeface="Georgia" panose="02040502050405020303" pitchFamily="18" charset="0"/>
              </a:rPr>
              <a:t>Omosehin</a:t>
            </a:r>
            <a:r>
              <a:rPr lang="en-US" sz="1200" b="0" i="0" dirty="0">
                <a:effectLst/>
                <a:latin typeface="Georgia" panose="02040502050405020303" pitchFamily="18" charset="0"/>
              </a:rPr>
              <a:t> said this when members of the Governing Council of the Nigerian Insurers Association led by the incoming Chairman, Kunle Ahmed, paid a courtesy visit to National Insurance Commission in Abuja.</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CFI affirmed the Executive Management’s ambition to drive growth in the Nigerian Insurance Market.</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During the meeting, the NIA’s incoming Chairman extended congratulations to the recently appointed Executive Management of NAICOM and expressed gratitude to the Commission for its pivotal role in maintaining a fair and stable insurance sector.</a:t>
            </a:r>
          </a:p>
          <a:p>
            <a:pPr algn="just"/>
            <a:endParaRPr lang="en-US" sz="1200" b="0" i="0" dirty="0">
              <a:effectLst/>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7232282" y="1303050"/>
            <a:ext cx="3996975" cy="3046988"/>
          </a:xfrm>
          <a:prstGeom prst="rect">
            <a:avLst/>
          </a:prstGeom>
          <a:noFill/>
        </p:spPr>
        <p:txBody>
          <a:bodyPr wrap="square">
            <a:spAutoFit/>
          </a:bodyPr>
          <a:lstStyle/>
          <a:p>
            <a:pPr algn="just"/>
            <a:r>
              <a:rPr lang="en-US" sz="1200" dirty="0">
                <a:latin typeface="Georgia" panose="02040502050405020303" pitchFamily="18" charset="0"/>
              </a:rPr>
              <a:t>He emphasized the importance of initiating the implementation of the ten-year strategic plan and finalizing the consolidated insurance bill.</a:t>
            </a:r>
          </a:p>
          <a:p>
            <a:pPr algn="just"/>
            <a:endParaRPr lang="en-US" sz="1200" dirty="0">
              <a:latin typeface="Georgia" panose="02040502050405020303" pitchFamily="18" charset="0"/>
            </a:endParaRPr>
          </a:p>
          <a:p>
            <a:pPr algn="just"/>
            <a:r>
              <a:rPr lang="en-US" sz="1200" dirty="0">
                <a:latin typeface="Georgia" panose="02040502050405020303" pitchFamily="18" charset="0"/>
              </a:rPr>
              <a:t>Furthermore, he expressed willingness to collaborate with the new executive, expressing confidence in their ability to elevate the insurance sector to greater heights.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NIA delegation was briefed on the Commission’s ongoing review of its strategic plan to align it with the Nigerian Insurance Industry’s 10-year strategic plan.</a:t>
            </a:r>
          </a:p>
          <a:p>
            <a:pPr algn="just"/>
            <a:endParaRPr lang="en-US" sz="1200" dirty="0">
              <a:latin typeface="Georgia" panose="02040502050405020303" pitchFamily="18" charset="0"/>
            </a:endParaRPr>
          </a:p>
          <a:p>
            <a:pPr algn="just"/>
            <a:r>
              <a:rPr lang="en-US" sz="1200" dirty="0">
                <a:latin typeface="Georgia" panose="02040502050405020303" pitchFamily="18" charset="0"/>
              </a:rPr>
              <a:t>Overall, the meeting showcased a collaborative spirit between NAICOM and NIA, highlighting a shared commitment to advancing the insurance sector and protecting the interests of consumers.</a:t>
            </a:r>
          </a:p>
        </p:txBody>
      </p:sp>
      <p:sp>
        <p:nvSpPr>
          <p:cNvPr id="3" name="TextBox 2">
            <a:extLst>
              <a:ext uri="{FF2B5EF4-FFF2-40B4-BE49-F238E27FC236}">
                <a16:creationId xmlns:a16="http://schemas.microsoft.com/office/drawing/2014/main" id="{BC62C6DE-E7E4-56C7-C99A-7CCC244BB920}"/>
              </a:ext>
            </a:extLst>
          </p:cNvPr>
          <p:cNvSpPr txBox="1"/>
          <p:nvPr/>
        </p:nvSpPr>
        <p:spPr>
          <a:xfrm>
            <a:off x="6783277" y="4507368"/>
            <a:ext cx="4894985" cy="1323439"/>
          </a:xfrm>
          <a:prstGeom prst="rect">
            <a:avLst/>
          </a:prstGeom>
          <a:noFill/>
        </p:spPr>
        <p:txBody>
          <a:bodyPr wrap="square">
            <a:spAutoFit/>
          </a:bodyPr>
          <a:lstStyle/>
          <a:p>
            <a:pPr algn="ctr"/>
            <a:r>
              <a:rPr lang="en-US" sz="2000" b="0" i="1" dirty="0">
                <a:solidFill>
                  <a:srgbClr val="FF0000"/>
                </a:solidFill>
                <a:effectLst/>
                <a:latin typeface="Georgia" panose="02040502050405020303" pitchFamily="18" charset="0"/>
              </a:rPr>
              <a:t>DID YOU KNOW?</a:t>
            </a:r>
          </a:p>
          <a:p>
            <a:pPr algn="ctr"/>
            <a:r>
              <a:rPr lang="en-US" sz="2000" i="1" dirty="0">
                <a:solidFill>
                  <a:schemeClr val="accent5">
                    <a:lumMod val="75000"/>
                  </a:schemeClr>
                </a:solidFill>
                <a:latin typeface="Georgia" panose="02040502050405020303" pitchFamily="18" charset="0"/>
              </a:rPr>
              <a:t>You can get Zero Depreciation on our E- Comprehensive motor insurance cover and other benefits.</a:t>
            </a:r>
            <a:endParaRPr lang="en-US" sz="2000" b="0" i="1" dirty="0">
              <a:solidFill>
                <a:schemeClr val="accent5">
                  <a:lumMod val="75000"/>
                </a:schemeClr>
              </a:solidFill>
              <a:effectLst/>
              <a:latin typeface="Georgia" panose="02040502050405020303" pitchFamily="18" charset="0"/>
            </a:endParaRPr>
          </a:p>
        </p:txBody>
      </p:sp>
      <p:pic>
        <p:nvPicPr>
          <p:cNvPr id="31" name="Picture 30">
            <a:extLst>
              <a:ext uri="{FF2B5EF4-FFF2-40B4-BE49-F238E27FC236}">
                <a16:creationId xmlns:a16="http://schemas.microsoft.com/office/drawing/2014/main" id="{FE31839C-38FB-2668-FB82-E7842B150A45}"/>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17" name="TextBox 16">
            <a:extLst>
              <a:ext uri="{FF2B5EF4-FFF2-40B4-BE49-F238E27FC236}">
                <a16:creationId xmlns:a16="http://schemas.microsoft.com/office/drawing/2014/main" id="{AA9E5E28-BF2C-D0FE-26B2-B56361FF5938}"/>
              </a:ext>
            </a:extLst>
          </p:cNvPr>
          <p:cNvSpPr txBox="1"/>
          <p:nvPr/>
        </p:nvSpPr>
        <p:spPr>
          <a:xfrm>
            <a:off x="581947" y="5702128"/>
            <a:ext cx="3056490"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GB" sz="1100" i="1" dirty="0"/>
              <a:t>(</a:t>
            </a:r>
            <a:r>
              <a:rPr lang="en-GB" sz="1100" i="1" dirty="0">
                <a:hlinkClick r:id="rId3"/>
              </a:rPr>
              <a:t>inspenonline.com</a:t>
            </a:r>
            <a:r>
              <a:rPr lang="en-GB" sz="1100" i="1" dirty="0"/>
              <a:t>)</a:t>
            </a:r>
          </a:p>
          <a:p>
            <a:endParaRPr lang="en-GB" sz="1100" i="1" dirty="0"/>
          </a:p>
        </p:txBody>
      </p:sp>
      <p:sp>
        <p:nvSpPr>
          <p:cNvPr id="25" name="Slide Number Placeholder 2">
            <a:extLst>
              <a:ext uri="{FF2B5EF4-FFF2-40B4-BE49-F238E27FC236}">
                <a16:creationId xmlns:a16="http://schemas.microsoft.com/office/drawing/2014/main" id="{3B892E1D-2270-ABD1-A71E-F55D4C93A099}"/>
              </a:ext>
            </a:extLst>
          </p:cNvPr>
          <p:cNvSpPr>
            <a:spLocks noGrp="1"/>
          </p:cNvSpPr>
          <p:nvPr>
            <p:ph type="sldNum" sz="quarter" idx="12"/>
          </p:nvPr>
        </p:nvSpPr>
        <p:spPr>
          <a:xfrm>
            <a:off x="9032604" y="6283381"/>
            <a:ext cx="2743200" cy="365125"/>
          </a:xfrm>
        </p:spPr>
        <p:txBody>
          <a:bodyPr/>
          <a:lstStyle/>
          <a:p>
            <a:r>
              <a:rPr lang="en-US" dirty="0"/>
              <a:t>6</a:t>
            </a:r>
            <a:endParaRPr lang="en-NG" dirty="0"/>
          </a:p>
        </p:txBody>
      </p:sp>
      <p:pic>
        <p:nvPicPr>
          <p:cNvPr id="2050" name="Picture 2" descr="NAICOM Mandates Insurers To Upload Additional Documents For Post ...">
            <a:extLst>
              <a:ext uri="{FF2B5EF4-FFF2-40B4-BE49-F238E27FC236}">
                <a16:creationId xmlns:a16="http://schemas.microsoft.com/office/drawing/2014/main" id="{62002722-CCA4-3AB7-26A8-D1C4524C5E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13" t="9525" r="25078" b="6352"/>
          <a:stretch/>
        </p:blipFill>
        <p:spPr bwMode="auto">
          <a:xfrm>
            <a:off x="4358615" y="1390189"/>
            <a:ext cx="2686538" cy="25939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surers lose about N160bn yearly to fake motor insurance racketeers ...">
            <a:extLst>
              <a:ext uri="{FF2B5EF4-FFF2-40B4-BE49-F238E27FC236}">
                <a16:creationId xmlns:a16="http://schemas.microsoft.com/office/drawing/2014/main" id="{9ACAB969-B80B-E063-3548-714895FC47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50" r="14042"/>
          <a:stretch/>
        </p:blipFill>
        <p:spPr bwMode="auto">
          <a:xfrm>
            <a:off x="4878162" y="4137986"/>
            <a:ext cx="1777168" cy="175244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C69C847-51AE-26D2-A2D2-C31A83A28C5F}"/>
              </a:ext>
            </a:extLst>
          </p:cNvPr>
          <p:cNvGrpSpPr/>
          <p:nvPr/>
        </p:nvGrpSpPr>
        <p:grpSpPr>
          <a:xfrm>
            <a:off x="4782613" y="6560210"/>
            <a:ext cx="7314137" cy="286299"/>
            <a:chOff x="242363" y="10223500"/>
            <a:chExt cx="7314137" cy="286299"/>
          </a:xfrm>
        </p:grpSpPr>
        <p:grpSp>
          <p:nvGrpSpPr>
            <p:cNvPr id="12" name="Group 11">
              <a:extLst>
                <a:ext uri="{FF2B5EF4-FFF2-40B4-BE49-F238E27FC236}">
                  <a16:creationId xmlns:a16="http://schemas.microsoft.com/office/drawing/2014/main" id="{DCD8DBDE-1E83-52A1-F1CC-F657EC6EBEC6}"/>
                </a:ext>
              </a:extLst>
            </p:cNvPr>
            <p:cNvGrpSpPr/>
            <p:nvPr/>
          </p:nvGrpSpPr>
          <p:grpSpPr>
            <a:xfrm>
              <a:off x="273050" y="10223500"/>
              <a:ext cx="7283450" cy="226108"/>
              <a:chOff x="273050" y="10223500"/>
              <a:chExt cx="7283450" cy="226108"/>
            </a:xfrm>
          </p:grpSpPr>
          <p:grpSp>
            <p:nvGrpSpPr>
              <p:cNvPr id="19" name="Group 18">
                <a:extLst>
                  <a:ext uri="{FF2B5EF4-FFF2-40B4-BE49-F238E27FC236}">
                    <a16:creationId xmlns:a16="http://schemas.microsoft.com/office/drawing/2014/main" id="{1E9B4B11-6C73-5A87-50CB-06D7B599074B}"/>
                  </a:ext>
                </a:extLst>
              </p:cNvPr>
              <p:cNvGrpSpPr/>
              <p:nvPr/>
            </p:nvGrpSpPr>
            <p:grpSpPr>
              <a:xfrm>
                <a:off x="5148087" y="10294886"/>
                <a:ext cx="2265512" cy="154722"/>
                <a:chOff x="4538488" y="10142486"/>
                <a:chExt cx="2265512" cy="154722"/>
              </a:xfrm>
            </p:grpSpPr>
            <p:grpSp>
              <p:nvGrpSpPr>
                <p:cNvPr id="26" name="Group 14">
                  <a:extLst>
                    <a:ext uri="{FF2B5EF4-FFF2-40B4-BE49-F238E27FC236}">
                      <a16:creationId xmlns:a16="http://schemas.microsoft.com/office/drawing/2014/main" id="{38B3DFDA-CCB4-5E88-E4E5-EB881E7FF375}"/>
                    </a:ext>
                  </a:extLst>
                </p:cNvPr>
                <p:cNvGrpSpPr/>
                <p:nvPr/>
              </p:nvGrpSpPr>
              <p:grpSpPr>
                <a:xfrm>
                  <a:off x="6689100" y="10169157"/>
                  <a:ext cx="114900" cy="114900"/>
                  <a:chOff x="0" y="0"/>
                  <a:chExt cx="812800" cy="812800"/>
                </a:xfrm>
              </p:grpSpPr>
              <p:sp>
                <p:nvSpPr>
                  <p:cNvPr id="28" name="Freeform 15">
                    <a:extLst>
                      <a:ext uri="{FF2B5EF4-FFF2-40B4-BE49-F238E27FC236}">
                        <a16:creationId xmlns:a16="http://schemas.microsoft.com/office/drawing/2014/main" id="{4B652910-8CE4-9440-D24C-F1ADB5DE62B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9" name="TextBox 16">
                    <a:extLst>
                      <a:ext uri="{FF2B5EF4-FFF2-40B4-BE49-F238E27FC236}">
                        <a16:creationId xmlns:a16="http://schemas.microsoft.com/office/drawing/2014/main" id="{D5DD97BB-C3DA-A9FC-1567-DDFA1436D64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33">
                  <a:extLst>
                    <a:ext uri="{FF2B5EF4-FFF2-40B4-BE49-F238E27FC236}">
                      <a16:creationId xmlns:a16="http://schemas.microsoft.com/office/drawing/2014/main" id="{33BFAA43-68F2-105C-21F6-2575452833F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20" name="Straight Connector 19">
                <a:extLst>
                  <a:ext uri="{FF2B5EF4-FFF2-40B4-BE49-F238E27FC236}">
                    <a16:creationId xmlns:a16="http://schemas.microsoft.com/office/drawing/2014/main" id="{FE74C18B-466F-EA22-EE5F-B1599C10448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C842E9CC-1BFD-D4A2-6AA2-FB85D174A7BC}"/>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19663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268AB1-0D75-E7A4-CB65-5851B34745BA}"/>
              </a:ext>
            </a:extLst>
          </p:cNvPr>
          <p:cNvGrpSpPr/>
          <p:nvPr/>
        </p:nvGrpSpPr>
        <p:grpSpPr>
          <a:xfrm>
            <a:off x="187971" y="181759"/>
            <a:ext cx="11916000" cy="5832000"/>
            <a:chOff x="437808" y="528775"/>
            <a:chExt cx="11316384" cy="5839791"/>
          </a:xfrm>
        </p:grpSpPr>
        <p:grpSp>
          <p:nvGrpSpPr>
            <p:cNvPr id="5" name="Group 4">
              <a:extLst>
                <a:ext uri="{FF2B5EF4-FFF2-40B4-BE49-F238E27FC236}">
                  <a16:creationId xmlns:a16="http://schemas.microsoft.com/office/drawing/2014/main" id="{82439FAC-6446-B67C-8300-56A25ED1686F}"/>
                </a:ext>
              </a:extLst>
            </p:cNvPr>
            <p:cNvGrpSpPr/>
            <p:nvPr/>
          </p:nvGrpSpPr>
          <p:grpSpPr>
            <a:xfrm>
              <a:off x="437808" y="554881"/>
              <a:ext cx="11316384" cy="5813685"/>
              <a:chOff x="437808" y="554881"/>
              <a:chExt cx="11316384" cy="5813685"/>
            </a:xfrm>
          </p:grpSpPr>
          <p:sp>
            <p:nvSpPr>
              <p:cNvPr id="9" name="Parallelogram 8">
                <a:extLst>
                  <a:ext uri="{FF2B5EF4-FFF2-40B4-BE49-F238E27FC236}">
                    <a16:creationId xmlns:a16="http://schemas.microsoft.com/office/drawing/2014/main" id="{1227DD97-2FDB-FAF5-5902-24688BC1887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39794C-70B0-A592-6242-10378C51C9B4}"/>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7" name="Arrow: Pentagon 6">
              <a:extLst>
                <a:ext uri="{FF2B5EF4-FFF2-40B4-BE49-F238E27FC236}">
                  <a16:creationId xmlns:a16="http://schemas.microsoft.com/office/drawing/2014/main" id="{7F351147-3184-D3BD-5ADD-F5207C2D7109}"/>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71A83CD-D90B-2493-7B94-F1A0221FF9C5}"/>
              </a:ext>
            </a:extLst>
          </p:cNvPr>
          <p:cNvSpPr txBox="1"/>
          <p:nvPr/>
        </p:nvSpPr>
        <p:spPr>
          <a:xfrm>
            <a:off x="504305" y="258119"/>
            <a:ext cx="9375888"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NATIONAL COUNCIL OF REGISTERED INSURANCE BROKERS (NCRIB)-LAC PLEDGES TO SPONSOR INSURANCE TEACHERS’ PROFESSIONAL QUALIFICATIONS.</a:t>
            </a:r>
          </a:p>
        </p:txBody>
      </p:sp>
      <p:sp>
        <p:nvSpPr>
          <p:cNvPr id="6" name="TextBox 5">
            <a:extLst>
              <a:ext uri="{FF2B5EF4-FFF2-40B4-BE49-F238E27FC236}">
                <a16:creationId xmlns:a16="http://schemas.microsoft.com/office/drawing/2014/main" id="{33FA5D17-B959-2CF8-CFD4-1244E20EA1D1}"/>
              </a:ext>
            </a:extLst>
          </p:cNvPr>
          <p:cNvSpPr txBox="1"/>
          <p:nvPr/>
        </p:nvSpPr>
        <p:spPr>
          <a:xfrm>
            <a:off x="229349" y="1206299"/>
            <a:ext cx="4095947" cy="4524315"/>
          </a:xfrm>
          <a:prstGeom prst="rect">
            <a:avLst/>
          </a:prstGeom>
          <a:noFill/>
        </p:spPr>
        <p:txBody>
          <a:bodyPr wrap="square">
            <a:spAutoFit/>
          </a:bodyPr>
          <a:lstStyle/>
          <a:p>
            <a:pPr algn="just"/>
            <a:r>
              <a:rPr lang="en-US" sz="1200" b="0" i="0" dirty="0">
                <a:effectLst/>
                <a:latin typeface="Georgia" panose="02040502050405020303" pitchFamily="18" charset="0"/>
              </a:rPr>
              <a:t>The Nigerian Council of Registered Insurance Brokers (NCRIB) as part of raising competent hands to teach insurance in secondary schools across the country, has promised to sponsor individuals interested in teaching the subject in acquiring professional qualifications granted by the Chartered Insurance Institute of Nigeria (CIIN).</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Chairman of NCRIB-LAC </a:t>
            </a:r>
            <a:r>
              <a:rPr lang="en-US" sz="1200" b="0" i="0" dirty="0" err="1">
                <a:effectLst/>
                <a:latin typeface="Georgia" panose="02040502050405020303" pitchFamily="18" charset="0"/>
              </a:rPr>
              <a:t>Demola</a:t>
            </a:r>
            <a:r>
              <a:rPr lang="en-US" sz="1200" b="0" i="0" dirty="0">
                <a:effectLst/>
                <a:latin typeface="Georgia" panose="02040502050405020303" pitchFamily="18" charset="0"/>
              </a:rPr>
              <a:t> </a:t>
            </a:r>
            <a:r>
              <a:rPr lang="en-US" sz="1200" b="0" i="0" dirty="0" err="1">
                <a:effectLst/>
                <a:latin typeface="Georgia" panose="02040502050405020303" pitchFamily="18" charset="0"/>
              </a:rPr>
              <a:t>Olutosin</a:t>
            </a:r>
            <a:r>
              <a:rPr lang="en-US" sz="1200" b="0" i="0" dirty="0">
                <a:effectLst/>
                <a:latin typeface="Georgia" panose="02040502050405020303" pitchFamily="18" charset="0"/>
              </a:rPr>
              <a:t>, said this at the NCRIB-LAC Schools Visitation at </a:t>
            </a:r>
            <a:r>
              <a:rPr lang="en-US" sz="1200" b="0" i="0" dirty="0" err="1">
                <a:effectLst/>
                <a:latin typeface="Georgia" panose="02040502050405020303" pitchFamily="18" charset="0"/>
              </a:rPr>
              <a:t>Oriwu</a:t>
            </a:r>
            <a:r>
              <a:rPr lang="en-US" sz="1200" b="0" i="0" dirty="0">
                <a:effectLst/>
                <a:latin typeface="Georgia" panose="02040502050405020303" pitchFamily="18" charset="0"/>
              </a:rPr>
              <a:t> Senior Model College Ikorodu, Lagos, stating that the initiative would help bridge the gap on dearth of insurance teachers in most secondary schools in Nigeria.</a:t>
            </a:r>
          </a:p>
          <a:p>
            <a:pPr algn="just"/>
            <a:endParaRPr lang="en-US" sz="1200" b="0" i="0" dirty="0">
              <a:effectLst/>
              <a:latin typeface="Georgia" panose="02040502050405020303" pitchFamily="18" charset="0"/>
            </a:endParaRPr>
          </a:p>
          <a:p>
            <a:pPr algn="just"/>
            <a:r>
              <a:rPr lang="en-US" sz="1200" b="0" i="0" dirty="0" err="1">
                <a:effectLst/>
                <a:latin typeface="Georgia" panose="02040502050405020303" pitchFamily="18" charset="0"/>
              </a:rPr>
              <a:t>Demola</a:t>
            </a:r>
            <a:r>
              <a:rPr lang="en-US" sz="1200" b="0" i="0" dirty="0">
                <a:effectLst/>
                <a:latin typeface="Georgia" panose="02040502050405020303" pitchFamily="18" charset="0"/>
              </a:rPr>
              <a:t> </a:t>
            </a:r>
            <a:r>
              <a:rPr lang="en-US" sz="1200" b="0" i="0" dirty="0" err="1">
                <a:effectLst/>
                <a:latin typeface="Georgia" panose="02040502050405020303" pitchFamily="18" charset="0"/>
              </a:rPr>
              <a:t>Olutosin</a:t>
            </a:r>
            <a:r>
              <a:rPr lang="en-US" sz="1200" b="0" i="0" dirty="0">
                <a:effectLst/>
                <a:latin typeface="Georgia" panose="02040502050405020303" pitchFamily="18" charset="0"/>
              </a:rPr>
              <a:t>, who attended </a:t>
            </a:r>
            <a:r>
              <a:rPr lang="en-US" sz="1200" b="0" i="0" dirty="0" err="1">
                <a:effectLst/>
                <a:latin typeface="Georgia" panose="02040502050405020303" pitchFamily="18" charset="0"/>
              </a:rPr>
              <a:t>Oriwu</a:t>
            </a:r>
            <a:r>
              <a:rPr lang="en-US" sz="1200" b="0" i="0" dirty="0">
                <a:effectLst/>
                <a:latin typeface="Georgia" panose="02040502050405020303" pitchFamily="18" charset="0"/>
              </a:rPr>
              <a:t> Senior Model College Ikorodu, Lagos, said NCRIB-LAC is committed to attracting youngsters into the insurance industry by ensuring their teachers acquire the insurance professional qualifications.</a:t>
            </a:r>
          </a:p>
          <a:p>
            <a:pPr algn="just"/>
            <a:endParaRPr lang="en-US" sz="1200" dirty="0">
              <a:latin typeface="Georgia" panose="02040502050405020303" pitchFamily="18" charset="0"/>
            </a:endParaRPr>
          </a:p>
          <a:p>
            <a:pPr algn="just"/>
            <a:r>
              <a:rPr lang="en-US" sz="1200" dirty="0">
                <a:latin typeface="Georgia" panose="02040502050405020303" pitchFamily="18" charset="0"/>
              </a:rPr>
              <a:t>He told the teachers and those willing to teach insurance to form an insurance teachers’ club, to ensure easy access to NCRIB-LAC’s </a:t>
            </a:r>
            <a:r>
              <a:rPr lang="en-US" sz="1200" dirty="0" err="1">
                <a:latin typeface="Georgia" panose="02040502050405020303" pitchFamily="18" charset="0"/>
              </a:rPr>
              <a:t>programmes</a:t>
            </a:r>
            <a:r>
              <a:rPr lang="en-US" sz="1200" dirty="0">
                <a:latin typeface="Georgia" panose="02040502050405020303" pitchFamily="18" charset="0"/>
              </a:rPr>
              <a:t> and encourage knowledge sharing.</a:t>
            </a:r>
          </a:p>
          <a:p>
            <a:pPr algn="just"/>
            <a:endParaRPr lang="en-US" sz="1200" dirty="0">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4376569" y="1208385"/>
            <a:ext cx="3405094" cy="4339650"/>
          </a:xfrm>
          <a:prstGeom prst="rect">
            <a:avLst/>
          </a:prstGeom>
          <a:noFill/>
        </p:spPr>
        <p:txBody>
          <a:bodyPr wrap="square">
            <a:spAutoFit/>
          </a:bodyPr>
          <a:lstStyle/>
          <a:p>
            <a:pPr algn="just"/>
            <a:r>
              <a:rPr lang="en-US" sz="1200" b="0" i="0" dirty="0">
                <a:effectLst/>
                <a:latin typeface="Georgia" panose="02040502050405020303" pitchFamily="18" charset="0"/>
              </a:rPr>
              <a:t>He reiterated the Area Committee’s commitments to enhancing insurance industry manpower through catching youngsters at their early stages in life.</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He educated the students, who were drawn from six Senior Secondary Schools in the District, on benefits in insurance sector, whilst urging them to pursue and build a career in insurance, stressing that great job prospects exist for insurance professionals home and abroad.</a:t>
            </a:r>
          </a:p>
          <a:p>
            <a:pPr algn="just"/>
            <a:endParaRPr lang="en-US" sz="1200" dirty="0">
              <a:latin typeface="Georgia" panose="02040502050405020303" pitchFamily="18" charset="0"/>
            </a:endParaRPr>
          </a:p>
          <a:p>
            <a:pPr algn="just"/>
            <a:r>
              <a:rPr lang="en-US" sz="1200" dirty="0">
                <a:latin typeface="Georgia" panose="02040502050405020303" pitchFamily="18" charset="0"/>
              </a:rPr>
              <a:t>NCRIB-LAC, at the event donated both exercise and textbooks to the students, whilst promising to sponsor any student who distinguished him/herself in undertaking insurance industry professional examinations.</a:t>
            </a:r>
          </a:p>
          <a:p>
            <a:pPr algn="just"/>
            <a:endParaRPr lang="en-US" sz="1200" dirty="0">
              <a:latin typeface="Georgia" panose="02040502050405020303" pitchFamily="18" charset="0"/>
            </a:endParaRPr>
          </a:p>
          <a:p>
            <a:pPr algn="just"/>
            <a:r>
              <a:rPr lang="en-US" sz="1200" dirty="0">
                <a:latin typeface="Georgia" panose="02040502050405020303" pitchFamily="18" charset="0"/>
              </a:rPr>
              <a:t>Representatives of students from the school in attendance applauded the brokers for their kind gesture, whilst promising to make best use of the knowledge acquired at the event.</a:t>
            </a:r>
          </a:p>
        </p:txBody>
      </p:sp>
      <p:pic>
        <p:nvPicPr>
          <p:cNvPr id="30" name="Picture 29">
            <a:extLst>
              <a:ext uri="{FF2B5EF4-FFF2-40B4-BE49-F238E27FC236}">
                <a16:creationId xmlns:a16="http://schemas.microsoft.com/office/drawing/2014/main" id="{785FCEEA-60C4-99BB-3DC6-C674B2A991EE}"/>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3" name="TextBox 2">
            <a:extLst>
              <a:ext uri="{FF2B5EF4-FFF2-40B4-BE49-F238E27FC236}">
                <a16:creationId xmlns:a16="http://schemas.microsoft.com/office/drawing/2014/main" id="{5AC059A4-7231-354C-42B9-0F41F62D6CD7}"/>
              </a:ext>
            </a:extLst>
          </p:cNvPr>
          <p:cNvSpPr txBox="1"/>
          <p:nvPr/>
        </p:nvSpPr>
        <p:spPr>
          <a:xfrm>
            <a:off x="382050" y="5691944"/>
            <a:ext cx="2323828"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inspenonline.com</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25" name="Slide Number Placeholder 2">
            <a:extLst>
              <a:ext uri="{FF2B5EF4-FFF2-40B4-BE49-F238E27FC236}">
                <a16:creationId xmlns:a16="http://schemas.microsoft.com/office/drawing/2014/main" id="{FBED0313-3A05-DDAE-14F7-F4BCEB7784BA}"/>
              </a:ext>
            </a:extLst>
          </p:cNvPr>
          <p:cNvSpPr>
            <a:spLocks noGrp="1"/>
          </p:cNvSpPr>
          <p:nvPr>
            <p:ph type="sldNum" sz="quarter" idx="12"/>
          </p:nvPr>
        </p:nvSpPr>
        <p:spPr>
          <a:xfrm>
            <a:off x="9032604" y="6283381"/>
            <a:ext cx="2743200" cy="365125"/>
          </a:xfrm>
        </p:spPr>
        <p:txBody>
          <a:bodyPr/>
          <a:lstStyle/>
          <a:p>
            <a:r>
              <a:rPr lang="en-US" dirty="0"/>
              <a:t>7</a:t>
            </a:r>
            <a:endParaRPr lang="en-NG" dirty="0"/>
          </a:p>
        </p:txBody>
      </p:sp>
      <p:pic>
        <p:nvPicPr>
          <p:cNvPr id="3078" name="Picture 6">
            <a:extLst>
              <a:ext uri="{FF2B5EF4-FFF2-40B4-BE49-F238E27FC236}">
                <a16:creationId xmlns:a16="http://schemas.microsoft.com/office/drawing/2014/main" id="{EEFF971E-A930-4531-EEDD-269BA2BAC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476" y="1636539"/>
            <a:ext cx="3988119" cy="30567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F690840-9FA0-D993-6214-5166EE6B017B}"/>
              </a:ext>
            </a:extLst>
          </p:cNvPr>
          <p:cNvSpPr txBox="1"/>
          <p:nvPr/>
        </p:nvSpPr>
        <p:spPr>
          <a:xfrm>
            <a:off x="8177646" y="4672502"/>
            <a:ext cx="3405094" cy="900246"/>
          </a:xfrm>
          <a:prstGeom prst="rect">
            <a:avLst/>
          </a:prstGeom>
          <a:noFill/>
        </p:spPr>
        <p:txBody>
          <a:bodyPr wrap="square">
            <a:spAutoFit/>
          </a:bodyPr>
          <a:lstStyle/>
          <a:p>
            <a:pPr algn="ctr"/>
            <a:r>
              <a:rPr lang="en-US" sz="1050" b="0" i="1" dirty="0">
                <a:solidFill>
                  <a:srgbClr val="868686"/>
                </a:solidFill>
                <a:effectLst/>
                <a:highlight>
                  <a:srgbClr val="FFFFFF"/>
                </a:highlight>
                <a:latin typeface="Georgia" panose="02040502050405020303" pitchFamily="18" charset="0"/>
              </a:rPr>
              <a:t>From left: Chairman Nigerian Council of Registered Insurance Brokers, </a:t>
            </a:r>
            <a:r>
              <a:rPr lang="en-US" sz="1050" b="0" i="1" dirty="0" err="1">
                <a:solidFill>
                  <a:srgbClr val="868686"/>
                </a:solidFill>
                <a:effectLst/>
                <a:highlight>
                  <a:srgbClr val="FFFFFF"/>
                </a:highlight>
                <a:latin typeface="Georgia" panose="02040502050405020303" pitchFamily="18" charset="0"/>
              </a:rPr>
              <a:t>Demola</a:t>
            </a:r>
            <a:r>
              <a:rPr lang="en-US" sz="1050" b="0" i="1" dirty="0">
                <a:solidFill>
                  <a:srgbClr val="868686"/>
                </a:solidFill>
                <a:effectLst/>
                <a:highlight>
                  <a:srgbClr val="FFFFFF"/>
                </a:highlight>
                <a:latin typeface="Georgia" panose="02040502050405020303" pitchFamily="18" charset="0"/>
              </a:rPr>
              <a:t> </a:t>
            </a:r>
            <a:r>
              <a:rPr lang="en-US" sz="1050" b="0" i="1" dirty="0" err="1">
                <a:solidFill>
                  <a:srgbClr val="868686"/>
                </a:solidFill>
                <a:effectLst/>
                <a:highlight>
                  <a:srgbClr val="FFFFFF"/>
                </a:highlight>
                <a:latin typeface="Georgia" panose="02040502050405020303" pitchFamily="18" charset="0"/>
              </a:rPr>
              <a:t>Olutosin</a:t>
            </a:r>
            <a:r>
              <a:rPr lang="en-US" sz="1050" b="0" i="1" dirty="0">
                <a:solidFill>
                  <a:srgbClr val="868686"/>
                </a:solidFill>
                <a:effectLst/>
                <a:highlight>
                  <a:srgbClr val="FFFFFF"/>
                </a:highlight>
                <a:latin typeface="Georgia" panose="02040502050405020303" pitchFamily="18" charset="0"/>
              </a:rPr>
              <a:t>, Past Chairman, Ayo Akande presenting Insurance textbooks to Insurance teacher, Government Senior Model College Ikorodu</a:t>
            </a:r>
            <a:endParaRPr lang="en-GB" sz="1050" dirty="0">
              <a:latin typeface="Georgia" panose="02040502050405020303" pitchFamily="18" charset="0"/>
            </a:endParaRPr>
          </a:p>
        </p:txBody>
      </p:sp>
      <p:grpSp>
        <p:nvGrpSpPr>
          <p:cNvPr id="11" name="Group 10">
            <a:extLst>
              <a:ext uri="{FF2B5EF4-FFF2-40B4-BE49-F238E27FC236}">
                <a16:creationId xmlns:a16="http://schemas.microsoft.com/office/drawing/2014/main" id="{C3FAF97A-5CA7-6B3B-EA5D-E6B6C54CAECC}"/>
              </a:ext>
            </a:extLst>
          </p:cNvPr>
          <p:cNvGrpSpPr/>
          <p:nvPr/>
        </p:nvGrpSpPr>
        <p:grpSpPr>
          <a:xfrm>
            <a:off x="4782613" y="6560210"/>
            <a:ext cx="7314137" cy="286299"/>
            <a:chOff x="242363" y="10223500"/>
            <a:chExt cx="7314137" cy="286299"/>
          </a:xfrm>
        </p:grpSpPr>
        <p:grpSp>
          <p:nvGrpSpPr>
            <p:cNvPr id="17" name="Group 16">
              <a:extLst>
                <a:ext uri="{FF2B5EF4-FFF2-40B4-BE49-F238E27FC236}">
                  <a16:creationId xmlns:a16="http://schemas.microsoft.com/office/drawing/2014/main" id="{ED4E4758-63BD-7DDE-AE01-75A576CE3B17}"/>
                </a:ext>
              </a:extLst>
            </p:cNvPr>
            <p:cNvGrpSpPr/>
            <p:nvPr/>
          </p:nvGrpSpPr>
          <p:grpSpPr>
            <a:xfrm>
              <a:off x="273050" y="10223500"/>
              <a:ext cx="7283450" cy="226108"/>
              <a:chOff x="273050" y="10223500"/>
              <a:chExt cx="7283450" cy="226108"/>
            </a:xfrm>
          </p:grpSpPr>
          <p:grpSp>
            <p:nvGrpSpPr>
              <p:cNvPr id="19" name="Group 18">
                <a:extLst>
                  <a:ext uri="{FF2B5EF4-FFF2-40B4-BE49-F238E27FC236}">
                    <a16:creationId xmlns:a16="http://schemas.microsoft.com/office/drawing/2014/main" id="{65977C20-1A5D-775D-8E24-A2ED8D84E32B}"/>
                  </a:ext>
                </a:extLst>
              </p:cNvPr>
              <p:cNvGrpSpPr/>
              <p:nvPr/>
            </p:nvGrpSpPr>
            <p:grpSpPr>
              <a:xfrm>
                <a:off x="5148087" y="10294886"/>
                <a:ext cx="2265512" cy="154722"/>
                <a:chOff x="4538488" y="10142486"/>
                <a:chExt cx="2265512" cy="154722"/>
              </a:xfrm>
            </p:grpSpPr>
            <p:grpSp>
              <p:nvGrpSpPr>
                <p:cNvPr id="27" name="Group 14">
                  <a:extLst>
                    <a:ext uri="{FF2B5EF4-FFF2-40B4-BE49-F238E27FC236}">
                      <a16:creationId xmlns:a16="http://schemas.microsoft.com/office/drawing/2014/main" id="{624F7FC5-C156-5BC4-7EAF-738928CEF642}"/>
                    </a:ext>
                  </a:extLst>
                </p:cNvPr>
                <p:cNvGrpSpPr/>
                <p:nvPr/>
              </p:nvGrpSpPr>
              <p:grpSpPr>
                <a:xfrm>
                  <a:off x="6689100" y="10169157"/>
                  <a:ext cx="114900" cy="114900"/>
                  <a:chOff x="0" y="0"/>
                  <a:chExt cx="812800" cy="812800"/>
                </a:xfrm>
              </p:grpSpPr>
              <p:sp>
                <p:nvSpPr>
                  <p:cNvPr id="29" name="Freeform 15">
                    <a:extLst>
                      <a:ext uri="{FF2B5EF4-FFF2-40B4-BE49-F238E27FC236}">
                        <a16:creationId xmlns:a16="http://schemas.microsoft.com/office/drawing/2014/main" id="{FEFB4AF8-D741-B24A-D6F0-21C7012955C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1" name="TextBox 16">
                    <a:extLst>
                      <a:ext uri="{FF2B5EF4-FFF2-40B4-BE49-F238E27FC236}">
                        <a16:creationId xmlns:a16="http://schemas.microsoft.com/office/drawing/2014/main" id="{51EE8C0E-6304-B453-E9FE-8C08944001C0}"/>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8" name="TextBox 33">
                  <a:extLst>
                    <a:ext uri="{FF2B5EF4-FFF2-40B4-BE49-F238E27FC236}">
                      <a16:creationId xmlns:a16="http://schemas.microsoft.com/office/drawing/2014/main" id="{809E4381-BD44-00EE-B21E-CD332B7B5A4F}"/>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20" name="Straight Connector 19">
                <a:extLst>
                  <a:ext uri="{FF2B5EF4-FFF2-40B4-BE49-F238E27FC236}">
                    <a16:creationId xmlns:a16="http://schemas.microsoft.com/office/drawing/2014/main" id="{ED8D8C47-077F-562D-643A-2BA0EF1F7975}"/>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C07563EA-5E0E-6E02-2614-E373ABC5E5A6}"/>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83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27DA3D3-6F24-EBD6-0ECF-36107681B2D7}"/>
              </a:ext>
            </a:extLst>
          </p:cNvPr>
          <p:cNvGrpSpPr/>
          <p:nvPr/>
        </p:nvGrpSpPr>
        <p:grpSpPr>
          <a:xfrm>
            <a:off x="199717" y="183489"/>
            <a:ext cx="11916000" cy="5832000"/>
            <a:chOff x="437808" y="528775"/>
            <a:chExt cx="11316384" cy="5839791"/>
          </a:xfrm>
        </p:grpSpPr>
        <p:grpSp>
          <p:nvGrpSpPr>
            <p:cNvPr id="19" name="Group 18">
              <a:extLst>
                <a:ext uri="{FF2B5EF4-FFF2-40B4-BE49-F238E27FC236}">
                  <a16:creationId xmlns:a16="http://schemas.microsoft.com/office/drawing/2014/main" id="{0E9C934D-33B3-A69E-649A-1FEE5564A824}"/>
                </a:ext>
              </a:extLst>
            </p:cNvPr>
            <p:cNvGrpSpPr/>
            <p:nvPr/>
          </p:nvGrpSpPr>
          <p:grpSpPr>
            <a:xfrm>
              <a:off x="437808" y="554881"/>
              <a:ext cx="11316384" cy="5813685"/>
              <a:chOff x="437808" y="554881"/>
              <a:chExt cx="11316384" cy="5813685"/>
            </a:xfrm>
          </p:grpSpPr>
          <p:sp>
            <p:nvSpPr>
              <p:cNvPr id="22" name="Parallelogram 21">
                <a:extLst>
                  <a:ext uri="{FF2B5EF4-FFF2-40B4-BE49-F238E27FC236}">
                    <a16:creationId xmlns:a16="http://schemas.microsoft.com/office/drawing/2014/main" id="{FE869AC3-B6C5-5424-A974-38CC4BCFC373}"/>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34F67C5-7194-71E3-DE26-879031410D44}"/>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EF7BE56B-68FC-EABD-A7FC-5A5425DA134E}"/>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87DCEBD-5CCA-814F-927D-948423BFAEAC}"/>
              </a:ext>
            </a:extLst>
          </p:cNvPr>
          <p:cNvSpPr txBox="1"/>
          <p:nvPr/>
        </p:nvSpPr>
        <p:spPr>
          <a:xfrm>
            <a:off x="621289" y="250069"/>
            <a:ext cx="9199243" cy="400110"/>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XEJET AIRLINES PLANE SKIDS OFF LAGOS AIRPORT RUNWAY.</a:t>
            </a:r>
          </a:p>
        </p:txBody>
      </p:sp>
      <p:sp>
        <p:nvSpPr>
          <p:cNvPr id="15" name="TextBox 14">
            <a:extLst>
              <a:ext uri="{FF2B5EF4-FFF2-40B4-BE49-F238E27FC236}">
                <a16:creationId xmlns:a16="http://schemas.microsoft.com/office/drawing/2014/main" id="{21D29501-26F0-D5D9-44DE-C09F0D35F3CE}"/>
              </a:ext>
            </a:extLst>
          </p:cNvPr>
          <p:cNvSpPr txBox="1"/>
          <p:nvPr/>
        </p:nvSpPr>
        <p:spPr>
          <a:xfrm>
            <a:off x="621289" y="1063017"/>
            <a:ext cx="5149665" cy="4154984"/>
          </a:xfrm>
          <a:prstGeom prst="rect">
            <a:avLst/>
          </a:prstGeom>
          <a:noFill/>
        </p:spPr>
        <p:txBody>
          <a:bodyPr wrap="square">
            <a:spAutoFit/>
          </a:bodyPr>
          <a:lstStyle/>
          <a:p>
            <a:pPr algn="just"/>
            <a:r>
              <a:rPr lang="en-US" sz="1200" dirty="0">
                <a:latin typeface="Georgia" panose="02040502050405020303" pitchFamily="18" charset="0"/>
              </a:rPr>
              <a:t>An aircraft belonging to a premium services provider </a:t>
            </a:r>
            <a:r>
              <a:rPr lang="en-US" sz="1200" dirty="0" err="1">
                <a:latin typeface="Georgia" panose="02040502050405020303" pitchFamily="18" charset="0"/>
              </a:rPr>
              <a:t>Xejet</a:t>
            </a:r>
            <a:r>
              <a:rPr lang="en-US" sz="1200" dirty="0">
                <a:latin typeface="Georgia" panose="02040502050405020303" pitchFamily="18" charset="0"/>
              </a:rPr>
              <a:t> Airlines, skidded off the runway and plunged into the grassy areas of the runway at Lagos Airport on the 11</a:t>
            </a:r>
            <a:r>
              <a:rPr lang="en-US" sz="1200" baseline="30000" dirty="0">
                <a:latin typeface="Georgia" panose="02040502050405020303" pitchFamily="18" charset="0"/>
              </a:rPr>
              <a:t>th</a:t>
            </a:r>
            <a:r>
              <a:rPr lang="en-US" sz="1200" dirty="0">
                <a:latin typeface="Georgia" panose="02040502050405020303" pitchFamily="18" charset="0"/>
              </a:rPr>
              <a:t> of May 2024.</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Embraer 145 aircraft, with 52 passengers and crew members on board departed Abuja  from Airport before the incident happened.</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Nation reports that, according to sources at the airport, Runway 18L has been closed to aircraft traffic. Personnel from the Aerodrome Fire and Safety Rescue Unit of the Federal Airports Authority of Nigeria (FAAN) have been mobilized to the scene of the incident to rescue the passengers.</a:t>
            </a:r>
          </a:p>
          <a:p>
            <a:pPr algn="just"/>
            <a:endParaRPr lang="en-US" sz="1200" dirty="0">
              <a:latin typeface="Georgia" panose="02040502050405020303" pitchFamily="18" charset="0"/>
            </a:endParaRPr>
          </a:p>
          <a:p>
            <a:pPr algn="just"/>
            <a:r>
              <a:rPr lang="en-US" sz="1200" dirty="0" err="1">
                <a:latin typeface="Georgia" panose="02040502050405020303" pitchFamily="18" charset="0"/>
              </a:rPr>
              <a:t>Xejet</a:t>
            </a:r>
            <a:r>
              <a:rPr lang="en-US" sz="1200" dirty="0">
                <a:latin typeface="Georgia" panose="02040502050405020303" pitchFamily="18" charset="0"/>
              </a:rPr>
              <a:t> Airlines is a business class-only airline based at Lagos Murtala Muhammed International Airport (LOS).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aircraft belonging to </a:t>
            </a:r>
            <a:r>
              <a:rPr lang="en-US" sz="1200" dirty="0" err="1">
                <a:latin typeface="Georgia" panose="02040502050405020303" pitchFamily="18" charset="0"/>
              </a:rPr>
              <a:t>Xejet</a:t>
            </a:r>
            <a:r>
              <a:rPr lang="en-US" sz="1200" dirty="0">
                <a:latin typeface="Georgia" panose="02040502050405020303" pitchFamily="18" charset="0"/>
              </a:rPr>
              <a:t> Airlines has skidded off the runway at the Lagos Airport. The incident occurred about 11:29 am, as the plane veered into the grass verge by B5. Fire and Rescue personnel were on ground to help in the evacuation of the passengers.</a:t>
            </a:r>
          </a:p>
          <a:p>
            <a:pPr algn="just"/>
            <a:endParaRPr lang="en-US" sz="1200" dirty="0">
              <a:latin typeface="Georgia" panose="02040502050405020303" pitchFamily="18" charset="0"/>
            </a:endParaRPr>
          </a:p>
          <a:p>
            <a:pPr algn="just"/>
            <a:r>
              <a:rPr lang="en-GB" sz="1200" dirty="0">
                <a:latin typeface="Georgia" panose="02040502050405020303" pitchFamily="18" charset="0"/>
              </a:rPr>
              <a:t>The Nigerian Safety Investigation Bureau (NSIB) confirmed that</a:t>
            </a:r>
            <a:r>
              <a:rPr lang="en-US" sz="1200" dirty="0">
                <a:latin typeface="Georgia" panose="02040502050405020303" pitchFamily="18" charset="0"/>
              </a:rPr>
              <a:t> the Runway18L is closed to traffic.</a:t>
            </a:r>
            <a:endParaRPr lang="en-NG" sz="1200" dirty="0">
              <a:latin typeface="Georgia" panose="02040502050405020303" pitchFamily="18" charset="0"/>
            </a:endParaRPr>
          </a:p>
        </p:txBody>
      </p:sp>
      <p:sp>
        <p:nvSpPr>
          <p:cNvPr id="16" name="AutoShape 2" descr="A Slew Of Party Car Insurance Benefits You Need To Know ~ General ...">
            <a:extLst>
              <a:ext uri="{FF2B5EF4-FFF2-40B4-BE49-F238E27FC236}">
                <a16:creationId xmlns:a16="http://schemas.microsoft.com/office/drawing/2014/main" id="{FFB6CB09-BE4F-2431-5946-0FE4397E4C09}"/>
              </a:ext>
            </a:extLst>
          </p:cNvPr>
          <p:cNvSpPr>
            <a:spLocks noChangeAspect="1" noChangeArrowheads="1"/>
          </p:cNvSpPr>
          <p:nvPr/>
        </p:nvSpPr>
        <p:spPr bwMode="auto">
          <a:xfrm>
            <a:off x="199717" y="37578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G"/>
          </a:p>
        </p:txBody>
      </p:sp>
      <p:pic>
        <p:nvPicPr>
          <p:cNvPr id="29" name="Picture 28">
            <a:extLst>
              <a:ext uri="{FF2B5EF4-FFF2-40B4-BE49-F238E27FC236}">
                <a16:creationId xmlns:a16="http://schemas.microsoft.com/office/drawing/2014/main" id="{D4B811F1-51CE-F13E-413E-B365B8B51A01}"/>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
        <p:nvSpPr>
          <p:cNvPr id="2" name="TextBox 1">
            <a:extLst>
              <a:ext uri="{FF2B5EF4-FFF2-40B4-BE49-F238E27FC236}">
                <a16:creationId xmlns:a16="http://schemas.microsoft.com/office/drawing/2014/main" id="{6DC942EC-641C-9D51-0587-A64B78F65B4F}"/>
              </a:ext>
            </a:extLst>
          </p:cNvPr>
          <p:cNvSpPr txBox="1"/>
          <p:nvPr/>
        </p:nvSpPr>
        <p:spPr>
          <a:xfrm>
            <a:off x="933683" y="5564395"/>
            <a:ext cx="5840461" cy="430887"/>
          </a:xfrm>
          <a:prstGeom prst="rect">
            <a:avLst/>
          </a:prstGeom>
          <a:noFill/>
        </p:spPr>
        <p:txBody>
          <a:bodyPr wrap="square">
            <a:spAutoFit/>
          </a:bodyPr>
          <a:lstStyle/>
          <a:p>
            <a:r>
              <a:rPr lang="en-US" sz="1100" i="1" dirty="0">
                <a:solidFill>
                  <a:srgbClr val="2B2B2B"/>
                </a:solidFill>
                <a:highlight>
                  <a:srgbClr val="FFFFFF"/>
                </a:highlight>
                <a:latin typeface="Georgia" panose="02040502050405020303" pitchFamily="18" charset="0"/>
              </a:rPr>
              <a:t>Source: (</a:t>
            </a:r>
            <a:r>
              <a:rPr lang="en-US" sz="1100" i="1" dirty="0">
                <a:solidFill>
                  <a:srgbClr val="2B2B2B"/>
                </a:solidFill>
                <a:highlight>
                  <a:srgbClr val="FFFFFF"/>
                </a:highlight>
                <a:latin typeface="Georgia" panose="02040502050405020303" pitchFamily="18" charset="0"/>
                <a:hlinkClick r:id="rId3"/>
              </a:rPr>
              <a:t>www.thecable.ng</a:t>
            </a:r>
            <a:r>
              <a:rPr lang="en-US" sz="1100" i="1" dirty="0">
                <a:solidFill>
                  <a:srgbClr val="2B2B2B"/>
                </a:solidFill>
                <a:highlight>
                  <a:srgbClr val="FFFFFF"/>
                </a:highlight>
                <a:latin typeface="Georgia" panose="02040502050405020303" pitchFamily="18" charset="0"/>
              </a:rPr>
              <a:t>)</a:t>
            </a:r>
          </a:p>
          <a:p>
            <a:endParaRPr lang="en-GB" sz="1100" i="1" dirty="0"/>
          </a:p>
        </p:txBody>
      </p:sp>
      <p:sp>
        <p:nvSpPr>
          <p:cNvPr id="30" name="Slide Number Placeholder 2">
            <a:extLst>
              <a:ext uri="{FF2B5EF4-FFF2-40B4-BE49-F238E27FC236}">
                <a16:creationId xmlns:a16="http://schemas.microsoft.com/office/drawing/2014/main" id="{E684152A-E2F4-0E3B-76F0-5028EEFED21A}"/>
              </a:ext>
            </a:extLst>
          </p:cNvPr>
          <p:cNvSpPr>
            <a:spLocks noGrp="1"/>
          </p:cNvSpPr>
          <p:nvPr>
            <p:ph type="sldNum" sz="quarter" idx="12"/>
          </p:nvPr>
        </p:nvSpPr>
        <p:spPr>
          <a:xfrm>
            <a:off x="9032604" y="6283381"/>
            <a:ext cx="2743200" cy="365125"/>
          </a:xfrm>
        </p:spPr>
        <p:txBody>
          <a:bodyPr/>
          <a:lstStyle/>
          <a:p>
            <a:r>
              <a:rPr lang="en-US" dirty="0"/>
              <a:t>8</a:t>
            </a:r>
            <a:endParaRPr lang="en-NG" dirty="0"/>
          </a:p>
        </p:txBody>
      </p:sp>
      <p:pic>
        <p:nvPicPr>
          <p:cNvPr id="4098" name="Picture 2" descr="NCAA suspends XeJet's operating certificate over fake insurance ...">
            <a:extLst>
              <a:ext uri="{FF2B5EF4-FFF2-40B4-BE49-F238E27FC236}">
                <a16:creationId xmlns:a16="http://schemas.microsoft.com/office/drawing/2014/main" id="{515B52F2-4D39-3BED-B75E-3F40640C7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56189"/>
            <a:ext cx="5507535" cy="36941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8E21189-9FF5-3F7D-490E-5DAFA7131E7F}"/>
              </a:ext>
            </a:extLst>
          </p:cNvPr>
          <p:cNvGrpSpPr/>
          <p:nvPr/>
        </p:nvGrpSpPr>
        <p:grpSpPr>
          <a:xfrm>
            <a:off x="4782613" y="6560210"/>
            <a:ext cx="7314137" cy="286299"/>
            <a:chOff x="242363" y="10223500"/>
            <a:chExt cx="7314137" cy="286299"/>
          </a:xfrm>
        </p:grpSpPr>
        <p:grpSp>
          <p:nvGrpSpPr>
            <p:cNvPr id="4" name="Group 3">
              <a:extLst>
                <a:ext uri="{FF2B5EF4-FFF2-40B4-BE49-F238E27FC236}">
                  <a16:creationId xmlns:a16="http://schemas.microsoft.com/office/drawing/2014/main" id="{BD0705D8-EE7B-0579-95A4-A2FC797A0E24}"/>
                </a:ext>
              </a:extLst>
            </p:cNvPr>
            <p:cNvGrpSpPr/>
            <p:nvPr/>
          </p:nvGrpSpPr>
          <p:grpSpPr>
            <a:xfrm>
              <a:off x="273050" y="10223500"/>
              <a:ext cx="7283450" cy="226108"/>
              <a:chOff x="273050" y="10223500"/>
              <a:chExt cx="7283450" cy="226108"/>
            </a:xfrm>
          </p:grpSpPr>
          <p:grpSp>
            <p:nvGrpSpPr>
              <p:cNvPr id="6" name="Group 5">
                <a:extLst>
                  <a:ext uri="{FF2B5EF4-FFF2-40B4-BE49-F238E27FC236}">
                    <a16:creationId xmlns:a16="http://schemas.microsoft.com/office/drawing/2014/main" id="{160CC531-A699-AE64-6C46-246A35DC115A}"/>
                  </a:ext>
                </a:extLst>
              </p:cNvPr>
              <p:cNvGrpSpPr/>
              <p:nvPr/>
            </p:nvGrpSpPr>
            <p:grpSpPr>
              <a:xfrm>
                <a:off x="5148087" y="10294886"/>
                <a:ext cx="2265512" cy="154722"/>
                <a:chOff x="4538488" y="10142486"/>
                <a:chExt cx="2265512" cy="154722"/>
              </a:xfrm>
            </p:grpSpPr>
            <p:grpSp>
              <p:nvGrpSpPr>
                <p:cNvPr id="8" name="Group 14">
                  <a:extLst>
                    <a:ext uri="{FF2B5EF4-FFF2-40B4-BE49-F238E27FC236}">
                      <a16:creationId xmlns:a16="http://schemas.microsoft.com/office/drawing/2014/main" id="{CBF140D7-197C-C109-16A7-4B26BAD0FDFD}"/>
                    </a:ext>
                  </a:extLst>
                </p:cNvPr>
                <p:cNvGrpSpPr/>
                <p:nvPr/>
              </p:nvGrpSpPr>
              <p:grpSpPr>
                <a:xfrm>
                  <a:off x="6689100" y="10169157"/>
                  <a:ext cx="114900" cy="114900"/>
                  <a:chOff x="0" y="0"/>
                  <a:chExt cx="812800" cy="812800"/>
                </a:xfrm>
              </p:grpSpPr>
              <p:sp>
                <p:nvSpPr>
                  <p:cNvPr id="10" name="Freeform 15">
                    <a:extLst>
                      <a:ext uri="{FF2B5EF4-FFF2-40B4-BE49-F238E27FC236}">
                        <a16:creationId xmlns:a16="http://schemas.microsoft.com/office/drawing/2014/main" id="{B8ABB6EF-FE48-EE78-AE63-9557E68C79A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1" name="TextBox 16">
                    <a:extLst>
                      <a:ext uri="{FF2B5EF4-FFF2-40B4-BE49-F238E27FC236}">
                        <a16:creationId xmlns:a16="http://schemas.microsoft.com/office/drawing/2014/main" id="{8C2F0270-A5AF-0362-5377-F4EDED7E517A}"/>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33">
                  <a:extLst>
                    <a:ext uri="{FF2B5EF4-FFF2-40B4-BE49-F238E27FC236}">
                      <a16:creationId xmlns:a16="http://schemas.microsoft.com/office/drawing/2014/main" id="{523481AD-BB35-48BE-D384-F5A04D4ACA54}"/>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June Edition </a:t>
                  </a:r>
                </a:p>
              </p:txBody>
            </p:sp>
          </p:grpSp>
          <p:cxnSp>
            <p:nvCxnSpPr>
              <p:cNvPr id="7" name="Straight Connector 6">
                <a:extLst>
                  <a:ext uri="{FF2B5EF4-FFF2-40B4-BE49-F238E27FC236}">
                    <a16:creationId xmlns:a16="http://schemas.microsoft.com/office/drawing/2014/main" id="{3B61B984-4159-A838-2D82-A6556732839F}"/>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62D5B9E2-BA03-FD9B-0B97-36EFDBAFA0A9}"/>
                </a:ext>
              </a:extLst>
            </p:cNvPr>
            <p:cNvSpPr txBox="1"/>
            <p:nvPr/>
          </p:nvSpPr>
          <p:spPr>
            <a:xfrm>
              <a:off x="242363" y="10263578"/>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017929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5852</Words>
  <Application>Microsoft Office PowerPoint</Application>
  <PresentationFormat>Widescreen</PresentationFormat>
  <Paragraphs>393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Algerian</vt:lpstr>
      <vt:lpstr>-apple-system</vt: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nweze</dc:creator>
  <cp:lastModifiedBy>First Standard Insurance Brokers</cp:lastModifiedBy>
  <cp:revision>447</cp:revision>
  <dcterms:created xsi:type="dcterms:W3CDTF">2024-01-25T15:10:29Z</dcterms:created>
  <dcterms:modified xsi:type="dcterms:W3CDTF">2024-05-31T22:51:11Z</dcterms:modified>
</cp:coreProperties>
</file>